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9" r:id="rId4"/>
    <p:sldId id="281" r:id="rId5"/>
    <p:sldId id="267" r:id="rId6"/>
    <p:sldId id="268" r:id="rId7"/>
    <p:sldId id="280" r:id="rId8"/>
    <p:sldId id="271" r:id="rId9"/>
    <p:sldId id="272" r:id="rId10"/>
    <p:sldId id="273" r:id="rId11"/>
    <p:sldId id="274" r:id="rId12"/>
    <p:sldId id="276" r:id="rId13"/>
    <p:sldId id="275" r:id="rId14"/>
    <p:sldId id="277" r:id="rId15"/>
    <p:sldId id="27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106" d="100"/>
          <a:sy n="106" d="100"/>
        </p:scale>
        <p:origin x="66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CDF6120-F1F0-4C60-9FE9-39AC71A9C79D}" type="datetimeFigureOut">
              <a:rPr lang="en-US" smtClean="0"/>
              <a:pPr/>
              <a:t>6/19/2015</a:t>
            </a:fld>
            <a:endParaRPr lang="en-US" sz="1600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6/19/2015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CDF6120-F1F0-4C60-9FE9-39AC71A9C79D}" type="datetimeFigureOut">
              <a:rPr lang="en-US" smtClean="0"/>
              <a:pPr/>
              <a:t>6/19/2015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CDF6120-F1F0-4C60-9FE9-39AC71A9C79D}" type="datetimeFigureOut">
              <a:rPr lang="en-US" smtClean="0"/>
              <a:pPr/>
              <a:t>6/19/2015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fld id="{EA7C8D44-3667-46F6-9772-CC52308E2A7F}" type="slidenum">
              <a:rPr kumimoji="0" lang="en-US" smtClean="0"/>
              <a:pPr algn="l" eaLnBrk="1" latinLnBrk="0" hangingPunct="1"/>
              <a:t>‹#›</a:t>
            </a:fld>
            <a:endParaRPr kumimoji="0" lang="en-US" sz="1600" dirty="0">
              <a:solidFill>
                <a:schemeClr val="tx2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mrooney@co.pierce.wa.us" TargetMode="External"/><Relationship Id="rId2" Type="http://schemas.openxmlformats.org/officeDocument/2006/relationships/hyperlink" Target="mailto:mschmid@co.pierce.wa.u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3810000"/>
            <a:ext cx="6858000" cy="990600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solidFill>
                  <a:srgbClr val="0070C0"/>
                </a:solidFill>
                <a:latin typeface="Calibri" pitchFamily="34" charset="0"/>
              </a:rPr>
              <a:t>Election Costs</a:t>
            </a:r>
            <a: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  <a:t/>
            </a:r>
            <a:b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</a:br>
            <a:endParaRPr lang="en-US" sz="44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029200"/>
            <a:ext cx="6858000" cy="533400"/>
          </a:xfrm>
        </p:spPr>
        <p:txBody>
          <a:bodyPr>
            <a:normAutofit fontScale="70000" lnSpcReduction="20000"/>
          </a:bodyPr>
          <a:lstStyle/>
          <a:p>
            <a:endParaRPr lang="en-US" b="1" dirty="0" smtClean="0">
              <a:latin typeface="Calibri" pitchFamily="34" charset="0"/>
            </a:endParaRPr>
          </a:p>
          <a:p>
            <a:r>
              <a:rPr lang="en-US" sz="2300" b="1" dirty="0" smtClean="0">
                <a:latin typeface="Calibri" pitchFamily="34" charset="0"/>
              </a:rPr>
              <a:t>State Elections Conference - June 10, 2015</a:t>
            </a:r>
            <a:endParaRPr lang="en-US" sz="2300" b="1" dirty="0">
              <a:latin typeface="Calibri" pitchFamily="34" charset="0"/>
            </a:endParaRPr>
          </a:p>
        </p:txBody>
      </p:sp>
      <p:pic>
        <p:nvPicPr>
          <p:cNvPr id="10" name="Picture 9" descr="H:\PMFILES\A-ART\LOGOS\PIERCECO\New Logo 03\Audlogocolortran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533400"/>
            <a:ext cx="3276600" cy="1766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latin typeface="Calibri" pitchFamily="34" charset="0"/>
              </a:rPr>
              <a:t>History Table Example</a:t>
            </a:r>
            <a:endParaRPr lang="en-US" sz="4400" b="1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endParaRPr lang="en-US" b="1" dirty="0" smtClean="0">
              <a:latin typeface="Calibri" pitchFamily="34" charset="0"/>
            </a:endParaRPr>
          </a:p>
          <a:p>
            <a:endParaRPr lang="en-US" b="1" dirty="0" smtClean="0">
              <a:latin typeface="Calibri" pitchFamily="34" charset="0"/>
            </a:endParaRPr>
          </a:p>
          <a:p>
            <a:endParaRPr lang="en-US" b="1" dirty="0" smtClean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1143000"/>
            <a:ext cx="81534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50" y="1419224"/>
            <a:ext cx="8572500" cy="460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latin typeface="Calibri" pitchFamily="34" charset="0"/>
              </a:rPr>
              <a:t>Election Replacement Fund</a:t>
            </a:r>
            <a:endParaRPr lang="en-US" sz="4400" b="1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Calibri" pitchFamily="34" charset="0"/>
              </a:rPr>
              <a:t>Began in 2011 as a 20 year plan at $.02 cents per registered voter per election. </a:t>
            </a:r>
          </a:p>
          <a:p>
            <a:pPr marL="0" indent="0">
              <a:buNone/>
            </a:pPr>
            <a:endParaRPr lang="en-US" sz="2400" b="1" dirty="0" smtClean="0">
              <a:latin typeface="Calibri" pitchFamily="34" charset="0"/>
            </a:endParaRPr>
          </a:p>
          <a:p>
            <a:r>
              <a:rPr lang="en-US" sz="2400" b="1" dirty="0" smtClean="0">
                <a:latin typeface="Calibri" pitchFamily="34" charset="0"/>
              </a:rPr>
              <a:t>Revised to a 10 year plan with increasing contribution rates up to $.10 cents. Currently at $.08 cents in 2015.</a:t>
            </a:r>
          </a:p>
          <a:p>
            <a:pPr lvl="1"/>
            <a:endParaRPr lang="en-US" sz="2400" dirty="0" smtClean="0">
              <a:latin typeface="Calibri" pitchFamily="34" charset="0"/>
            </a:endParaRPr>
          </a:p>
          <a:p>
            <a:r>
              <a:rPr lang="en-US" sz="2400" b="1" dirty="0" smtClean="0">
                <a:latin typeface="Calibri" pitchFamily="34" charset="0"/>
              </a:rPr>
              <a:t>Historical contributions average $30,000 in odd years and $100,000 in even years. Collected $101,870 in 2014. Have made “catch up” contributions. Current balance $722,929.</a:t>
            </a:r>
          </a:p>
          <a:p>
            <a:endParaRPr lang="en-US" sz="2400" b="1" dirty="0" smtClean="0">
              <a:latin typeface="Calibri" pitchFamily="34" charset="0"/>
            </a:endParaRPr>
          </a:p>
          <a:p>
            <a:r>
              <a:rPr lang="en-US" sz="2400" b="1" dirty="0" smtClean="0">
                <a:latin typeface="Calibri" pitchFamily="34" charset="0"/>
              </a:rPr>
              <a:t>Use - election equipment system replacement.</a:t>
            </a:r>
          </a:p>
          <a:p>
            <a:pPr>
              <a:buNone/>
            </a:pPr>
            <a:r>
              <a:rPr lang="en-US" sz="2400" b="1" dirty="0" smtClean="0">
                <a:latin typeface="Calibri" pitchFamily="34" charset="0"/>
              </a:rPr>
              <a:t>	</a:t>
            </a:r>
          </a:p>
          <a:p>
            <a:endParaRPr lang="en-US" b="1" dirty="0" smtClean="0">
              <a:latin typeface="Calibri" pitchFamily="34" charset="0"/>
            </a:endParaRPr>
          </a:p>
          <a:p>
            <a:endParaRPr lang="en-US" b="1" dirty="0" smtClean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1143000"/>
            <a:ext cx="81534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H:\PMFILES\A-ART\LOGOS\PIERCECO\New Logo 03\Audlogocolortran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5177" y="5410200"/>
            <a:ext cx="183782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 smtClean="0">
                <a:latin typeface="Calibri" pitchFamily="34" charset="0"/>
              </a:rPr>
              <a:t>Voter Registration Replacement Fund</a:t>
            </a:r>
            <a:endParaRPr lang="en-US" sz="4400" b="1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Calibri" pitchFamily="34" charset="0"/>
              </a:rPr>
              <a:t>Began </a:t>
            </a:r>
            <a:r>
              <a:rPr lang="en-US" sz="2400" b="1" dirty="0">
                <a:latin typeface="Calibri" pitchFamily="34" charset="0"/>
              </a:rPr>
              <a:t>in 2011 as a 20 year plan at $.</a:t>
            </a:r>
            <a:r>
              <a:rPr lang="en-US" sz="2400" b="1" dirty="0" smtClean="0">
                <a:latin typeface="Calibri" pitchFamily="34" charset="0"/>
              </a:rPr>
              <a:t>05 </a:t>
            </a:r>
            <a:r>
              <a:rPr lang="en-US" sz="2400" b="1" dirty="0">
                <a:latin typeface="Calibri" pitchFamily="34" charset="0"/>
              </a:rPr>
              <a:t>cents per registered </a:t>
            </a:r>
            <a:r>
              <a:rPr lang="en-US" sz="2400" b="1" dirty="0" smtClean="0">
                <a:latin typeface="Calibri" pitchFamily="34" charset="0"/>
              </a:rPr>
              <a:t>voter (including active and inactive). </a:t>
            </a:r>
            <a:endParaRPr lang="en-US" sz="2400" b="1" dirty="0">
              <a:latin typeface="Calibri" pitchFamily="34" charset="0"/>
            </a:endParaRPr>
          </a:p>
          <a:p>
            <a:pPr marL="0" indent="0">
              <a:buNone/>
            </a:pPr>
            <a:endParaRPr lang="en-US" sz="2400" b="1" dirty="0">
              <a:latin typeface="Calibri" pitchFamily="34" charset="0"/>
            </a:endParaRPr>
          </a:p>
          <a:p>
            <a:r>
              <a:rPr lang="en-US" sz="2400" b="1" dirty="0">
                <a:latin typeface="Calibri" pitchFamily="34" charset="0"/>
              </a:rPr>
              <a:t>Revised to a 10 year plan with increasing contribution rates up to $.10 cents. Currently at </a:t>
            </a:r>
            <a:r>
              <a:rPr lang="en-US" sz="2400" b="1" dirty="0" smtClean="0">
                <a:latin typeface="Calibri" pitchFamily="34" charset="0"/>
              </a:rPr>
              <a:t>$.10 </a:t>
            </a:r>
            <a:r>
              <a:rPr lang="en-US" sz="2400" b="1" dirty="0">
                <a:latin typeface="Calibri" pitchFamily="34" charset="0"/>
              </a:rPr>
              <a:t>cents in 2015.</a:t>
            </a:r>
          </a:p>
          <a:p>
            <a:pPr lvl="1"/>
            <a:endParaRPr lang="en-US" sz="2400" dirty="0">
              <a:latin typeface="Calibri" pitchFamily="34" charset="0"/>
            </a:endParaRPr>
          </a:p>
          <a:p>
            <a:r>
              <a:rPr lang="en-US" sz="2400" b="1" dirty="0">
                <a:latin typeface="Calibri" pitchFamily="34" charset="0"/>
              </a:rPr>
              <a:t>Historical contributions average $</a:t>
            </a:r>
            <a:r>
              <a:rPr lang="en-US" sz="2400" b="1" dirty="0" smtClean="0">
                <a:latin typeface="Calibri" pitchFamily="34" charset="0"/>
              </a:rPr>
              <a:t>35,000 per year. Collected $40,492 </a:t>
            </a:r>
            <a:r>
              <a:rPr lang="en-US" sz="2400" b="1" dirty="0">
                <a:latin typeface="Calibri" pitchFamily="34" charset="0"/>
              </a:rPr>
              <a:t>in 2014. Have made “catch up” contributions. Current balance </a:t>
            </a:r>
            <a:r>
              <a:rPr lang="en-US" sz="2400" b="1" dirty="0" smtClean="0">
                <a:latin typeface="Calibri" pitchFamily="34" charset="0"/>
              </a:rPr>
              <a:t>$327,881.</a:t>
            </a:r>
            <a:endParaRPr lang="en-US" sz="2400" b="1" dirty="0">
              <a:latin typeface="Calibri" pitchFamily="34" charset="0"/>
            </a:endParaRPr>
          </a:p>
          <a:p>
            <a:endParaRPr lang="en-US" sz="2400" b="1" dirty="0">
              <a:latin typeface="Calibri" pitchFamily="34" charset="0"/>
            </a:endParaRPr>
          </a:p>
          <a:p>
            <a:r>
              <a:rPr lang="en-US" sz="2400" b="1" dirty="0">
                <a:latin typeface="Calibri" pitchFamily="34" charset="0"/>
              </a:rPr>
              <a:t>Use - </a:t>
            </a:r>
            <a:r>
              <a:rPr lang="en-US" sz="2400" b="1" dirty="0" smtClean="0">
                <a:latin typeface="Calibri" pitchFamily="34" charset="0"/>
              </a:rPr>
              <a:t> voter maintenance system replacement.</a:t>
            </a:r>
            <a:endParaRPr lang="en-US" b="1" dirty="0" smtClean="0">
              <a:latin typeface="Calibri" pitchFamily="34" charset="0"/>
            </a:endParaRPr>
          </a:p>
          <a:p>
            <a:endParaRPr lang="en-US" b="1" dirty="0" smtClean="0">
              <a:latin typeface="Calibri" pitchFamily="34" charset="0"/>
            </a:endParaRPr>
          </a:p>
          <a:p>
            <a:endParaRPr lang="en-US" b="1" dirty="0" smtClean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1143000"/>
            <a:ext cx="81534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H:\PMFILES\A-ART\LOGOS\PIERCECO\New Logo 03\Audlogocolortran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3092" y="5392906"/>
            <a:ext cx="1869908" cy="1007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latin typeface="Calibri" pitchFamily="34" charset="0"/>
              </a:rPr>
              <a:t>Questions and Answers</a:t>
            </a:r>
            <a:endParaRPr lang="en-US" sz="4400" b="1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endParaRPr lang="en-US" b="1" dirty="0" smtClean="0">
              <a:latin typeface="Calibri" pitchFamily="34" charset="0"/>
            </a:endParaRPr>
          </a:p>
          <a:p>
            <a:endParaRPr lang="en-US" b="1" dirty="0" smtClean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1143000"/>
            <a:ext cx="81534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H:\PMFILES\A-ART\LOGOS\PIERCECO\New Logo 03\Audlogocolortran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57950" y="5181600"/>
            <a:ext cx="2152650" cy="1160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latin typeface="Calibri" pitchFamily="34" charset="0"/>
              </a:rPr>
              <a:t>Where to Find More Information</a:t>
            </a:r>
            <a:endParaRPr lang="en-US" sz="4400" b="1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alibri" pitchFamily="34" charset="0"/>
              </a:rPr>
              <a:t>SAO BARS Link: </a:t>
            </a:r>
            <a:r>
              <a:rPr lang="en-US" sz="2400" dirty="0">
                <a:latin typeface="Calibri" pitchFamily="34" charset="0"/>
              </a:rPr>
              <a:t>http://www.sao.wa.gov/local/BarsManual/Documents/GAAP_p3_VotrRegstrnElectnCost.pdf</a:t>
            </a:r>
          </a:p>
          <a:p>
            <a:pPr marL="274320" lvl="1" indent="0">
              <a:buNone/>
            </a:pPr>
            <a:endParaRPr lang="en-US" b="1" dirty="0" smtClean="0">
              <a:latin typeface="Calibri" pitchFamily="34" charset="0"/>
            </a:endParaRPr>
          </a:p>
          <a:p>
            <a:pPr marL="274320" lvl="1" indent="0">
              <a:buNone/>
            </a:pPr>
            <a:r>
              <a:rPr lang="en-US" dirty="0" smtClean="0">
                <a:latin typeface="Calibri" pitchFamily="34" charset="0"/>
              </a:rPr>
              <a:t>Includes hyperlinks to applicable RCWs:</a:t>
            </a:r>
          </a:p>
          <a:p>
            <a:pPr lvl="1"/>
            <a:r>
              <a:rPr lang="en-US" sz="1700" dirty="0" smtClean="0">
                <a:latin typeface="Calibri" pitchFamily="34" charset="0"/>
              </a:rPr>
              <a:t>29A.04.410 </a:t>
            </a:r>
          </a:p>
          <a:p>
            <a:pPr lvl="1"/>
            <a:r>
              <a:rPr lang="en-US" sz="1700" dirty="0" smtClean="0">
                <a:latin typeface="Calibri" pitchFamily="34" charset="0"/>
              </a:rPr>
              <a:t>29A.04.420 </a:t>
            </a:r>
          </a:p>
          <a:p>
            <a:pPr lvl="1"/>
            <a:r>
              <a:rPr lang="en-US" sz="1700" dirty="0" smtClean="0">
                <a:latin typeface="Calibri" pitchFamily="34" charset="0"/>
              </a:rPr>
              <a:t>29A.08.150 </a:t>
            </a:r>
          </a:p>
          <a:p>
            <a:pPr lvl="1"/>
            <a:r>
              <a:rPr lang="en-US" sz="1700" dirty="0" smtClean="0">
                <a:solidFill>
                  <a:schemeClr val="tx2"/>
                </a:solidFill>
                <a:latin typeface="Calibri" pitchFamily="34" charset="0"/>
              </a:rPr>
              <a:t>29A.32.270 </a:t>
            </a:r>
          </a:p>
          <a:p>
            <a:pPr lvl="1"/>
            <a:r>
              <a:rPr lang="en-US" sz="1700" smtClean="0">
                <a:latin typeface="Calibri" pitchFamily="34" charset="0"/>
              </a:rPr>
              <a:t>36.33.200 and 36.33.210</a:t>
            </a:r>
            <a:endParaRPr lang="en-US" sz="1700" dirty="0" smtClean="0">
              <a:solidFill>
                <a:schemeClr val="tx2"/>
              </a:solidFill>
              <a:latin typeface="Calibri" pitchFamily="34" charset="0"/>
            </a:endParaRPr>
          </a:p>
          <a:p>
            <a:pPr lvl="1"/>
            <a:endParaRPr lang="en-US" sz="1700" b="1" dirty="0" smtClean="0">
              <a:latin typeface="Calibri" pitchFamily="34" charset="0"/>
            </a:endParaRPr>
          </a:p>
          <a:p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OSOS website</a:t>
            </a:r>
          </a:p>
          <a:p>
            <a:pPr lvl="1"/>
            <a:endParaRPr lang="en-US" sz="1700" b="1" dirty="0" smtClean="0">
              <a:latin typeface="Calibri" pitchFamily="34" charset="0"/>
            </a:endParaRPr>
          </a:p>
          <a:p>
            <a:endParaRPr lang="en-US" b="1" dirty="0" smtClean="0">
              <a:latin typeface="Calibri" pitchFamily="34" charset="0"/>
            </a:endParaRPr>
          </a:p>
          <a:p>
            <a:endParaRPr lang="en-US" b="1" dirty="0" smtClean="0">
              <a:latin typeface="Calibri" pitchFamily="34" charset="0"/>
            </a:endParaRPr>
          </a:p>
          <a:p>
            <a:endParaRPr lang="en-US" b="1" dirty="0" smtClean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1143000"/>
            <a:ext cx="81534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H:\PMFILES\A-ART\LOGOS\PIERCECO\New Logo 03\Audlogocolortran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57950" y="5181600"/>
            <a:ext cx="2152650" cy="1160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latin typeface="Calibri" pitchFamily="34" charset="0"/>
              </a:rPr>
              <a:t>Thank you</a:t>
            </a:r>
            <a:endParaRPr lang="en-US" sz="4400" b="1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alibri" pitchFamily="34" charset="0"/>
              </a:rPr>
              <a:t>Mary Schmidtke</a:t>
            </a:r>
          </a:p>
          <a:p>
            <a:pPr>
              <a:buNone/>
            </a:pPr>
            <a:r>
              <a:rPr lang="en-US" b="1" dirty="0" smtClean="0">
                <a:latin typeface="Calibri" pitchFamily="34" charset="0"/>
              </a:rPr>
              <a:t>	Pierce County Fiscal Manager</a:t>
            </a:r>
          </a:p>
          <a:p>
            <a:pPr>
              <a:buNone/>
            </a:pPr>
            <a:r>
              <a:rPr lang="en-US" b="1" dirty="0" smtClean="0">
                <a:latin typeface="Calibri" pitchFamily="34" charset="0"/>
                <a:hlinkClick r:id="rId2"/>
              </a:rPr>
              <a:t>	</a:t>
            </a:r>
            <a:r>
              <a:rPr lang="en-US" b="1" smtClean="0">
                <a:latin typeface="Calibri" pitchFamily="34" charset="0"/>
                <a:hlinkClick r:id="rId2"/>
              </a:rPr>
              <a:t>mschmid@co.pierce.wa.us</a:t>
            </a:r>
            <a:endParaRPr lang="en-US" b="1" dirty="0" smtClean="0">
              <a:latin typeface="Calibri" pitchFamily="34" charset="0"/>
            </a:endParaRPr>
          </a:p>
          <a:p>
            <a:pPr>
              <a:buNone/>
            </a:pPr>
            <a:r>
              <a:rPr lang="en-US" b="1" dirty="0" smtClean="0">
                <a:latin typeface="Calibri" pitchFamily="34" charset="0"/>
              </a:rPr>
              <a:t>	253-798-2583</a:t>
            </a:r>
          </a:p>
          <a:p>
            <a:pPr lvl="1"/>
            <a:endParaRPr lang="en-US" dirty="0" smtClean="0">
              <a:latin typeface="Calibri" pitchFamily="34" charset="0"/>
            </a:endParaRPr>
          </a:p>
          <a:p>
            <a:r>
              <a:rPr lang="en-US" b="1" dirty="0" smtClean="0">
                <a:latin typeface="Calibri" pitchFamily="34" charset="0"/>
              </a:rPr>
              <a:t>Mike Rooney</a:t>
            </a:r>
          </a:p>
          <a:p>
            <a:pPr>
              <a:buNone/>
            </a:pPr>
            <a:r>
              <a:rPr lang="en-US" b="1" dirty="0" smtClean="0">
                <a:latin typeface="Calibri" pitchFamily="34" charset="0"/>
              </a:rPr>
              <a:t>	Pierce County Elections Manager</a:t>
            </a:r>
          </a:p>
          <a:p>
            <a:pPr>
              <a:buNone/>
            </a:pPr>
            <a:r>
              <a:rPr lang="en-US" b="1" dirty="0" smtClean="0">
                <a:latin typeface="Calibri" pitchFamily="34" charset="0"/>
                <a:hlinkClick r:id="rId3"/>
              </a:rPr>
              <a:t>	mrooney@co.pierce.wa.us</a:t>
            </a:r>
            <a:endParaRPr lang="en-US" b="1" dirty="0" smtClean="0">
              <a:latin typeface="Calibri" pitchFamily="34" charset="0"/>
            </a:endParaRPr>
          </a:p>
          <a:p>
            <a:pPr>
              <a:buNone/>
            </a:pPr>
            <a:r>
              <a:rPr lang="en-US" b="1" dirty="0" smtClean="0">
                <a:latin typeface="Calibri" pitchFamily="34" charset="0"/>
              </a:rPr>
              <a:t>	253-798-2148</a:t>
            </a:r>
          </a:p>
          <a:p>
            <a:endParaRPr lang="en-US" b="1" dirty="0" smtClean="0">
              <a:latin typeface="Calibri" pitchFamily="34" charset="0"/>
            </a:endParaRPr>
          </a:p>
          <a:p>
            <a:endParaRPr lang="en-US" b="1" dirty="0" smtClean="0">
              <a:latin typeface="Calibri" pitchFamily="34" charset="0"/>
            </a:endParaRPr>
          </a:p>
          <a:p>
            <a:endParaRPr lang="en-US" b="1" dirty="0" smtClean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1143000"/>
            <a:ext cx="81534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H:\PMFILES\A-ART\LOGOS\PIERCECO\New Logo 03\Audlogocolortrans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57950" y="5181600"/>
            <a:ext cx="2152650" cy="1160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latin typeface="Calibri" pitchFamily="34" charset="0"/>
              </a:rPr>
              <a:t>What makes up Election Costs?</a:t>
            </a:r>
            <a:endParaRPr lang="en-US" sz="4400" b="1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Calibri" pitchFamily="34" charset="0"/>
              </a:rPr>
              <a:t>Costs incurred when you hold an election.</a:t>
            </a:r>
          </a:p>
          <a:p>
            <a:pPr lvl="1"/>
            <a:r>
              <a:rPr lang="en-US" dirty="0" smtClean="0">
                <a:latin typeface="Calibri" pitchFamily="34" charset="0"/>
              </a:rPr>
              <a:t>Specific to the election.</a:t>
            </a:r>
          </a:p>
          <a:p>
            <a:pPr lvl="2"/>
            <a:r>
              <a:rPr lang="en-US" dirty="0" smtClean="0">
                <a:latin typeface="Calibri" pitchFamily="34" charset="0"/>
              </a:rPr>
              <a:t>Salary/wage/benefits, supplies, envelopes, ballots, voter pamphlets, advertising.</a:t>
            </a:r>
          </a:p>
          <a:p>
            <a:pPr lvl="1"/>
            <a:r>
              <a:rPr lang="en-US" dirty="0" smtClean="0">
                <a:latin typeface="Calibri" pitchFamily="34" charset="0"/>
              </a:rPr>
              <a:t>Shared costs across multiple elections in a year.</a:t>
            </a:r>
          </a:p>
          <a:p>
            <a:pPr lvl="2"/>
            <a:r>
              <a:rPr lang="en-US" dirty="0" smtClean="0">
                <a:latin typeface="Calibri" pitchFamily="34" charset="0"/>
              </a:rPr>
              <a:t> Salary/wage/benefits, shared supplies, training, copiers.</a:t>
            </a:r>
          </a:p>
          <a:p>
            <a:pPr lvl="2"/>
            <a:endParaRPr lang="en-US" dirty="0" smtClean="0">
              <a:latin typeface="Calibri" pitchFamily="34" charset="0"/>
            </a:endParaRPr>
          </a:p>
          <a:p>
            <a:r>
              <a:rPr lang="en-US" b="1" dirty="0" smtClean="0">
                <a:latin typeface="Calibri" pitchFamily="34" charset="0"/>
              </a:rPr>
              <a:t>Internal service fund charges.</a:t>
            </a:r>
          </a:p>
          <a:p>
            <a:pPr lvl="1"/>
            <a:r>
              <a:rPr lang="en-US" dirty="0" smtClean="0">
                <a:latin typeface="Calibri" pitchFamily="34" charset="0"/>
              </a:rPr>
              <a:t>Entity-wide services, provided at a fixed charge or rate.</a:t>
            </a:r>
          </a:p>
          <a:p>
            <a:pPr lvl="1"/>
            <a:r>
              <a:rPr lang="en-US" dirty="0" smtClean="0">
                <a:latin typeface="Calibri" pitchFamily="34" charset="0"/>
              </a:rPr>
              <a:t>IT, insurance, routing, fleet, mail, space.</a:t>
            </a:r>
          </a:p>
          <a:p>
            <a:pPr lvl="2"/>
            <a:endParaRPr lang="en-US" dirty="0" smtClean="0">
              <a:latin typeface="Calibri" pitchFamily="34" charset="0"/>
            </a:endParaRPr>
          </a:p>
          <a:p>
            <a:pPr lvl="1">
              <a:buNone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1143000"/>
            <a:ext cx="81534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H:\PMFILES\A-ART\LOGOS\PIERCECO\New Logo 03\Audlogocolortran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57950" y="5181600"/>
            <a:ext cx="2152650" cy="1160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latin typeface="Calibri" pitchFamily="34" charset="0"/>
              </a:rPr>
              <a:t>What makes up Election Costs?</a:t>
            </a:r>
            <a:endParaRPr lang="en-US" sz="4400" b="1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alibri" pitchFamily="34" charset="0"/>
              </a:rPr>
              <a:t>Indirect Costs – Overhead.</a:t>
            </a:r>
          </a:p>
          <a:p>
            <a:pPr lvl="1"/>
            <a:r>
              <a:rPr lang="en-US" dirty="0" smtClean="0">
                <a:latin typeface="Calibri" pitchFamily="34" charset="0"/>
              </a:rPr>
              <a:t>Outlined in OMB Circular A-87, aka 2 CFR Part 225.</a:t>
            </a:r>
          </a:p>
          <a:p>
            <a:pPr lvl="1"/>
            <a:r>
              <a:rPr lang="en-US" dirty="0" smtClean="0">
                <a:latin typeface="Calibri" pitchFamily="34" charset="0"/>
              </a:rPr>
              <a:t>Entity- wide support costs such as Finance and Accounting, Human Resources, Legal Counsel (civil).</a:t>
            </a:r>
          </a:p>
          <a:p>
            <a:pPr lvl="1"/>
            <a:endParaRPr lang="en-US" dirty="0" smtClean="0">
              <a:latin typeface="Calibri" pitchFamily="34" charset="0"/>
            </a:endParaRPr>
          </a:p>
          <a:p>
            <a:pPr lvl="1"/>
            <a:r>
              <a:rPr lang="en-US" dirty="0" smtClean="0">
                <a:latin typeface="Calibri" pitchFamily="34" charset="0"/>
              </a:rPr>
              <a:t>If you don’t have a plan in accordance with A-87 - </a:t>
            </a:r>
          </a:p>
          <a:p>
            <a:pPr lvl="2"/>
            <a:r>
              <a:rPr lang="en-US" dirty="0" smtClean="0">
                <a:latin typeface="Calibri" pitchFamily="34" charset="0"/>
              </a:rPr>
              <a:t>Can charge a flat 15% of the adjusted general costs (direct and indirect costs). Does not include internal service fund charges.</a:t>
            </a:r>
          </a:p>
          <a:p>
            <a:pPr lvl="2"/>
            <a:r>
              <a:rPr lang="en-US" dirty="0" smtClean="0">
                <a:latin typeface="Calibri" pitchFamily="34" charset="0"/>
              </a:rPr>
              <a:t>This 15% covers both the governmental support costs and the internal service fund charges.</a:t>
            </a:r>
          </a:p>
          <a:p>
            <a:pPr lvl="1">
              <a:buNone/>
            </a:pPr>
            <a:endParaRPr lang="en-US" dirty="0" smtClean="0">
              <a:latin typeface="Calibri" pitchFamily="34" charset="0"/>
            </a:endParaRPr>
          </a:p>
          <a:p>
            <a:pPr lvl="1">
              <a:buNone/>
            </a:pPr>
            <a:r>
              <a:rPr lang="en-US" sz="1200" dirty="0" smtClean="0">
                <a:latin typeface="Calibri" pitchFamily="34" charset="0"/>
              </a:rPr>
              <a:t>Terms:</a:t>
            </a:r>
          </a:p>
          <a:p>
            <a:pPr lvl="1">
              <a:buNone/>
            </a:pPr>
            <a:r>
              <a:rPr lang="en-US" sz="1200" dirty="0" smtClean="0">
                <a:latin typeface="Calibri" pitchFamily="34" charset="0"/>
              </a:rPr>
              <a:t>OMB: Office of Management and Budget</a:t>
            </a:r>
          </a:p>
          <a:p>
            <a:pPr lvl="1">
              <a:buNone/>
            </a:pPr>
            <a:r>
              <a:rPr lang="en-US" sz="1200" dirty="0" smtClean="0">
                <a:latin typeface="Calibri" pitchFamily="34" charset="0"/>
              </a:rPr>
              <a:t>CFR: Catalog of Federal Registry</a:t>
            </a:r>
            <a:endParaRPr lang="en-US" sz="1200" dirty="0" smtClean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1143000"/>
            <a:ext cx="81534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H:\PMFILES\A-ART\LOGOS\PIERCECO\New Logo 03\Audlogocolortran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57950" y="5181600"/>
            <a:ext cx="2152650" cy="1160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latin typeface="Calibri" pitchFamily="34" charset="0"/>
              </a:rPr>
              <a:t>What makes up Election Costs?</a:t>
            </a:r>
            <a:endParaRPr lang="en-US" sz="4400" b="1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alibri" pitchFamily="34" charset="0"/>
              </a:rPr>
              <a:t>Equipment Costs.</a:t>
            </a:r>
          </a:p>
          <a:p>
            <a:pPr lvl="1"/>
            <a:r>
              <a:rPr lang="en-US" dirty="0" smtClean="0">
                <a:latin typeface="Calibri" pitchFamily="34" charset="0"/>
              </a:rPr>
              <a:t>Capital outlay not allowed.</a:t>
            </a:r>
          </a:p>
          <a:p>
            <a:pPr lvl="1"/>
            <a:r>
              <a:rPr lang="en-US" dirty="0" smtClean="0">
                <a:latin typeface="Calibri" pitchFamily="34" charset="0"/>
              </a:rPr>
              <a:t>Depreciation and uses charges are allowed. </a:t>
            </a:r>
          </a:p>
          <a:p>
            <a:pPr lvl="2"/>
            <a:r>
              <a:rPr lang="en-US" dirty="0" smtClean="0">
                <a:latin typeface="Calibri" pitchFamily="34" charset="0"/>
              </a:rPr>
              <a:t>Based upon rates that result in a reasonable recovery of the original equipment over its useful life.</a:t>
            </a:r>
          </a:p>
          <a:p>
            <a:pPr lvl="1"/>
            <a:r>
              <a:rPr lang="en-US" dirty="0" smtClean="0">
                <a:latin typeface="Calibri" pitchFamily="34" charset="0"/>
              </a:rPr>
              <a:t>No depreciation or use charge allowed if:</a:t>
            </a:r>
          </a:p>
          <a:p>
            <a:pPr lvl="2"/>
            <a:r>
              <a:rPr lang="en-US" dirty="0" smtClean="0">
                <a:latin typeface="Calibri" pitchFamily="34" charset="0"/>
              </a:rPr>
              <a:t>15% overhead factor is used.</a:t>
            </a:r>
          </a:p>
          <a:p>
            <a:pPr lvl="2"/>
            <a:r>
              <a:rPr lang="en-US" dirty="0" smtClean="0">
                <a:latin typeface="Calibri" pitchFamily="34" charset="0"/>
              </a:rPr>
              <a:t>Grant funded equipment.</a:t>
            </a:r>
          </a:p>
          <a:p>
            <a:pPr lvl="2"/>
            <a:endParaRPr lang="en-US" dirty="0" smtClean="0">
              <a:latin typeface="Calibri" pitchFamily="34" charset="0"/>
            </a:endParaRPr>
          </a:p>
          <a:p>
            <a:r>
              <a:rPr lang="en-US" b="1" dirty="0" smtClean="0">
                <a:latin typeface="Calibri" pitchFamily="34" charset="0"/>
              </a:rPr>
              <a:t>Equipment replacement fees.</a:t>
            </a:r>
          </a:p>
          <a:p>
            <a:pPr lvl="1"/>
            <a:r>
              <a:rPr lang="en-US" dirty="0" smtClean="0">
                <a:latin typeface="Calibri" pitchFamily="34" charset="0"/>
              </a:rPr>
              <a:t>Are not considered depreciation or use charges and may be included in the total cost for an election or voter registration.</a:t>
            </a:r>
          </a:p>
          <a:p>
            <a:pPr lvl="1"/>
            <a:endParaRPr lang="en-US" dirty="0" smtClean="0">
              <a:latin typeface="Calibri" pitchFamily="34" charset="0"/>
            </a:endParaRPr>
          </a:p>
          <a:p>
            <a:pPr lvl="1">
              <a:buNone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1143000"/>
            <a:ext cx="81534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686800" cy="9906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Calibri" pitchFamily="34" charset="0"/>
              </a:rPr>
              <a:t>How Costs are Allocated?</a:t>
            </a:r>
            <a:br>
              <a:rPr lang="en-US" sz="3600" b="1" dirty="0" smtClean="0">
                <a:latin typeface="Calibri" pitchFamily="34" charset="0"/>
              </a:rPr>
            </a:br>
            <a:r>
              <a:rPr lang="en-US" sz="2400" b="1" dirty="0" smtClean="0">
                <a:latin typeface="Calibri" pitchFamily="34" charset="0"/>
              </a:rPr>
              <a:t>(Weighted v. Not Weighted)</a:t>
            </a:r>
            <a:endParaRPr lang="en-US" sz="2400" b="1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alibri" pitchFamily="34" charset="0"/>
              </a:rPr>
              <a:t>State BARS </a:t>
            </a:r>
            <a:r>
              <a:rPr lang="en-US" b="1" dirty="0" smtClean="0">
                <a:latin typeface="Calibri" pitchFamily="34" charset="0"/>
              </a:rPr>
              <a:t>allows </a:t>
            </a:r>
            <a:r>
              <a:rPr lang="en-US" b="1" dirty="0" smtClean="0">
                <a:latin typeface="Calibri" pitchFamily="34" charset="0"/>
              </a:rPr>
              <a:t>for two allocation methods.</a:t>
            </a:r>
          </a:p>
          <a:p>
            <a:r>
              <a:rPr lang="en-US" b="1" dirty="0" smtClean="0">
                <a:latin typeface="Calibri" pitchFamily="34" charset="0"/>
              </a:rPr>
              <a:t>Method One -- Weighted</a:t>
            </a:r>
          </a:p>
          <a:p>
            <a:pPr lvl="1"/>
            <a:r>
              <a:rPr lang="en-US" dirty="0" smtClean="0">
                <a:latin typeface="Calibri" pitchFamily="34" charset="0"/>
              </a:rPr>
              <a:t>Factors in the number of issues and offices for each jurisdiction.</a:t>
            </a:r>
          </a:p>
          <a:p>
            <a:pPr lvl="2"/>
            <a:r>
              <a:rPr lang="en-US" dirty="0" smtClean="0">
                <a:latin typeface="Calibri" pitchFamily="34" charset="0"/>
              </a:rPr>
              <a:t>First issue or office has a weight factor of 1.</a:t>
            </a:r>
          </a:p>
          <a:p>
            <a:pPr lvl="2"/>
            <a:r>
              <a:rPr lang="en-US" dirty="0" smtClean="0">
                <a:latin typeface="Calibri" pitchFamily="34" charset="0"/>
              </a:rPr>
              <a:t>Additional weighting added for each additional issue/office determined by the county.</a:t>
            </a:r>
          </a:p>
          <a:p>
            <a:r>
              <a:rPr lang="en-US" b="1" dirty="0" smtClean="0">
                <a:latin typeface="Calibri" pitchFamily="34" charset="0"/>
              </a:rPr>
              <a:t>Method </a:t>
            </a:r>
            <a:r>
              <a:rPr lang="en-US" b="1" dirty="0" smtClean="0">
                <a:latin typeface="Calibri" pitchFamily="34" charset="0"/>
              </a:rPr>
              <a:t>Two –  Not weighted</a:t>
            </a:r>
          </a:p>
          <a:p>
            <a:pPr lvl="1"/>
            <a:r>
              <a:rPr lang="en-US" dirty="0" smtClean="0">
                <a:latin typeface="Calibri" pitchFamily="34" charset="0"/>
              </a:rPr>
              <a:t>Simply allocates costs based on number</a:t>
            </a:r>
          </a:p>
          <a:p>
            <a:pPr lvl="1">
              <a:buNone/>
            </a:pPr>
            <a:r>
              <a:rPr lang="en-US" dirty="0" smtClean="0">
                <a:latin typeface="Calibri" pitchFamily="34" charset="0"/>
              </a:rPr>
              <a:t>	 of registered voters participating in the</a:t>
            </a:r>
          </a:p>
          <a:p>
            <a:pPr lvl="1">
              <a:buNone/>
            </a:pPr>
            <a:r>
              <a:rPr lang="en-US" dirty="0" smtClean="0">
                <a:latin typeface="Calibri" pitchFamily="34" charset="0"/>
              </a:rPr>
              <a:t>	 election.</a:t>
            </a:r>
          </a:p>
          <a:p>
            <a:pPr lvl="1"/>
            <a:r>
              <a:rPr lang="en-US" dirty="0" smtClean="0">
                <a:latin typeface="Calibri" pitchFamily="34" charset="0"/>
              </a:rPr>
              <a:t>No extra weighting for issues/offices on ballot.</a:t>
            </a:r>
          </a:p>
          <a:p>
            <a:endParaRPr lang="en-US" b="1" dirty="0" smtClean="0">
              <a:latin typeface="Calibri" pitchFamily="34" charset="0"/>
            </a:endParaRPr>
          </a:p>
          <a:p>
            <a:endParaRPr lang="en-US" b="1" dirty="0" smtClean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1143000"/>
            <a:ext cx="81534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H:\PMFILES\A-ART\LOGOS\PIERCECO\New Logo 03\Audlogocolortran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57950" y="5181600"/>
            <a:ext cx="2152650" cy="1160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latin typeface="Calibri" pitchFamily="34" charset="0"/>
              </a:rPr>
              <a:t>Minimum Fee</a:t>
            </a:r>
            <a:endParaRPr lang="en-US" sz="4400" b="1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alibri" pitchFamily="34" charset="0"/>
              </a:rPr>
              <a:t>BARS requires each jurisdiction to pay at least $50.00.</a:t>
            </a:r>
          </a:p>
          <a:p>
            <a:pPr lvl="1"/>
            <a:endParaRPr lang="en-US" dirty="0" smtClean="0">
              <a:latin typeface="Calibri" pitchFamily="34" charset="0"/>
            </a:endParaRPr>
          </a:p>
          <a:p>
            <a:r>
              <a:rPr lang="en-US" b="1" dirty="0" smtClean="0">
                <a:latin typeface="Calibri" pitchFamily="34" charset="0"/>
              </a:rPr>
              <a:t>Built into the spreadsheet</a:t>
            </a:r>
            <a:r>
              <a:rPr lang="en-US" b="1" dirty="0" smtClean="0">
                <a:latin typeface="Calibri" pitchFamily="34" charset="0"/>
              </a:rPr>
              <a:t>.</a:t>
            </a:r>
          </a:p>
          <a:p>
            <a:endParaRPr lang="en-US" b="1" dirty="0">
              <a:latin typeface="Calibri" pitchFamily="34" charset="0"/>
            </a:endParaRPr>
          </a:p>
          <a:p>
            <a:endParaRPr lang="en-US" b="1" dirty="0" smtClean="0">
              <a:latin typeface="Calibri" pitchFamily="34" charset="0"/>
            </a:endParaRPr>
          </a:p>
          <a:p>
            <a:endParaRPr lang="en-US" b="1" dirty="0">
              <a:latin typeface="Calibri" pitchFamily="34" charset="0"/>
            </a:endParaRPr>
          </a:p>
          <a:p>
            <a:endParaRPr lang="en-US" b="1" dirty="0" smtClean="0">
              <a:latin typeface="Calibri" pitchFamily="34" charset="0"/>
            </a:endParaRPr>
          </a:p>
          <a:p>
            <a:endParaRPr lang="en-US" b="1" dirty="0" smtClean="0">
              <a:latin typeface="Calibri" pitchFamily="34" charset="0"/>
            </a:endParaRPr>
          </a:p>
          <a:p>
            <a:endParaRPr lang="en-US" b="1" dirty="0">
              <a:latin typeface="Calibri" pitchFamily="34" charset="0"/>
            </a:endParaRPr>
          </a:p>
          <a:p>
            <a:pPr lvl="1">
              <a:buNone/>
            </a:pPr>
            <a:r>
              <a:rPr lang="en-US" sz="1200" dirty="0" smtClean="0">
                <a:latin typeface="Calibri" pitchFamily="34" charset="0"/>
              </a:rPr>
              <a:t>Term:</a:t>
            </a:r>
          </a:p>
          <a:p>
            <a:pPr lvl="1">
              <a:buNone/>
            </a:pPr>
            <a:r>
              <a:rPr lang="en-US" sz="1200" dirty="0" smtClean="0">
                <a:latin typeface="Calibri" pitchFamily="34" charset="0"/>
              </a:rPr>
              <a:t>BARS: </a:t>
            </a:r>
            <a:r>
              <a:rPr lang="en-US" sz="1200" dirty="0" smtClean="0">
                <a:solidFill>
                  <a:schemeClr val="tx2"/>
                </a:solidFill>
                <a:latin typeface="Calibri" pitchFamily="34" charset="0"/>
              </a:rPr>
              <a:t>Budget </a:t>
            </a:r>
            <a:r>
              <a:rPr lang="en-US" sz="1200" dirty="0">
                <a:solidFill>
                  <a:schemeClr val="tx2"/>
                </a:solidFill>
                <a:latin typeface="Calibri" pitchFamily="34" charset="0"/>
              </a:rPr>
              <a:t>Accounting and Reporting </a:t>
            </a:r>
            <a:r>
              <a:rPr lang="en-US" sz="1200" dirty="0" smtClean="0">
                <a:solidFill>
                  <a:schemeClr val="tx2"/>
                </a:solidFill>
                <a:latin typeface="Calibri" pitchFamily="34" charset="0"/>
              </a:rPr>
              <a:t>System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  <a:p>
            <a:endParaRPr lang="en-US" b="1" dirty="0" smtClean="0">
              <a:latin typeface="Calibri" pitchFamily="34" charset="0"/>
            </a:endParaRPr>
          </a:p>
          <a:p>
            <a:endParaRPr lang="en-US" b="1" dirty="0" smtClean="0">
              <a:latin typeface="Calibri" pitchFamily="34" charset="0"/>
            </a:endParaRPr>
          </a:p>
          <a:p>
            <a:endParaRPr lang="en-US" b="1" dirty="0" smtClean="0">
              <a:latin typeface="Calibri" pitchFamily="34" charset="0"/>
            </a:endParaRPr>
          </a:p>
          <a:p>
            <a:endParaRPr lang="en-US" b="1" dirty="0" smtClean="0">
              <a:latin typeface="Calibri" pitchFamily="34" charset="0"/>
            </a:endParaRPr>
          </a:p>
          <a:p>
            <a:endParaRPr lang="en-US" b="1" dirty="0" smtClean="0">
              <a:latin typeface="Calibri" pitchFamily="34" charset="0"/>
            </a:endParaRPr>
          </a:p>
          <a:p>
            <a:endParaRPr lang="en-US" b="1" dirty="0" smtClean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1143000"/>
            <a:ext cx="81534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H:\PMFILES\A-ART\LOGOS\PIERCECO\New Logo 03\Audlogocolortran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57950" y="5181600"/>
            <a:ext cx="2152650" cy="1160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latin typeface="Calibri" pitchFamily="34" charset="0"/>
              </a:rPr>
              <a:t>State Spreadsheet</a:t>
            </a:r>
            <a:endParaRPr lang="en-US" sz="4400" b="1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endParaRPr lang="en-US" b="1" dirty="0" smtClean="0">
              <a:latin typeface="Calibri" pitchFamily="34" charset="0"/>
            </a:endParaRPr>
          </a:p>
          <a:p>
            <a:endParaRPr lang="en-US" b="1" dirty="0" smtClean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1143000"/>
            <a:ext cx="81534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9418" y="1524000"/>
            <a:ext cx="8558014" cy="46767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latin typeface="Calibri" pitchFamily="34" charset="0"/>
              </a:rPr>
              <a:t>Voter Maintenance Costs</a:t>
            </a:r>
            <a:endParaRPr lang="en-US" sz="4400" b="1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alibri" pitchFamily="34" charset="0"/>
              </a:rPr>
              <a:t>Same cost rules apply.</a:t>
            </a:r>
          </a:p>
          <a:p>
            <a:endParaRPr lang="en-US" b="1" dirty="0" smtClean="0">
              <a:latin typeface="Calibri" pitchFamily="34" charset="0"/>
            </a:endParaRPr>
          </a:p>
          <a:p>
            <a:r>
              <a:rPr lang="en-US" b="1" dirty="0" smtClean="0">
                <a:latin typeface="Calibri" pitchFamily="34" charset="0"/>
              </a:rPr>
              <a:t>No weighting.</a:t>
            </a:r>
          </a:p>
          <a:p>
            <a:endParaRPr lang="en-US" b="1" dirty="0" smtClean="0">
              <a:latin typeface="Calibri" pitchFamily="34" charset="0"/>
            </a:endParaRPr>
          </a:p>
          <a:p>
            <a:r>
              <a:rPr lang="en-US" b="1" dirty="0" smtClean="0">
                <a:latin typeface="Calibri" pitchFamily="34" charset="0"/>
              </a:rPr>
              <a:t>Costs are shared by County, Cities and Towns only.</a:t>
            </a:r>
          </a:p>
          <a:p>
            <a:endParaRPr lang="en-US" b="1" dirty="0" smtClean="0">
              <a:latin typeface="Calibri" pitchFamily="34" charset="0"/>
            </a:endParaRPr>
          </a:p>
          <a:p>
            <a:r>
              <a:rPr lang="en-US" b="1" dirty="0" smtClean="0">
                <a:latin typeface="Calibri" pitchFamily="34" charset="0"/>
              </a:rPr>
              <a:t>Allocated based on total of active and inactive voters. </a:t>
            </a:r>
          </a:p>
          <a:p>
            <a:pPr lvl="1"/>
            <a:endParaRPr lang="en-US" dirty="0" smtClean="0">
              <a:latin typeface="Calibri" pitchFamily="34" charset="0"/>
            </a:endParaRPr>
          </a:p>
          <a:p>
            <a:endParaRPr lang="en-US" b="1" dirty="0" smtClean="0">
              <a:latin typeface="Calibri" pitchFamily="34" charset="0"/>
            </a:endParaRPr>
          </a:p>
          <a:p>
            <a:endParaRPr lang="en-US" b="1" dirty="0" smtClean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1143000"/>
            <a:ext cx="81534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H:\PMFILES\A-ART\LOGOS\PIERCECO\New Logo 03\Audlogocolortran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57950" y="5181600"/>
            <a:ext cx="2152650" cy="1160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latin typeface="Calibri" pitchFamily="34" charset="0"/>
              </a:rPr>
              <a:t>Cost Estimates for Jurisdictions</a:t>
            </a:r>
            <a:endParaRPr lang="en-US" sz="4400" b="1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alibri" pitchFamily="34" charset="0"/>
              </a:rPr>
              <a:t>Throughout the year jurisdictions ask “How much will my election cost if …”</a:t>
            </a:r>
          </a:p>
          <a:p>
            <a:endParaRPr lang="en-US" sz="1000" b="1" dirty="0" smtClean="0">
              <a:latin typeface="Calibri" pitchFamily="34" charset="0"/>
            </a:endParaRPr>
          </a:p>
          <a:p>
            <a:r>
              <a:rPr lang="en-US" b="1" dirty="0" smtClean="0">
                <a:latin typeface="Calibri" pitchFamily="34" charset="0"/>
              </a:rPr>
              <a:t>We have built a table of historical election costs by jurisdiction to help answer </a:t>
            </a:r>
            <a:r>
              <a:rPr lang="en-US" b="1" smtClean="0">
                <a:latin typeface="Calibri" pitchFamily="34" charset="0"/>
              </a:rPr>
              <a:t>this question.</a:t>
            </a:r>
            <a:endParaRPr lang="en-US" b="1" dirty="0" smtClean="0">
              <a:latin typeface="Calibri" pitchFamily="34" charset="0"/>
            </a:endParaRPr>
          </a:p>
          <a:p>
            <a:pPr lvl="1"/>
            <a:endParaRPr lang="en-US" sz="1000" dirty="0" smtClean="0">
              <a:latin typeface="Calibri" pitchFamily="34" charset="0"/>
            </a:endParaRPr>
          </a:p>
          <a:p>
            <a:r>
              <a:rPr lang="en-US" b="1" dirty="0" smtClean="0">
                <a:latin typeface="Calibri" pitchFamily="34" charset="0"/>
              </a:rPr>
              <a:t>For Pierce County – average per registered voter costs:</a:t>
            </a:r>
          </a:p>
          <a:p>
            <a:pPr lvl="1"/>
            <a:r>
              <a:rPr lang="en-US" dirty="0" smtClean="0">
                <a:latin typeface="Calibri" pitchFamily="34" charset="0"/>
              </a:rPr>
              <a:t>Special Elections run between $2.00 and $4.00 per registered voter.  But we’ve seen costs as high as $8.00. </a:t>
            </a:r>
          </a:p>
          <a:p>
            <a:pPr lvl="1"/>
            <a:r>
              <a:rPr lang="en-US" dirty="0" smtClean="0">
                <a:latin typeface="Calibri" pitchFamily="34" charset="0"/>
              </a:rPr>
              <a:t>Even-year Primary and General elections run $1.25  to $1.50. </a:t>
            </a:r>
          </a:p>
          <a:p>
            <a:pPr lvl="1"/>
            <a:r>
              <a:rPr lang="en-US" dirty="0" smtClean="0">
                <a:latin typeface="Calibri" pitchFamily="34" charset="0"/>
              </a:rPr>
              <a:t>Odd-year Primary elections average $1.50.</a:t>
            </a:r>
          </a:p>
          <a:p>
            <a:pPr lvl="1"/>
            <a:r>
              <a:rPr lang="en-US" dirty="0" smtClean="0">
                <a:latin typeface="Calibri" pitchFamily="34" charset="0"/>
              </a:rPr>
              <a:t>Odd-year General elections average $0.75.</a:t>
            </a:r>
          </a:p>
          <a:p>
            <a:endParaRPr lang="en-US" b="1" dirty="0" smtClean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1143000"/>
            <a:ext cx="81534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H:\PMFILES\A-ART\LOGOS\PIERCECO\New Logo 03\Audlogocolortran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34150" y="5316706"/>
            <a:ext cx="2152650" cy="1160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406</TotalTime>
  <Words>669</Words>
  <Application>Microsoft Office PowerPoint</Application>
  <PresentationFormat>On-screen Show (4:3)</PresentationFormat>
  <Paragraphs>127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Bookman Old Style</vt:lpstr>
      <vt:lpstr>Calibri</vt:lpstr>
      <vt:lpstr>Gill Sans MT</vt:lpstr>
      <vt:lpstr>Wingdings</vt:lpstr>
      <vt:lpstr>Wingdings 3</vt:lpstr>
      <vt:lpstr>Origin</vt:lpstr>
      <vt:lpstr>Election Costs </vt:lpstr>
      <vt:lpstr>What makes up Election Costs?</vt:lpstr>
      <vt:lpstr>What makes up Election Costs?</vt:lpstr>
      <vt:lpstr>What makes up Election Costs?</vt:lpstr>
      <vt:lpstr>How Costs are Allocated? (Weighted v. Not Weighted)</vt:lpstr>
      <vt:lpstr>Minimum Fee</vt:lpstr>
      <vt:lpstr>State Spreadsheet</vt:lpstr>
      <vt:lpstr>Voter Maintenance Costs</vt:lpstr>
      <vt:lpstr>Cost Estimates for Jurisdictions</vt:lpstr>
      <vt:lpstr>History Table Example</vt:lpstr>
      <vt:lpstr>Election Replacement Fund</vt:lpstr>
      <vt:lpstr>Voter Registration Replacement Fund</vt:lpstr>
      <vt:lpstr>Questions and Answers</vt:lpstr>
      <vt:lpstr>Where to Find More Information</vt:lpstr>
      <vt:lpstr>Thank you</vt:lpstr>
    </vt:vector>
  </TitlesOfParts>
  <Company>Pierce County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2015 Voting Tabulation  System Review</dc:title>
  <dc:creator>Pierce County User</dc:creator>
  <cp:lastModifiedBy>Mary Schmidtke</cp:lastModifiedBy>
  <cp:revision>63</cp:revision>
  <dcterms:created xsi:type="dcterms:W3CDTF">2015-05-30T01:13:46Z</dcterms:created>
  <dcterms:modified xsi:type="dcterms:W3CDTF">2015-06-19T19:43:22Z</dcterms:modified>
</cp:coreProperties>
</file>