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2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8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tags/tag26.xml" ContentType="application/vnd.openxmlformats-officedocument.presentationml.tags+xml"/>
  <Override PartName="/ppt/notesSlides/notesSlide11.xml" ContentType="application/vnd.openxmlformats-officedocument.presentationml.notesSlide+xml"/>
  <Override PartName="/ppt/tags/tag27.xml" ContentType="application/vnd.openxmlformats-officedocument.presentationml.tags+xml"/>
  <Override PartName="/ppt/notesSlides/notesSlide12.xml" ContentType="application/vnd.openxmlformats-officedocument.presentationml.notesSlide+xml"/>
  <Override PartName="/ppt/tags/tag28.xml" ContentType="application/vnd.openxmlformats-officedocument.presentationml.tags+xml"/>
  <Override PartName="/ppt/notesSlides/notesSlide13.xml" ContentType="application/vnd.openxmlformats-officedocument.presentationml.notesSlide+xml"/>
  <Override PartName="/ppt/tags/tag29.xml" ContentType="application/vnd.openxmlformats-officedocument.presentationml.tags+xml"/>
  <Override PartName="/ppt/notesSlides/notesSlide14.xml" ContentType="application/vnd.openxmlformats-officedocument.presentationml.notesSlide+xml"/>
  <Override PartName="/ppt/tags/tag30.xml" ContentType="application/vnd.openxmlformats-officedocument.presentationml.tags+xml"/>
  <Override PartName="/ppt/notesSlides/notesSlide15.xml" ContentType="application/vnd.openxmlformats-officedocument.presentationml.notesSlide+xml"/>
  <Override PartName="/ppt/tags/tag31.xml" ContentType="application/vnd.openxmlformats-officedocument.presentationml.tags+xml"/>
  <Override PartName="/ppt/notesSlides/notesSlide16.xml" ContentType="application/vnd.openxmlformats-officedocument.presentationml.notesSlide+xml"/>
  <Override PartName="/ppt/tags/tag32.xml" ContentType="application/vnd.openxmlformats-officedocument.presentationml.tags+xml"/>
  <Override PartName="/ppt/notesSlides/notesSlide17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256" r:id="rId2"/>
    <p:sldId id="257" r:id="rId3"/>
    <p:sldId id="260" r:id="rId4"/>
    <p:sldId id="273" r:id="rId5"/>
    <p:sldId id="259" r:id="rId6"/>
    <p:sldId id="261" r:id="rId7"/>
    <p:sldId id="264" r:id="rId8"/>
    <p:sldId id="262" r:id="rId9"/>
    <p:sldId id="277" r:id="rId10"/>
    <p:sldId id="265" r:id="rId11"/>
    <p:sldId id="266" r:id="rId12"/>
    <p:sldId id="267" r:id="rId13"/>
    <p:sldId id="268" r:id="rId14"/>
    <p:sldId id="271" r:id="rId15"/>
    <p:sldId id="276" r:id="rId16"/>
    <p:sldId id="270" r:id="rId17"/>
    <p:sldId id="275" r:id="rId18"/>
    <p:sldId id="274" r:id="rId19"/>
  </p:sldIdLst>
  <p:sldSz cx="9144000" cy="6858000" type="screen4x3"/>
  <p:notesSz cx="7010400" cy="92964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4B6B"/>
    <a:srgbClr val="234665"/>
    <a:srgbClr val="4F7190"/>
    <a:srgbClr val="396A97"/>
    <a:srgbClr val="003366"/>
    <a:srgbClr val="003399"/>
    <a:srgbClr val="000066"/>
    <a:srgbClr val="000099"/>
    <a:srgbClr val="4A1B1A"/>
    <a:srgbClr val="E2F1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67" autoAdjust="0"/>
    <p:restoredTop sz="65350" autoAdjust="0"/>
  </p:normalViewPr>
  <p:slideViewPr>
    <p:cSldViewPr>
      <p:cViewPr>
        <p:scale>
          <a:sx n="80" d="100"/>
          <a:sy n="80" d="100"/>
        </p:scale>
        <p:origin x="324" y="-6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35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94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99CA68-903E-46ED-B1F2-9FB5DE6CE65B}" type="doc">
      <dgm:prSet loTypeId="urn:microsoft.com/office/officeart/2005/8/layout/target2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911E822-D069-4F0D-93D7-A298C28DE410}">
      <dgm:prSet phldrT="[Text]"/>
      <dgm:spPr>
        <a:solidFill>
          <a:srgbClr val="C0504D"/>
        </a:solidFill>
      </dgm:spPr>
      <dgm:t>
        <a:bodyPr/>
        <a:lstStyle/>
        <a:p>
          <a:r>
            <a:rPr lang="en-US" dirty="0" smtClean="0"/>
            <a:t>Precinct caucus</a:t>
          </a:r>
          <a:endParaRPr lang="en-US" dirty="0"/>
        </a:p>
      </dgm:t>
    </dgm:pt>
    <dgm:pt modelId="{A7A30C6B-3071-4DF4-8AD1-94C8DAC0B46F}" type="parTrans" cxnId="{945D1701-5345-4C94-B7F4-C5FDEE51E87C}">
      <dgm:prSet/>
      <dgm:spPr/>
      <dgm:t>
        <a:bodyPr/>
        <a:lstStyle/>
        <a:p>
          <a:endParaRPr lang="en-US"/>
        </a:p>
      </dgm:t>
    </dgm:pt>
    <dgm:pt modelId="{7747D559-5510-42B0-9CA0-B0414331A6DD}" type="sibTrans" cxnId="{945D1701-5345-4C94-B7F4-C5FDEE51E87C}">
      <dgm:prSet/>
      <dgm:spPr/>
      <dgm:t>
        <a:bodyPr/>
        <a:lstStyle/>
        <a:p>
          <a:endParaRPr lang="en-US"/>
        </a:p>
      </dgm:t>
    </dgm:pt>
    <dgm:pt modelId="{F9B771DE-7433-44AC-9AAB-F909F1B66F17}">
      <dgm:prSet phldrT="[Text]" custT="1"/>
      <dgm:spPr/>
      <dgm:t>
        <a:bodyPr rIns="0"/>
        <a:lstStyle/>
        <a:p>
          <a:r>
            <a:rPr lang="en-US" sz="2200" dirty="0" smtClean="0"/>
            <a:t>Select candidate and county convention delegates</a:t>
          </a:r>
          <a:endParaRPr lang="en-US" sz="2200" dirty="0"/>
        </a:p>
      </dgm:t>
    </dgm:pt>
    <dgm:pt modelId="{83113C1E-9250-4F94-90ED-0016ADCDE9E4}" type="parTrans" cxnId="{D186E47F-54CA-4AF1-ACF6-FB4B80B8D430}">
      <dgm:prSet/>
      <dgm:spPr/>
      <dgm:t>
        <a:bodyPr/>
        <a:lstStyle/>
        <a:p>
          <a:endParaRPr lang="en-US"/>
        </a:p>
      </dgm:t>
    </dgm:pt>
    <dgm:pt modelId="{AEF8B486-4CCE-44D5-B18A-B32A109C2FD8}" type="sibTrans" cxnId="{D186E47F-54CA-4AF1-ACF6-FB4B80B8D430}">
      <dgm:prSet/>
      <dgm:spPr/>
      <dgm:t>
        <a:bodyPr/>
        <a:lstStyle/>
        <a:p>
          <a:endParaRPr lang="en-US"/>
        </a:p>
      </dgm:t>
    </dgm:pt>
    <dgm:pt modelId="{71C69B87-1932-446A-9943-AEEA2945F549}">
      <dgm:prSet phldrT="[Text]"/>
      <dgm:spPr/>
      <dgm:t>
        <a:bodyPr/>
        <a:lstStyle/>
        <a:p>
          <a:r>
            <a:rPr lang="en-US" dirty="0" smtClean="0"/>
            <a:t>County conventions</a:t>
          </a:r>
          <a:endParaRPr lang="en-US" dirty="0"/>
        </a:p>
      </dgm:t>
    </dgm:pt>
    <dgm:pt modelId="{82A156C9-7285-49E5-896F-941DC8BAFA0F}" type="parTrans" cxnId="{5F4E9A3C-FB47-4572-BE19-B23135FFFBA9}">
      <dgm:prSet/>
      <dgm:spPr/>
      <dgm:t>
        <a:bodyPr/>
        <a:lstStyle/>
        <a:p>
          <a:endParaRPr lang="en-US"/>
        </a:p>
      </dgm:t>
    </dgm:pt>
    <dgm:pt modelId="{D545A6DE-3DC2-4450-BE26-F2847B6E743A}" type="sibTrans" cxnId="{5F4E9A3C-FB47-4572-BE19-B23135FFFBA9}">
      <dgm:prSet/>
      <dgm:spPr/>
      <dgm:t>
        <a:bodyPr/>
        <a:lstStyle/>
        <a:p>
          <a:endParaRPr lang="en-US"/>
        </a:p>
      </dgm:t>
    </dgm:pt>
    <dgm:pt modelId="{844E41DC-DA99-4980-8450-E6CE9F217BAA}">
      <dgm:prSet phldrT="[Text]" custT="1"/>
      <dgm:spPr/>
      <dgm:t>
        <a:bodyPr/>
        <a:lstStyle/>
        <a:p>
          <a:r>
            <a:rPr lang="en-US" sz="2000" dirty="0" smtClean="0"/>
            <a:t>Elect delegates for the state convention</a:t>
          </a:r>
          <a:endParaRPr lang="en-US" sz="2000" dirty="0"/>
        </a:p>
      </dgm:t>
    </dgm:pt>
    <dgm:pt modelId="{6186298D-DD58-49C0-AC76-37BF026B250F}" type="parTrans" cxnId="{C6B006C7-ACB5-4EC9-A781-38D11679BB87}">
      <dgm:prSet/>
      <dgm:spPr/>
      <dgm:t>
        <a:bodyPr/>
        <a:lstStyle/>
        <a:p>
          <a:endParaRPr lang="en-US"/>
        </a:p>
      </dgm:t>
    </dgm:pt>
    <dgm:pt modelId="{FB902C82-68CE-413C-9C09-BA5D4C069AE1}" type="sibTrans" cxnId="{C6B006C7-ACB5-4EC9-A781-38D11679BB87}">
      <dgm:prSet/>
      <dgm:spPr/>
      <dgm:t>
        <a:bodyPr/>
        <a:lstStyle/>
        <a:p>
          <a:endParaRPr lang="en-US"/>
        </a:p>
      </dgm:t>
    </dgm:pt>
    <dgm:pt modelId="{7ECBA505-D866-43B9-97D6-7D1DD8F6198F}">
      <dgm:prSet phldrT="[Text]"/>
      <dgm:spPr/>
      <dgm:t>
        <a:bodyPr/>
        <a:lstStyle/>
        <a:p>
          <a:r>
            <a:rPr lang="en-US" dirty="0" smtClean="0"/>
            <a:t>State convention</a:t>
          </a:r>
          <a:endParaRPr lang="en-US" dirty="0"/>
        </a:p>
      </dgm:t>
    </dgm:pt>
    <dgm:pt modelId="{7B51E4C4-8D56-4D4F-ACB1-00B26FFAF69E}" type="parTrans" cxnId="{13ECC57F-667A-452F-847B-751616A489D4}">
      <dgm:prSet/>
      <dgm:spPr/>
      <dgm:t>
        <a:bodyPr/>
        <a:lstStyle/>
        <a:p>
          <a:endParaRPr lang="en-US"/>
        </a:p>
      </dgm:t>
    </dgm:pt>
    <dgm:pt modelId="{DD3BF376-4AB1-4F86-B3B9-A0096FBE5ACD}" type="sibTrans" cxnId="{13ECC57F-667A-452F-847B-751616A489D4}">
      <dgm:prSet/>
      <dgm:spPr/>
      <dgm:t>
        <a:bodyPr/>
        <a:lstStyle/>
        <a:p>
          <a:endParaRPr lang="en-US"/>
        </a:p>
      </dgm:t>
    </dgm:pt>
    <dgm:pt modelId="{E76AE0DF-6275-4C91-B319-418ADE4A3079}">
      <dgm:prSet phldrT="[Text]" custT="1"/>
      <dgm:spPr/>
      <dgm:t>
        <a:bodyPr tIns="0" bIns="0"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dirty="0" smtClean="0"/>
            <a:t>Delegates of 10 districts &amp; alternates</a:t>
          </a:r>
          <a:endParaRPr lang="en-US" sz="2000" dirty="0"/>
        </a:p>
      </dgm:t>
    </dgm:pt>
    <dgm:pt modelId="{69B142F3-21ED-4015-B2D5-9A2A810087B5}" type="parTrans" cxnId="{7539B5DC-3C24-44E2-AE95-EC4D7B84604B}">
      <dgm:prSet/>
      <dgm:spPr/>
      <dgm:t>
        <a:bodyPr/>
        <a:lstStyle/>
        <a:p>
          <a:endParaRPr lang="en-US"/>
        </a:p>
      </dgm:t>
    </dgm:pt>
    <dgm:pt modelId="{D82B1623-869F-4676-957C-DDA6618B1C2D}" type="sibTrans" cxnId="{7539B5DC-3C24-44E2-AE95-EC4D7B84604B}">
      <dgm:prSet/>
      <dgm:spPr/>
      <dgm:t>
        <a:bodyPr/>
        <a:lstStyle/>
        <a:p>
          <a:endParaRPr lang="en-US"/>
        </a:p>
      </dgm:t>
    </dgm:pt>
    <dgm:pt modelId="{55A48C12-8E28-45D5-B294-8F415FAB2730}">
      <dgm:prSet phldrT="[Text]" custT="1"/>
      <dgm:spPr/>
      <dgm:t>
        <a:bodyPr tIns="0" bIns="0"/>
        <a:lstStyle/>
        <a:p>
          <a:r>
            <a:rPr lang="en-US" sz="2000" dirty="0" smtClean="0"/>
            <a:t>Elect delegates for National Convention</a:t>
          </a:r>
          <a:endParaRPr lang="en-US" sz="2000" dirty="0"/>
        </a:p>
      </dgm:t>
    </dgm:pt>
    <dgm:pt modelId="{3CF31778-DFB5-4E8F-9D9D-6864C54E10F0}" type="parTrans" cxnId="{DE45B3CD-D809-4476-A4B4-B3CA90996048}">
      <dgm:prSet/>
      <dgm:spPr/>
      <dgm:t>
        <a:bodyPr/>
        <a:lstStyle/>
        <a:p>
          <a:endParaRPr lang="en-US"/>
        </a:p>
      </dgm:t>
    </dgm:pt>
    <dgm:pt modelId="{D7BC5DF2-B47D-406B-A6C7-4C40EC703791}" type="sibTrans" cxnId="{DE45B3CD-D809-4476-A4B4-B3CA90996048}">
      <dgm:prSet/>
      <dgm:spPr/>
      <dgm:t>
        <a:bodyPr/>
        <a:lstStyle/>
        <a:p>
          <a:endParaRPr lang="en-US"/>
        </a:p>
      </dgm:t>
    </dgm:pt>
    <dgm:pt modelId="{6C981F1F-FC73-43EB-A568-9ABE07F8EA8F}">
      <dgm:prSet phldrT="[Text]" custT="1"/>
      <dgm:spPr/>
      <dgm:t>
        <a:bodyPr tIns="0" rIns="91440" bIns="0"/>
        <a:lstStyle/>
        <a:p>
          <a:r>
            <a:rPr lang="en-US" sz="2000" dirty="0" smtClean="0"/>
            <a:t>Represent candidate chosen by the district</a:t>
          </a:r>
          <a:endParaRPr lang="en-US" sz="2000" dirty="0"/>
        </a:p>
      </dgm:t>
    </dgm:pt>
    <dgm:pt modelId="{0D482AE7-880D-49BD-B9D7-560FC0C2C15F}" type="parTrans" cxnId="{4644685A-CE3D-4C20-B6C9-D73AD4AD1590}">
      <dgm:prSet/>
      <dgm:spPr/>
      <dgm:t>
        <a:bodyPr/>
        <a:lstStyle/>
        <a:p>
          <a:endParaRPr lang="en-US"/>
        </a:p>
      </dgm:t>
    </dgm:pt>
    <dgm:pt modelId="{9ECF5AD5-85AC-45BC-8546-E5E2910067E1}" type="sibTrans" cxnId="{4644685A-CE3D-4C20-B6C9-D73AD4AD1590}">
      <dgm:prSet/>
      <dgm:spPr/>
      <dgm:t>
        <a:bodyPr/>
        <a:lstStyle/>
        <a:p>
          <a:endParaRPr lang="en-US"/>
        </a:p>
      </dgm:t>
    </dgm:pt>
    <dgm:pt modelId="{155DD2B7-75CA-480A-8F92-C438C00E6BF5}" type="pres">
      <dgm:prSet presAssocID="{E299CA68-903E-46ED-B1F2-9FB5DE6CE65B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593E815-7C42-4BDE-9C0C-6BA62A449C61}" type="pres">
      <dgm:prSet presAssocID="{E299CA68-903E-46ED-B1F2-9FB5DE6CE65B}" presName="outerBox" presStyleCnt="0"/>
      <dgm:spPr/>
    </dgm:pt>
    <dgm:pt modelId="{513FD81D-AC73-49B0-BC46-A22A2AAFFD1F}" type="pres">
      <dgm:prSet presAssocID="{E299CA68-903E-46ED-B1F2-9FB5DE6CE65B}" presName="outerBoxParent" presStyleLbl="node1" presStyleIdx="0" presStyleCnt="3" custLinFactNeighborX="4167" custLinFactNeighborY="32222"/>
      <dgm:spPr/>
      <dgm:t>
        <a:bodyPr/>
        <a:lstStyle/>
        <a:p>
          <a:endParaRPr lang="en-US"/>
        </a:p>
      </dgm:t>
    </dgm:pt>
    <dgm:pt modelId="{BF404A8D-CF00-4183-B7BE-EB35F4500E53}" type="pres">
      <dgm:prSet presAssocID="{E299CA68-903E-46ED-B1F2-9FB5DE6CE65B}" presName="outerBoxChildren" presStyleCnt="0"/>
      <dgm:spPr/>
    </dgm:pt>
    <dgm:pt modelId="{B118EAA2-ED7D-4D88-AC1A-05D8D414AE37}" type="pres">
      <dgm:prSet presAssocID="{F9B771DE-7433-44AC-9AAB-F909F1B66F17}" presName="oChild" presStyleLbl="fgAcc1" presStyleIdx="0" presStyleCnt="5" custScaleX="1259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D43421-620A-446A-A936-842FC0DC9582}" type="pres">
      <dgm:prSet presAssocID="{E299CA68-903E-46ED-B1F2-9FB5DE6CE65B}" presName="middleBox" presStyleCnt="0"/>
      <dgm:spPr/>
    </dgm:pt>
    <dgm:pt modelId="{699C2DB3-DD29-4201-9CA1-120D41B450A8}" type="pres">
      <dgm:prSet presAssocID="{E299CA68-903E-46ED-B1F2-9FB5DE6CE65B}" presName="middleBoxParent" presStyleLbl="node1" presStyleIdx="1" presStyleCnt="3" custScaleX="103226" custLinFactNeighborX="3226"/>
      <dgm:spPr/>
      <dgm:t>
        <a:bodyPr/>
        <a:lstStyle/>
        <a:p>
          <a:endParaRPr lang="en-US"/>
        </a:p>
      </dgm:t>
    </dgm:pt>
    <dgm:pt modelId="{955DDB43-AA2D-4CD0-943D-22468A83D401}" type="pres">
      <dgm:prSet presAssocID="{E299CA68-903E-46ED-B1F2-9FB5DE6CE65B}" presName="middleBoxChildren" presStyleCnt="0"/>
      <dgm:spPr/>
    </dgm:pt>
    <dgm:pt modelId="{9C3D8449-408E-4E69-87FE-0141D663912D}" type="pres">
      <dgm:prSet presAssocID="{844E41DC-DA99-4980-8450-E6CE9F217BAA}" presName="mChild" presStyleLbl="fgAcc1" presStyleIdx="1" presStyleCnt="5" custScaleX="116129" custScaleY="184950" custLinFactNeighborX="941" custLinFactNeighborY="62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42296E-BECB-4A32-A571-EFCD179DF817}" type="pres">
      <dgm:prSet presAssocID="{E299CA68-903E-46ED-B1F2-9FB5DE6CE65B}" presName="centerBox" presStyleCnt="0"/>
      <dgm:spPr/>
    </dgm:pt>
    <dgm:pt modelId="{66B278D7-EA5F-4B29-8BA7-75194941B52E}" type="pres">
      <dgm:prSet presAssocID="{E299CA68-903E-46ED-B1F2-9FB5DE6CE65B}" presName="centerBoxParent" presStyleLbl="node1" presStyleIdx="2" presStyleCnt="3" custScaleX="108108" custScaleY="113452" custLinFactNeighborX="3904" custLinFactNeighborY="4268"/>
      <dgm:spPr/>
      <dgm:t>
        <a:bodyPr/>
        <a:lstStyle/>
        <a:p>
          <a:endParaRPr lang="en-US"/>
        </a:p>
      </dgm:t>
    </dgm:pt>
    <dgm:pt modelId="{B5E998C8-B833-48F9-889B-CDFDEFB05F34}" type="pres">
      <dgm:prSet presAssocID="{E299CA68-903E-46ED-B1F2-9FB5DE6CE65B}" presName="centerBoxChildren" presStyleCnt="0"/>
      <dgm:spPr/>
    </dgm:pt>
    <dgm:pt modelId="{A0135EA2-E957-46C1-A58F-D4205ACED902}" type="pres">
      <dgm:prSet presAssocID="{E76AE0DF-6275-4C91-B319-418ADE4A3079}" presName="cChild" presStyleLbl="fgAcc1" presStyleIdx="2" presStyleCnt="5" custScaleX="130816" custScaleY="149074" custLinFactNeighborX="7422" custLinFactNeighborY="208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B6CBCE-F2E5-4D59-A1EA-591FC888F001}" type="pres">
      <dgm:prSet presAssocID="{D82B1623-869F-4676-957C-DDA6618B1C2D}" presName="centerSibTrans" presStyleCnt="0"/>
      <dgm:spPr/>
    </dgm:pt>
    <dgm:pt modelId="{24E505CA-654F-4398-B5FE-0136C3DB999F}" type="pres">
      <dgm:prSet presAssocID="{6C981F1F-FC73-43EB-A568-9ABE07F8EA8F}" presName="cChild" presStyleLbl="fgAcc1" presStyleIdx="3" presStyleCnt="5" custScaleX="147161" custScaleY="149074" custLinFactX="14274" custLinFactNeighborX="100000" custLinFactNeighborY="221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3E9047-DC70-49EF-B9A4-A4B8742FB42C}" type="pres">
      <dgm:prSet presAssocID="{9ECF5AD5-85AC-45BC-8546-E5E2910067E1}" presName="centerSibTrans" presStyleCnt="0"/>
      <dgm:spPr/>
    </dgm:pt>
    <dgm:pt modelId="{C0A93BE9-816B-46A3-8CF8-B83D02F13DB6}" type="pres">
      <dgm:prSet presAssocID="{55A48C12-8E28-45D5-B294-8F415FAB2730}" presName="cChild" presStyleLbl="fgAcc1" presStyleIdx="4" presStyleCnt="5" custScaleX="149826" custScaleY="149074" custLinFactX="25206" custLinFactNeighborX="100000" custLinFactNeighborY="221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A4BBA6-CF86-402D-8F97-965590875EDF}" type="presOf" srcId="{6C981F1F-FC73-43EB-A568-9ABE07F8EA8F}" destId="{24E505CA-654F-4398-B5FE-0136C3DB999F}" srcOrd="0" destOrd="0" presId="urn:microsoft.com/office/officeart/2005/8/layout/target2"/>
    <dgm:cxn modelId="{945D1701-5345-4C94-B7F4-C5FDEE51E87C}" srcId="{E299CA68-903E-46ED-B1F2-9FB5DE6CE65B}" destId="{B911E822-D069-4F0D-93D7-A298C28DE410}" srcOrd="0" destOrd="0" parTransId="{A7A30C6B-3071-4DF4-8AD1-94C8DAC0B46F}" sibTransId="{7747D559-5510-42B0-9CA0-B0414331A6DD}"/>
    <dgm:cxn modelId="{3FAEAC9C-6341-4BF2-BF34-B7B928C98345}" type="presOf" srcId="{B911E822-D069-4F0D-93D7-A298C28DE410}" destId="{513FD81D-AC73-49B0-BC46-A22A2AAFFD1F}" srcOrd="0" destOrd="0" presId="urn:microsoft.com/office/officeart/2005/8/layout/target2"/>
    <dgm:cxn modelId="{327A9502-D6A8-4D59-B27E-EDDCD26D78E8}" type="presOf" srcId="{E76AE0DF-6275-4C91-B319-418ADE4A3079}" destId="{A0135EA2-E957-46C1-A58F-D4205ACED902}" srcOrd="0" destOrd="0" presId="urn:microsoft.com/office/officeart/2005/8/layout/target2"/>
    <dgm:cxn modelId="{13ECC57F-667A-452F-847B-751616A489D4}" srcId="{E299CA68-903E-46ED-B1F2-9FB5DE6CE65B}" destId="{7ECBA505-D866-43B9-97D6-7D1DD8F6198F}" srcOrd="2" destOrd="0" parTransId="{7B51E4C4-8D56-4D4F-ACB1-00B26FFAF69E}" sibTransId="{DD3BF376-4AB1-4F86-B3B9-A0096FBE5ACD}"/>
    <dgm:cxn modelId="{7539B5DC-3C24-44E2-AE95-EC4D7B84604B}" srcId="{7ECBA505-D866-43B9-97D6-7D1DD8F6198F}" destId="{E76AE0DF-6275-4C91-B319-418ADE4A3079}" srcOrd="0" destOrd="0" parTransId="{69B142F3-21ED-4015-B2D5-9A2A810087B5}" sibTransId="{D82B1623-869F-4676-957C-DDA6618B1C2D}"/>
    <dgm:cxn modelId="{B37F9AFF-CA85-4672-BD0A-D62AA27EA4B7}" type="presOf" srcId="{55A48C12-8E28-45D5-B294-8F415FAB2730}" destId="{C0A93BE9-816B-46A3-8CF8-B83D02F13DB6}" srcOrd="0" destOrd="0" presId="urn:microsoft.com/office/officeart/2005/8/layout/target2"/>
    <dgm:cxn modelId="{9E1532B0-C6CD-4A00-83D7-9C5093D142BF}" type="presOf" srcId="{844E41DC-DA99-4980-8450-E6CE9F217BAA}" destId="{9C3D8449-408E-4E69-87FE-0141D663912D}" srcOrd="0" destOrd="0" presId="urn:microsoft.com/office/officeart/2005/8/layout/target2"/>
    <dgm:cxn modelId="{4AC72CA5-0E7C-47D1-A496-E24F1CBE87B2}" type="presOf" srcId="{F9B771DE-7433-44AC-9AAB-F909F1B66F17}" destId="{B118EAA2-ED7D-4D88-AC1A-05D8D414AE37}" srcOrd="0" destOrd="0" presId="urn:microsoft.com/office/officeart/2005/8/layout/target2"/>
    <dgm:cxn modelId="{0A3E3050-E09F-461D-A87E-F39CC014D1EC}" type="presOf" srcId="{E299CA68-903E-46ED-B1F2-9FB5DE6CE65B}" destId="{155DD2B7-75CA-480A-8F92-C438C00E6BF5}" srcOrd="0" destOrd="0" presId="urn:microsoft.com/office/officeart/2005/8/layout/target2"/>
    <dgm:cxn modelId="{4644685A-CE3D-4C20-B6C9-D73AD4AD1590}" srcId="{7ECBA505-D866-43B9-97D6-7D1DD8F6198F}" destId="{6C981F1F-FC73-43EB-A568-9ABE07F8EA8F}" srcOrd="1" destOrd="0" parTransId="{0D482AE7-880D-49BD-B9D7-560FC0C2C15F}" sibTransId="{9ECF5AD5-85AC-45BC-8546-E5E2910067E1}"/>
    <dgm:cxn modelId="{DE45B3CD-D809-4476-A4B4-B3CA90996048}" srcId="{7ECBA505-D866-43B9-97D6-7D1DD8F6198F}" destId="{55A48C12-8E28-45D5-B294-8F415FAB2730}" srcOrd="2" destOrd="0" parTransId="{3CF31778-DFB5-4E8F-9D9D-6864C54E10F0}" sibTransId="{D7BC5DF2-B47D-406B-A6C7-4C40EC703791}"/>
    <dgm:cxn modelId="{5F4E9A3C-FB47-4572-BE19-B23135FFFBA9}" srcId="{E299CA68-903E-46ED-B1F2-9FB5DE6CE65B}" destId="{71C69B87-1932-446A-9943-AEEA2945F549}" srcOrd="1" destOrd="0" parTransId="{82A156C9-7285-49E5-896F-941DC8BAFA0F}" sibTransId="{D545A6DE-3DC2-4450-BE26-F2847B6E743A}"/>
    <dgm:cxn modelId="{17834DEE-88CD-41FC-9B7E-41E6B2642D07}" type="presOf" srcId="{7ECBA505-D866-43B9-97D6-7D1DD8F6198F}" destId="{66B278D7-EA5F-4B29-8BA7-75194941B52E}" srcOrd="0" destOrd="0" presId="urn:microsoft.com/office/officeart/2005/8/layout/target2"/>
    <dgm:cxn modelId="{C6B006C7-ACB5-4EC9-A781-38D11679BB87}" srcId="{71C69B87-1932-446A-9943-AEEA2945F549}" destId="{844E41DC-DA99-4980-8450-E6CE9F217BAA}" srcOrd="0" destOrd="0" parTransId="{6186298D-DD58-49C0-AC76-37BF026B250F}" sibTransId="{FB902C82-68CE-413C-9C09-BA5D4C069AE1}"/>
    <dgm:cxn modelId="{FCF2E09E-A494-4271-B514-C40A7F42C103}" type="presOf" srcId="{71C69B87-1932-446A-9943-AEEA2945F549}" destId="{699C2DB3-DD29-4201-9CA1-120D41B450A8}" srcOrd="0" destOrd="0" presId="urn:microsoft.com/office/officeart/2005/8/layout/target2"/>
    <dgm:cxn modelId="{D186E47F-54CA-4AF1-ACF6-FB4B80B8D430}" srcId="{B911E822-D069-4F0D-93D7-A298C28DE410}" destId="{F9B771DE-7433-44AC-9AAB-F909F1B66F17}" srcOrd="0" destOrd="0" parTransId="{83113C1E-9250-4F94-90ED-0016ADCDE9E4}" sibTransId="{AEF8B486-4CCE-44D5-B18A-B32A109C2FD8}"/>
    <dgm:cxn modelId="{D25C3DB3-4375-4E1E-80B2-21DA63C1271C}" type="presParOf" srcId="{155DD2B7-75CA-480A-8F92-C438C00E6BF5}" destId="{3593E815-7C42-4BDE-9C0C-6BA62A449C61}" srcOrd="0" destOrd="0" presId="urn:microsoft.com/office/officeart/2005/8/layout/target2"/>
    <dgm:cxn modelId="{FCB25900-FD67-4059-9024-9586E6713955}" type="presParOf" srcId="{3593E815-7C42-4BDE-9C0C-6BA62A449C61}" destId="{513FD81D-AC73-49B0-BC46-A22A2AAFFD1F}" srcOrd="0" destOrd="0" presId="urn:microsoft.com/office/officeart/2005/8/layout/target2"/>
    <dgm:cxn modelId="{ED8691B5-5071-43F7-80E3-12A4032BDEBD}" type="presParOf" srcId="{3593E815-7C42-4BDE-9C0C-6BA62A449C61}" destId="{BF404A8D-CF00-4183-B7BE-EB35F4500E53}" srcOrd="1" destOrd="0" presId="urn:microsoft.com/office/officeart/2005/8/layout/target2"/>
    <dgm:cxn modelId="{92402735-DE71-4285-8638-ACC05543008D}" type="presParOf" srcId="{BF404A8D-CF00-4183-B7BE-EB35F4500E53}" destId="{B118EAA2-ED7D-4D88-AC1A-05D8D414AE37}" srcOrd="0" destOrd="0" presId="urn:microsoft.com/office/officeart/2005/8/layout/target2"/>
    <dgm:cxn modelId="{E91CDFC5-4E84-4040-BB81-6A84C4B2C973}" type="presParOf" srcId="{155DD2B7-75CA-480A-8F92-C438C00E6BF5}" destId="{AAD43421-620A-446A-A936-842FC0DC9582}" srcOrd="1" destOrd="0" presId="urn:microsoft.com/office/officeart/2005/8/layout/target2"/>
    <dgm:cxn modelId="{F15EA19C-1437-4F06-8806-0EB7EC8388CF}" type="presParOf" srcId="{AAD43421-620A-446A-A936-842FC0DC9582}" destId="{699C2DB3-DD29-4201-9CA1-120D41B450A8}" srcOrd="0" destOrd="0" presId="urn:microsoft.com/office/officeart/2005/8/layout/target2"/>
    <dgm:cxn modelId="{CD9A0842-0870-4A7A-9913-FE55F6C72F43}" type="presParOf" srcId="{AAD43421-620A-446A-A936-842FC0DC9582}" destId="{955DDB43-AA2D-4CD0-943D-22468A83D401}" srcOrd="1" destOrd="0" presId="urn:microsoft.com/office/officeart/2005/8/layout/target2"/>
    <dgm:cxn modelId="{D9EFF4C9-D013-48A2-AD6A-A9D369FD50CE}" type="presParOf" srcId="{955DDB43-AA2D-4CD0-943D-22468A83D401}" destId="{9C3D8449-408E-4E69-87FE-0141D663912D}" srcOrd="0" destOrd="0" presId="urn:microsoft.com/office/officeart/2005/8/layout/target2"/>
    <dgm:cxn modelId="{9C3772BD-9CC0-4879-B42D-BDE58DC0C9DE}" type="presParOf" srcId="{155DD2B7-75CA-480A-8F92-C438C00E6BF5}" destId="{7442296E-BECB-4A32-A571-EFCD179DF817}" srcOrd="2" destOrd="0" presId="urn:microsoft.com/office/officeart/2005/8/layout/target2"/>
    <dgm:cxn modelId="{1EE00535-2DEC-41B6-B050-7154BF4AEEB6}" type="presParOf" srcId="{7442296E-BECB-4A32-A571-EFCD179DF817}" destId="{66B278D7-EA5F-4B29-8BA7-75194941B52E}" srcOrd="0" destOrd="0" presId="urn:microsoft.com/office/officeart/2005/8/layout/target2"/>
    <dgm:cxn modelId="{303320E1-9664-47B4-A933-A7982F4CEB24}" type="presParOf" srcId="{7442296E-BECB-4A32-A571-EFCD179DF817}" destId="{B5E998C8-B833-48F9-889B-CDFDEFB05F34}" srcOrd="1" destOrd="0" presId="urn:microsoft.com/office/officeart/2005/8/layout/target2"/>
    <dgm:cxn modelId="{63DD5EE9-5EA8-4B5A-A31B-E4DED0DA3F35}" type="presParOf" srcId="{B5E998C8-B833-48F9-889B-CDFDEFB05F34}" destId="{A0135EA2-E957-46C1-A58F-D4205ACED902}" srcOrd="0" destOrd="0" presId="urn:microsoft.com/office/officeart/2005/8/layout/target2"/>
    <dgm:cxn modelId="{7D8D81A1-D312-4C0B-AC6D-633DDAFD09F2}" type="presParOf" srcId="{B5E998C8-B833-48F9-889B-CDFDEFB05F34}" destId="{B5B6CBCE-F2E5-4D59-A1EA-591FC888F001}" srcOrd="1" destOrd="0" presId="urn:microsoft.com/office/officeart/2005/8/layout/target2"/>
    <dgm:cxn modelId="{D3F57B76-5BA7-4F30-B0E0-BA469E17D411}" type="presParOf" srcId="{B5E998C8-B833-48F9-889B-CDFDEFB05F34}" destId="{24E505CA-654F-4398-B5FE-0136C3DB999F}" srcOrd="2" destOrd="0" presId="urn:microsoft.com/office/officeart/2005/8/layout/target2"/>
    <dgm:cxn modelId="{7DC19962-362D-474E-B314-E8F2335A34F2}" type="presParOf" srcId="{B5E998C8-B833-48F9-889B-CDFDEFB05F34}" destId="{523E9047-DC70-49EF-B9A4-A4B8742FB42C}" srcOrd="3" destOrd="0" presId="urn:microsoft.com/office/officeart/2005/8/layout/target2"/>
    <dgm:cxn modelId="{8F0E150F-EC69-4C92-8C7A-C0FDD307C868}" type="presParOf" srcId="{B5E998C8-B833-48F9-889B-CDFDEFB05F34}" destId="{C0A93BE9-816B-46A3-8CF8-B83D02F13DB6}" srcOrd="4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3FD81D-AC73-49B0-BC46-A22A2AAFFD1F}">
      <dsp:nvSpPr>
        <dsp:cNvPr id="0" name=""/>
        <dsp:cNvSpPr/>
      </dsp:nvSpPr>
      <dsp:spPr>
        <a:xfrm>
          <a:off x="0" y="0"/>
          <a:ext cx="9144000" cy="6858000"/>
        </a:xfrm>
        <a:prstGeom prst="roundRect">
          <a:avLst>
            <a:gd name="adj" fmla="val 8500"/>
          </a:avLst>
        </a:prstGeom>
        <a:solidFill>
          <a:srgbClr val="C050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5322570" numCol="1" spcCol="1270" anchor="t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Precinct caucus</a:t>
          </a:r>
          <a:endParaRPr lang="en-US" sz="5000" kern="1200" dirty="0"/>
        </a:p>
      </dsp:txBody>
      <dsp:txXfrm>
        <a:off x="170734" y="170734"/>
        <a:ext cx="8802532" cy="6516532"/>
      </dsp:txXfrm>
    </dsp:sp>
    <dsp:sp modelId="{B118EAA2-ED7D-4D88-AC1A-05D8D414AE37}">
      <dsp:nvSpPr>
        <dsp:cNvPr id="0" name=""/>
        <dsp:cNvSpPr/>
      </dsp:nvSpPr>
      <dsp:spPr>
        <a:xfrm>
          <a:off x="50799" y="1714500"/>
          <a:ext cx="1727201" cy="4800600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Select candidate and county convention delegates</a:t>
          </a:r>
          <a:endParaRPr lang="en-US" sz="2200" kern="1200" dirty="0"/>
        </a:p>
      </dsp:txBody>
      <dsp:txXfrm>
        <a:off x="103916" y="1767617"/>
        <a:ext cx="1620967" cy="4694366"/>
      </dsp:txXfrm>
    </dsp:sp>
    <dsp:sp modelId="{699C2DB3-DD29-4201-9CA1-120D41B450A8}">
      <dsp:nvSpPr>
        <dsp:cNvPr id="0" name=""/>
        <dsp:cNvSpPr/>
      </dsp:nvSpPr>
      <dsp:spPr>
        <a:xfrm>
          <a:off x="1828786" y="1714500"/>
          <a:ext cx="7315213" cy="4800600"/>
        </a:xfrm>
        <a:prstGeom prst="roundRect">
          <a:avLst>
            <a:gd name="adj" fmla="val 105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3048381" numCol="1" spcCol="1270" anchor="t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County conventions</a:t>
          </a:r>
          <a:endParaRPr lang="en-US" sz="5000" kern="1200" dirty="0"/>
        </a:p>
      </dsp:txBody>
      <dsp:txXfrm>
        <a:off x="1976421" y="1862135"/>
        <a:ext cx="7019943" cy="4505330"/>
      </dsp:txXfrm>
    </dsp:sp>
    <dsp:sp modelId="{9C3D8449-408E-4E69-87FE-0141D663912D}">
      <dsp:nvSpPr>
        <dsp:cNvPr id="0" name=""/>
        <dsp:cNvSpPr/>
      </dsp:nvSpPr>
      <dsp:spPr>
        <a:xfrm>
          <a:off x="1905002" y="3487490"/>
          <a:ext cx="1645919" cy="2757038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Elect delegates for the state convention</a:t>
          </a:r>
          <a:endParaRPr lang="en-US" sz="2000" kern="1200" dirty="0"/>
        </a:p>
      </dsp:txBody>
      <dsp:txXfrm>
        <a:off x="1955620" y="3538108"/>
        <a:ext cx="1544683" cy="2655802"/>
      </dsp:txXfrm>
    </dsp:sp>
    <dsp:sp modelId="{66B278D7-EA5F-4B29-8BA7-75194941B52E}">
      <dsp:nvSpPr>
        <dsp:cNvPr id="0" name=""/>
        <dsp:cNvSpPr/>
      </dsp:nvSpPr>
      <dsp:spPr>
        <a:xfrm>
          <a:off x="3604267" y="3361572"/>
          <a:ext cx="5486394" cy="3112215"/>
        </a:xfrm>
        <a:prstGeom prst="roundRect">
          <a:avLst>
            <a:gd name="adj" fmla="val 105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548384" numCol="1" spcCol="1270" anchor="t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State convention</a:t>
          </a:r>
          <a:endParaRPr lang="en-US" sz="5000" kern="1200" dirty="0"/>
        </a:p>
      </dsp:txBody>
      <dsp:txXfrm>
        <a:off x="3699978" y="3457283"/>
        <a:ext cx="5294972" cy="2920793"/>
      </dsp:txXfrm>
    </dsp:sp>
    <dsp:sp modelId="{A0135EA2-E957-46C1-A58F-D4205ACED902}">
      <dsp:nvSpPr>
        <dsp:cNvPr id="0" name=""/>
        <dsp:cNvSpPr/>
      </dsp:nvSpPr>
      <dsp:spPr>
        <a:xfrm>
          <a:off x="3741099" y="4618382"/>
          <a:ext cx="1453535" cy="1840229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kern="1200" dirty="0" smtClean="0"/>
            <a:t>Delegates of 10 districts &amp; alternates</a:t>
          </a:r>
          <a:endParaRPr lang="en-US" sz="2000" kern="1200" dirty="0"/>
        </a:p>
      </dsp:txBody>
      <dsp:txXfrm>
        <a:off x="3785800" y="4663083"/>
        <a:ext cx="1364133" cy="1750827"/>
      </dsp:txXfrm>
    </dsp:sp>
    <dsp:sp modelId="{24E505CA-654F-4398-B5FE-0136C3DB999F}">
      <dsp:nvSpPr>
        <dsp:cNvPr id="0" name=""/>
        <dsp:cNvSpPr/>
      </dsp:nvSpPr>
      <dsp:spPr>
        <a:xfrm>
          <a:off x="5414113" y="4633541"/>
          <a:ext cx="1635149" cy="1840229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9144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Represent candidate chosen by the district</a:t>
          </a:r>
          <a:endParaRPr lang="en-US" sz="2000" kern="1200" dirty="0"/>
        </a:p>
      </dsp:txBody>
      <dsp:txXfrm>
        <a:off x="5464399" y="4683827"/>
        <a:ext cx="1534577" cy="1739657"/>
      </dsp:txXfrm>
    </dsp:sp>
    <dsp:sp modelId="{C0A93BE9-816B-46A3-8CF8-B83D02F13DB6}">
      <dsp:nvSpPr>
        <dsp:cNvPr id="0" name=""/>
        <dsp:cNvSpPr/>
      </dsp:nvSpPr>
      <dsp:spPr>
        <a:xfrm>
          <a:off x="7202343" y="4633541"/>
          <a:ext cx="1664761" cy="1840229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Elect delegates for National Convention</a:t>
          </a:r>
          <a:endParaRPr lang="en-US" sz="2000" kern="1200" dirty="0"/>
        </a:p>
      </dsp:txBody>
      <dsp:txXfrm>
        <a:off x="7253540" y="4684738"/>
        <a:ext cx="1562367" cy="17378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E18A9A5-5DAB-4191-B13F-16DAEABCDFD4}" type="datetimeFigureOut">
              <a:rPr lang="en-US" smtClean="0"/>
              <a:t>6/5/2015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73160A4-FAA2-4AF8-8CC4-7325A2C21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72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 smtClean="0">
                <a:solidFill>
                  <a:srgbClr val="0070C0"/>
                </a:solidFill>
              </a:rPr>
              <a:t>Welcome to the </a:t>
            </a:r>
            <a:r>
              <a:rPr lang="en-US" sz="2200" dirty="0" smtClean="0">
                <a:solidFill>
                  <a:srgbClr val="0070C0"/>
                </a:solidFill>
              </a:rPr>
              <a:t>Premier of the Presidential </a:t>
            </a:r>
            <a:r>
              <a:rPr lang="en-US" sz="2200" dirty="0" smtClean="0">
                <a:solidFill>
                  <a:srgbClr val="0070C0"/>
                </a:solidFill>
              </a:rPr>
              <a:t>Primary </a:t>
            </a:r>
            <a:r>
              <a:rPr lang="en-US" sz="2200" dirty="0" smtClean="0">
                <a:solidFill>
                  <a:srgbClr val="0070C0"/>
                </a:solidFill>
              </a:rPr>
              <a:t>Show!</a:t>
            </a:r>
          </a:p>
          <a:p>
            <a:r>
              <a:rPr lang="en-US" sz="2200" dirty="0" smtClean="0">
                <a:solidFill>
                  <a:srgbClr val="0070C0"/>
                </a:solidFill>
              </a:rPr>
              <a:t>&lt;click&gt;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160A4-FAA2-4AF8-8CC4-7325A2C21B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82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4473891"/>
            <a:ext cx="7008778" cy="4670109"/>
          </a:xfrm>
        </p:spPr>
        <p:txBody>
          <a:bodyPr/>
          <a:lstStyle/>
          <a:p>
            <a:pPr>
              <a:spcAft>
                <a:spcPts val="611"/>
              </a:spcAft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Libby –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Planning in process</a:t>
            </a:r>
          </a:p>
          <a:p>
            <a:pPr marL="342900" indent="-342900">
              <a:spcAft>
                <a:spcPts val="611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Coordinated effort</a:t>
            </a:r>
          </a:p>
          <a:p>
            <a:pPr marL="342900" indent="-342900">
              <a:spcAft>
                <a:spcPts val="611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3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phases – looked at ---</a:t>
            </a:r>
          </a:p>
          <a:p>
            <a:pPr marL="0" indent="0">
              <a:spcAft>
                <a:spcPts val="611"/>
              </a:spcAft>
              <a:buFont typeface="Arial" panose="020B0604020202020204" pitchFamily="34" charset="0"/>
              <a:buNone/>
            </a:pPr>
            <a:r>
              <a:rPr lang="en-US" sz="2200" dirty="0" smtClean="0">
                <a:solidFill>
                  <a:srgbClr val="0070C0"/>
                </a:solidFill>
              </a:rPr>
              <a:t>S</a:t>
            </a:r>
            <a:r>
              <a:rPr lang="en-US" sz="2200" dirty="0" smtClean="0">
                <a:solidFill>
                  <a:srgbClr val="0070C0"/>
                </a:solidFill>
              </a:rPr>
              <a:t>: Why did you look at 2008?     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L: no pp in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2012 </a:t>
            </a:r>
            <a:r>
              <a:rPr lang="en-US" sz="2200" baseline="0" dirty="0" smtClean="0">
                <a:solidFill>
                  <a:srgbClr val="0070C0"/>
                </a:solidFill>
              </a:rPr>
              <a:t>&lt;click to next bullet&gt;</a:t>
            </a:r>
            <a:endParaRPr lang="en-US" sz="2200" dirty="0" smtClean="0">
              <a:solidFill>
                <a:srgbClr val="0070C0"/>
              </a:solidFill>
            </a:endParaRPr>
          </a:p>
          <a:p>
            <a:pPr>
              <a:spcAft>
                <a:spcPts val="611"/>
              </a:spcAft>
            </a:pPr>
            <a:r>
              <a:rPr lang="en-US" sz="2200" dirty="0" smtClean="0">
                <a:solidFill>
                  <a:srgbClr val="0070C0"/>
                </a:solidFill>
              </a:rPr>
              <a:t>Sheryl </a:t>
            </a:r>
            <a:r>
              <a:rPr lang="en-US" sz="2200" dirty="0">
                <a:solidFill>
                  <a:srgbClr val="0070C0"/>
                </a:solidFill>
              </a:rPr>
              <a:t>- The Secretary’s bill is still alive</a:t>
            </a:r>
            <a:r>
              <a:rPr lang="en-US" sz="2200" dirty="0" smtClean="0">
                <a:solidFill>
                  <a:srgbClr val="0070C0"/>
                </a:solidFill>
              </a:rPr>
              <a:t>. </a:t>
            </a:r>
            <a:r>
              <a:rPr lang="en-US" sz="2200" baseline="0" dirty="0" smtClean="0">
                <a:solidFill>
                  <a:srgbClr val="0070C0"/>
                </a:solidFill>
              </a:rPr>
              <a:t>&lt;click to next slide&gt;</a:t>
            </a:r>
            <a:endParaRPr lang="en-US" sz="2200" dirty="0" smtClean="0">
              <a:solidFill>
                <a:srgbClr val="0070C0"/>
              </a:solidFill>
            </a:endParaRPr>
          </a:p>
          <a:p>
            <a:pPr marL="349415" indent="-349415">
              <a:spcAft>
                <a:spcPts val="611"/>
              </a:spcAft>
              <a:buFont typeface="Arial" panose="020B0604020202020204" pitchFamily="34" charset="0"/>
              <a:buChar char="•"/>
            </a:pPr>
            <a:r>
              <a:rPr lang="en-US" sz="2200" baseline="0" dirty="0" smtClean="0">
                <a:solidFill>
                  <a:srgbClr val="0070C0"/>
                </a:solidFill>
              </a:rPr>
              <a:t>4</a:t>
            </a:r>
            <a:r>
              <a:rPr lang="en-US" sz="2200" baseline="30000" dirty="0" smtClean="0">
                <a:solidFill>
                  <a:srgbClr val="0070C0"/>
                </a:solidFill>
              </a:rPr>
              <a:t>th</a:t>
            </a:r>
            <a:r>
              <a:rPr lang="en-US" sz="2200" baseline="0" dirty="0" smtClean="0">
                <a:solidFill>
                  <a:srgbClr val="0070C0"/>
                </a:solidFill>
              </a:rPr>
              <a:t> </a:t>
            </a:r>
            <a:r>
              <a:rPr lang="en-US" sz="2200" baseline="0" dirty="0" smtClean="0">
                <a:solidFill>
                  <a:srgbClr val="0070C0"/>
                </a:solidFill>
              </a:rPr>
              <a:t>Tuesday in May to 2</a:t>
            </a:r>
            <a:r>
              <a:rPr lang="en-US" sz="2200" baseline="30000" dirty="0" smtClean="0">
                <a:solidFill>
                  <a:srgbClr val="0070C0"/>
                </a:solidFill>
              </a:rPr>
              <a:t>nd</a:t>
            </a:r>
            <a:r>
              <a:rPr lang="en-US" sz="2200" baseline="0" dirty="0" smtClean="0">
                <a:solidFill>
                  <a:srgbClr val="0070C0"/>
                </a:solidFill>
              </a:rPr>
              <a:t> Tuesday in March.</a:t>
            </a:r>
            <a:endParaRPr lang="en-US" sz="2200" dirty="0">
              <a:solidFill>
                <a:srgbClr val="0070C0"/>
              </a:solidFill>
            </a:endParaRPr>
          </a:p>
          <a:p>
            <a:pPr marL="349415" indent="-349415">
              <a:spcAft>
                <a:spcPts val="611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70C0"/>
                </a:solidFill>
              </a:rPr>
              <a:t>The </a:t>
            </a:r>
            <a:r>
              <a:rPr lang="en-US" sz="2200" dirty="0">
                <a:solidFill>
                  <a:srgbClr val="0070C0"/>
                </a:solidFill>
              </a:rPr>
              <a:t>option to change the date still exists</a:t>
            </a:r>
            <a:r>
              <a:rPr lang="en-US" sz="2200" dirty="0" smtClean="0">
                <a:solidFill>
                  <a:srgbClr val="0070C0"/>
                </a:solidFill>
              </a:rPr>
              <a:t>.</a:t>
            </a:r>
            <a:r>
              <a:rPr lang="en-US" sz="2200" dirty="0">
                <a:solidFill>
                  <a:srgbClr val="0070C0"/>
                </a:solidFill>
              </a:rPr>
              <a:t> &lt;click to next bullet</a:t>
            </a:r>
            <a:r>
              <a:rPr lang="en-US" sz="2200" dirty="0" smtClean="0">
                <a:solidFill>
                  <a:srgbClr val="0070C0"/>
                </a:solidFill>
              </a:rPr>
              <a:t>&gt;</a:t>
            </a:r>
            <a:endParaRPr lang="en-US" sz="2200" dirty="0" smtClean="0">
              <a:solidFill>
                <a:srgbClr val="0070C0"/>
              </a:solidFill>
            </a:endParaRPr>
          </a:p>
          <a:p>
            <a:pPr marL="349415" indent="-349415">
              <a:spcAft>
                <a:spcPts val="611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70C0"/>
                </a:solidFill>
              </a:rPr>
              <a:t>Requires both political parties to use </a:t>
            </a:r>
            <a:r>
              <a:rPr lang="en-US" sz="2200" dirty="0" smtClean="0">
                <a:solidFill>
                  <a:srgbClr val="0070C0"/>
                </a:solidFill>
              </a:rPr>
              <a:t>results</a:t>
            </a:r>
          </a:p>
          <a:p>
            <a:pPr>
              <a:spcAft>
                <a:spcPts val="611"/>
              </a:spcAft>
            </a:pPr>
            <a:r>
              <a:rPr lang="en-US" sz="2200" dirty="0" smtClean="0">
                <a:solidFill>
                  <a:srgbClr val="0070C0"/>
                </a:solidFill>
              </a:rPr>
              <a:t>Date—Committee can</a:t>
            </a:r>
            <a:r>
              <a:rPr lang="en-US" sz="2200" baseline="0" dirty="0" smtClean="0">
                <a:solidFill>
                  <a:srgbClr val="0070C0"/>
                </a:solidFill>
              </a:rPr>
              <a:t> still convene -</a:t>
            </a:r>
            <a:r>
              <a:rPr lang="en-US" sz="2200" dirty="0" smtClean="0">
                <a:solidFill>
                  <a:srgbClr val="0070C0"/>
                </a:solidFill>
              </a:rPr>
              <a:t>March 8/Kim; other March dates possible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160A4-FAA2-4AF8-8CC4-7325A2C21B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70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66700" y="4491687"/>
            <a:ext cx="6477000" cy="4670108"/>
          </a:xfrm>
        </p:spPr>
        <p:txBody>
          <a:bodyPr/>
          <a:lstStyle/>
          <a:p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Sheryl, What about</a:t>
            </a:r>
            <a:r>
              <a:rPr lang="en-US" sz="2200" baseline="0" dirty="0" smtClean="0">
                <a:solidFill>
                  <a:schemeClr val="accent6">
                    <a:lumMod val="75000"/>
                  </a:schemeClr>
                </a:solidFill>
              </a:rPr>
              <a:t> special elections? In 2008 there was a special  . . . . .</a:t>
            </a:r>
          </a:p>
          <a:p>
            <a:r>
              <a:rPr lang="en-US" sz="2200" dirty="0" smtClean="0">
                <a:solidFill>
                  <a:srgbClr val="0070C0"/>
                </a:solidFill>
              </a:rPr>
              <a:t>- </a:t>
            </a:r>
            <a:r>
              <a:rPr lang="en-US" sz="2200" dirty="0">
                <a:solidFill>
                  <a:srgbClr val="0070C0"/>
                </a:solidFill>
              </a:rPr>
              <a:t>February not an option – Party </a:t>
            </a:r>
            <a:r>
              <a:rPr lang="en-US" sz="2200" dirty="0" smtClean="0">
                <a:solidFill>
                  <a:srgbClr val="0070C0"/>
                </a:solidFill>
              </a:rPr>
              <a:t>Rules    But </a:t>
            </a:r>
            <a:r>
              <a:rPr lang="en-US" sz="2200" dirty="0">
                <a:solidFill>
                  <a:srgbClr val="0070C0"/>
                </a:solidFill>
              </a:rPr>
              <a:t>why </a:t>
            </a:r>
            <a:r>
              <a:rPr lang="en-US" sz="2200" dirty="0" smtClean="0">
                <a:solidFill>
                  <a:srgbClr val="0070C0"/>
                </a:solidFill>
              </a:rPr>
              <a:t>not in April?</a:t>
            </a:r>
            <a:endParaRPr lang="en-US" sz="2200" dirty="0" smtClean="0"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Libby: Too late in the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process.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Super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Tuesday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- March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Southern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Conference and candidates would not make the trip to Washington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sz="2200" dirty="0"/>
          </a:p>
          <a:p>
            <a:r>
              <a:rPr lang="en-US" sz="2200" dirty="0" smtClean="0">
                <a:solidFill>
                  <a:srgbClr val="0070C0"/>
                </a:solidFill>
              </a:rPr>
              <a:t>S: Legislature could pass legislation to change it.  It could also cancel the primary.  Budget has not passed </a:t>
            </a:r>
            <a:r>
              <a:rPr lang="en-US" sz="2200" dirty="0" smtClean="0">
                <a:solidFill>
                  <a:srgbClr val="0070C0"/>
                </a:solidFill>
              </a:rPr>
              <a:t>yet</a:t>
            </a:r>
            <a:endParaRPr lang="en-US" sz="2200" dirty="0">
              <a:solidFill>
                <a:srgbClr val="0070C0"/>
              </a:solidFill>
            </a:endParaRPr>
          </a:p>
          <a:p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Libby. We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will let you know when we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know.  So,</a:t>
            </a:r>
            <a:r>
              <a:rPr lang="en-US" sz="2200" baseline="0" dirty="0" smtClean="0">
                <a:solidFill>
                  <a:schemeClr val="accent6">
                    <a:lumMod val="75000"/>
                  </a:schemeClr>
                </a:solidFill>
              </a:rPr>
              <a:t> what can counties do now? </a:t>
            </a:r>
          </a:p>
          <a:p>
            <a:r>
              <a:rPr lang="en-US" sz="2200" baseline="0" dirty="0" smtClean="0">
                <a:solidFill>
                  <a:srgbClr val="0070C0"/>
                </a:solidFill>
              </a:rPr>
              <a:t>Sheryl: Try to anticipate</a:t>
            </a:r>
            <a:r>
              <a:rPr lang="en-US" sz="2200" dirty="0" smtClean="0">
                <a:solidFill>
                  <a:srgbClr val="0070C0"/>
                </a:solidFill>
              </a:rPr>
              <a:t> public perce</a:t>
            </a:r>
            <a:r>
              <a:rPr lang="en-US" sz="2200" dirty="0" smtClean="0">
                <a:solidFill>
                  <a:srgbClr val="0070C0"/>
                </a:solidFill>
              </a:rPr>
              <a:t>ptions</a:t>
            </a:r>
            <a:r>
              <a:rPr lang="en-US" sz="2200" baseline="0" dirty="0" smtClean="0">
                <a:solidFill>
                  <a:srgbClr val="0070C0"/>
                </a:solidFill>
              </a:rPr>
              <a:t>. . .&lt;click to next slide&gt;</a:t>
            </a:r>
            <a:endParaRPr lang="en-US" sz="2200" dirty="0" smtClean="0">
              <a:solidFill>
                <a:srgbClr val="0070C0"/>
              </a:solidFill>
            </a:endParaRPr>
          </a:p>
          <a:p>
            <a:endParaRPr lang="en-US" sz="2200" dirty="0" smtClean="0">
              <a:solidFill>
                <a:srgbClr val="0070C0"/>
              </a:solidFill>
            </a:endParaRPr>
          </a:p>
          <a:p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160A4-FAA2-4AF8-8CC4-7325A2C21B0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347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28600" y="4473892"/>
            <a:ext cx="6629400" cy="366045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Libby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– Let’s visit the Critics’ Choice.  Ask 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for experienced war stories.  What can you expect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Phone calls—Many; sending to OSOS is not always right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rgbClr val="0070C0"/>
                </a:solidFill>
              </a:rPr>
              <a:t>Sheryl</a:t>
            </a:r>
            <a:r>
              <a:rPr lang="en-US" sz="2200" dirty="0" smtClean="0">
                <a:solidFill>
                  <a:srgbClr val="0070C0"/>
                </a:solidFill>
              </a:rPr>
              <a:t>: Misunderstandings—why sign oath, purpose of primary</a:t>
            </a:r>
            <a:endParaRPr lang="en-US" sz="2200" dirty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Libby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: Define 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“love”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notes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rgbClr val="0070C0"/>
                </a:solidFill>
              </a:rPr>
              <a:t>Sheryl</a:t>
            </a:r>
            <a:r>
              <a:rPr lang="en-US" sz="2200" dirty="0" smtClean="0">
                <a:solidFill>
                  <a:srgbClr val="0070C0"/>
                </a:solidFill>
              </a:rPr>
              <a:t>: Cost—who is paying for the election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Libby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:  Purpose 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is not to frighten but to prepare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! </a:t>
            </a:r>
            <a:r>
              <a:rPr lang="en-US" sz="2200" baseline="0" dirty="0" smtClean="0">
                <a:solidFill>
                  <a:schemeClr val="accent6">
                    <a:lumMod val="75000"/>
                  </a:schemeClr>
                </a:solidFill>
              </a:rPr>
              <a:t>&lt;click to next bullet&gt; You can get ready by preparing messages and phone scripts.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200" baseline="0" dirty="0" smtClean="0">
                <a:solidFill>
                  <a:schemeClr val="accent6">
                    <a:lumMod val="75000"/>
                  </a:schemeClr>
                </a:solidFill>
              </a:rPr>
              <a:t>&lt;click to next slide&gt;</a:t>
            </a:r>
            <a:endParaRPr lang="en-US" sz="2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200" dirty="0" smtClean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endParaRPr lang="en-US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160A4-FAA2-4AF8-8CC4-7325A2C21B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726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>
                <a:solidFill>
                  <a:srgbClr val="0070C0"/>
                </a:solidFill>
              </a:rPr>
              <a:t>Sheryl</a:t>
            </a:r>
          </a:p>
          <a:p>
            <a:endParaRPr lang="en-US" sz="2200" dirty="0">
              <a:solidFill>
                <a:srgbClr val="0070C0"/>
              </a:solidFill>
            </a:endParaRPr>
          </a:p>
          <a:p>
            <a:r>
              <a:rPr lang="en-US" sz="2200" b="1" dirty="0">
                <a:solidFill>
                  <a:srgbClr val="0070C0"/>
                </a:solidFill>
              </a:rPr>
              <a:t>If</a:t>
            </a:r>
            <a:r>
              <a:rPr lang="en-US" sz="2200" dirty="0">
                <a:solidFill>
                  <a:srgbClr val="0070C0"/>
                </a:solidFill>
              </a:rPr>
              <a:t> we have a Primary, expect online training in September</a:t>
            </a:r>
            <a:r>
              <a:rPr lang="en-US" sz="2200" dirty="0" smtClean="0">
                <a:solidFill>
                  <a:srgbClr val="0070C0"/>
                </a:solidFill>
              </a:rPr>
              <a:t>.</a:t>
            </a:r>
          </a:p>
          <a:p>
            <a:endParaRPr lang="en-US" sz="2200" dirty="0">
              <a:solidFill>
                <a:srgbClr val="0070C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aseline="0" dirty="0" smtClean="0">
                <a:solidFill>
                  <a:srgbClr val="0070C0"/>
                </a:solidFill>
              </a:rPr>
              <a:t>&lt;click to next slide&gt;</a:t>
            </a:r>
            <a:endParaRPr lang="en-US" sz="1400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160A4-FAA2-4AF8-8CC4-7325A2C21B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86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997787" cy="4280218"/>
          </a:xfrm>
        </p:spPr>
        <p:txBody>
          <a:bodyPr/>
          <a:lstStyle/>
          <a:p>
            <a:r>
              <a:rPr lang="en-US" sz="2200" dirty="0">
                <a:solidFill>
                  <a:srgbClr val="0070C0"/>
                </a:solidFill>
              </a:rPr>
              <a:t>Sheryl - These are the statutory dates.  Other dates are relative to the date of the </a:t>
            </a:r>
            <a:r>
              <a:rPr lang="en-US" sz="2200" dirty="0" smtClean="0">
                <a:solidFill>
                  <a:srgbClr val="0070C0"/>
                </a:solidFill>
              </a:rPr>
              <a:t>PP which is why we can’t tell you at this time.</a:t>
            </a:r>
            <a:endParaRPr lang="en-US" sz="2200" dirty="0">
              <a:solidFill>
                <a:srgbClr val="0070C0"/>
              </a:solidFill>
            </a:endParaRPr>
          </a:p>
          <a:p>
            <a:endParaRPr lang="en-US" sz="2200" dirty="0">
              <a:solidFill>
                <a:srgbClr val="0070C0"/>
              </a:solidFill>
            </a:endParaRPr>
          </a:p>
          <a:p>
            <a:r>
              <a:rPr lang="en-US" sz="2200" dirty="0">
                <a:solidFill>
                  <a:srgbClr val="0070C0"/>
                </a:solidFill>
              </a:rPr>
              <a:t>Advisories will actually occur through the Primary, but expect the bulk to occur </a:t>
            </a:r>
            <a:r>
              <a:rPr lang="en-US" sz="2200" dirty="0" smtClean="0">
                <a:solidFill>
                  <a:srgbClr val="0070C0"/>
                </a:solidFill>
              </a:rPr>
              <a:t>October-November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aseline="0" dirty="0" smtClean="0">
                <a:solidFill>
                  <a:srgbClr val="0070C0"/>
                </a:solidFill>
              </a:rPr>
              <a:t>&lt;click to next slide&gt;</a:t>
            </a:r>
            <a:endParaRPr lang="en-US" sz="2200" dirty="0" smtClean="0">
              <a:solidFill>
                <a:srgbClr val="0070C0"/>
              </a:solidFill>
            </a:endParaRPr>
          </a:p>
          <a:p>
            <a:endParaRPr lang="en-US" sz="2200" dirty="0">
              <a:solidFill>
                <a:srgbClr val="0070C0"/>
              </a:solidFill>
            </a:endParaRP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160A4-FAA2-4AF8-8CC4-7325A2C21B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098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4469274"/>
            <a:ext cx="6248400" cy="4593909"/>
          </a:xfrm>
        </p:spPr>
        <p:txBody>
          <a:bodyPr/>
          <a:lstStyle/>
          <a:p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Libby: Minor parties use state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conventions</a:t>
            </a:r>
            <a:endParaRPr lang="en-US" sz="2200" dirty="0"/>
          </a:p>
          <a:p>
            <a:r>
              <a:rPr lang="en-US" sz="2200" dirty="0" smtClean="0">
                <a:solidFill>
                  <a:srgbClr val="0070C0"/>
                </a:solidFill>
              </a:rPr>
              <a:t>Sheryl: </a:t>
            </a:r>
            <a:r>
              <a:rPr lang="en-US" sz="2200" dirty="0" smtClean="0">
                <a:solidFill>
                  <a:srgbClr val="0070C0"/>
                </a:solidFill>
              </a:rPr>
              <a:t>Bill </a:t>
            </a:r>
            <a:r>
              <a:rPr lang="en-US" sz="2200" dirty="0" smtClean="0">
                <a:solidFill>
                  <a:srgbClr val="0070C0"/>
                </a:solidFill>
              </a:rPr>
              <a:t>state </a:t>
            </a:r>
            <a:r>
              <a:rPr lang="en-US" sz="2200" dirty="0" smtClean="0">
                <a:solidFill>
                  <a:srgbClr val="0070C0"/>
                </a:solidFill>
              </a:rPr>
              <a:t>within </a:t>
            </a:r>
            <a:r>
              <a:rPr lang="en-US" sz="2200" dirty="0" smtClean="0">
                <a:solidFill>
                  <a:srgbClr val="0070C0"/>
                </a:solidFill>
              </a:rPr>
              <a:t>60 days of </a:t>
            </a:r>
            <a:r>
              <a:rPr lang="en-US" sz="2200" dirty="0" smtClean="0">
                <a:solidFill>
                  <a:srgbClr val="0070C0"/>
                </a:solidFill>
              </a:rPr>
              <a:t>certification. Talk to vendors ahead of time.</a:t>
            </a:r>
            <a:endParaRPr lang="en-US" sz="2200" dirty="0"/>
          </a:p>
          <a:p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Libby: Voter must affiliate or vote does not count.  An unaffiliated choice misleads voter that vote will count. </a:t>
            </a:r>
            <a:endParaRPr lang="en-US" sz="2200" dirty="0"/>
          </a:p>
          <a:p>
            <a:r>
              <a:rPr lang="en-US" sz="2200" dirty="0" smtClean="0">
                <a:solidFill>
                  <a:srgbClr val="0070C0"/>
                </a:solidFill>
              </a:rPr>
              <a:t>Sheryl: </a:t>
            </a:r>
            <a:r>
              <a:rPr lang="en-US" sz="2200" dirty="0" smtClean="0">
                <a:solidFill>
                  <a:srgbClr val="0070C0"/>
                </a:solidFill>
              </a:rPr>
              <a:t>WAC </a:t>
            </a:r>
            <a:r>
              <a:rPr lang="en-US" sz="2200" dirty="0" smtClean="0">
                <a:solidFill>
                  <a:srgbClr val="0070C0"/>
                </a:solidFill>
              </a:rPr>
              <a:t>changes </a:t>
            </a:r>
            <a:r>
              <a:rPr lang="en-US" sz="2200" dirty="0" smtClean="0">
                <a:solidFill>
                  <a:srgbClr val="0070C0"/>
                </a:solidFill>
              </a:rPr>
              <a:t>begin after </a:t>
            </a:r>
            <a:r>
              <a:rPr lang="en-US" sz="2200" dirty="0" smtClean="0">
                <a:solidFill>
                  <a:srgbClr val="0070C0"/>
                </a:solidFill>
              </a:rPr>
              <a:t>Legislature makes a </a:t>
            </a:r>
            <a:r>
              <a:rPr lang="en-US" sz="2200" dirty="0" smtClean="0">
                <a:solidFill>
                  <a:srgbClr val="0070C0"/>
                </a:solidFill>
              </a:rPr>
              <a:t>decision. Changes firmed up by September training.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aseline="0" dirty="0" smtClean="0">
                <a:solidFill>
                  <a:srgbClr val="0070C0"/>
                </a:solidFill>
              </a:rPr>
              <a:t>State lacks funds for voter outreach.  Phase 1 identified the benefit of simplification.  Unified message.  Kim?</a:t>
            </a:r>
          </a:p>
          <a:p>
            <a:r>
              <a:rPr lang="en-US" sz="2200" baseline="0" dirty="0" smtClean="0">
                <a:solidFill>
                  <a:schemeClr val="accent6">
                    <a:lumMod val="75000"/>
                  </a:schemeClr>
                </a:solidFill>
              </a:rPr>
              <a:t>Remember, we have successfully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200" baseline="0" dirty="0" smtClean="0">
                <a:solidFill>
                  <a:schemeClr val="accent6">
                    <a:lumMod val="75000"/>
                  </a:schemeClr>
                </a:solidFill>
              </a:rPr>
              <a:t>conducted Presidential Primaries before.  &lt;click to next bullet&gt;</a:t>
            </a:r>
            <a:endParaRPr lang="en-US" sz="22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2200" dirty="0" smtClean="0">
              <a:solidFill>
                <a:srgbClr val="0070C0"/>
              </a:solidFill>
            </a:endParaRPr>
          </a:p>
          <a:p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160A4-FAA2-4AF8-8CC4-7325A2C21B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43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We overcome the impossible by doing the unthinkable—</a:t>
            </a:r>
          </a:p>
          <a:p>
            <a:endParaRPr lang="en-US" sz="22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Libby &amp; Sheryl: </a:t>
            </a:r>
            <a:r>
              <a:rPr lang="en-US" sz="2200" dirty="0" smtClean="0"/>
              <a:t>WE ARE ELECTION ADMINISTRATORS</a:t>
            </a:r>
            <a:r>
              <a:rPr lang="en-US" sz="2200" dirty="0" smtClean="0"/>
              <a:t>!!!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aseline="0" dirty="0" smtClean="0">
                <a:solidFill>
                  <a:srgbClr val="0070C0"/>
                </a:solidFill>
              </a:rPr>
              <a:t>&lt;click to next slide&gt;</a:t>
            </a:r>
            <a:endParaRPr lang="en-US" sz="2200" dirty="0" smtClean="0">
              <a:solidFill>
                <a:srgbClr val="0070C0"/>
              </a:solidFill>
            </a:endParaRPr>
          </a:p>
          <a:p>
            <a:endParaRPr lang="en-US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160A4-FAA2-4AF8-8CC4-7325A2C21B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421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 smtClean="0"/>
              <a:t>Read </a:t>
            </a:r>
            <a:r>
              <a:rPr lang="en-US" sz="2200" dirty="0" smtClean="0"/>
              <a:t>slide and click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160A4-FAA2-4AF8-8CC4-7325A2C21B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32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Don’t click now – you will mess up the credits.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160A4-FAA2-4AF8-8CC4-7325A2C21B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11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>
                <a:solidFill>
                  <a:srgbClr val="0070C0"/>
                </a:solidFill>
              </a:rPr>
              <a:t>Is this the first time at the show for you?</a:t>
            </a:r>
          </a:p>
          <a:p>
            <a:endParaRPr lang="en-US" sz="2200" dirty="0">
              <a:solidFill>
                <a:srgbClr val="0070C0"/>
              </a:solidFill>
            </a:endParaRPr>
          </a:p>
          <a:p>
            <a:r>
              <a:rPr lang="en-US" sz="2200" dirty="0">
                <a:solidFill>
                  <a:srgbClr val="0070C0"/>
                </a:solidFill>
              </a:rPr>
              <a:t>Everyone who has not been part of a presidential primary stand up</a:t>
            </a:r>
            <a:r>
              <a:rPr lang="en-US" sz="2200" dirty="0" smtClean="0">
                <a:solidFill>
                  <a:srgbClr val="0070C0"/>
                </a:solidFill>
              </a:rPr>
              <a:t>.</a:t>
            </a:r>
          </a:p>
          <a:p>
            <a:endParaRPr lang="en-US" sz="2200" dirty="0" smtClean="0">
              <a:solidFill>
                <a:srgbClr val="0070C0"/>
              </a:solidFill>
            </a:endParaRPr>
          </a:p>
          <a:p>
            <a:r>
              <a:rPr lang="en-US" sz="2200" dirty="0" smtClean="0">
                <a:solidFill>
                  <a:srgbClr val="0070C0"/>
                </a:solidFill>
              </a:rPr>
              <a:t>Because of you,</a:t>
            </a:r>
            <a:r>
              <a:rPr lang="en-US" sz="2200" baseline="0" dirty="0" smtClean="0">
                <a:solidFill>
                  <a:srgbClr val="0070C0"/>
                </a:solidFill>
              </a:rPr>
              <a:t> this presentation starts with basics.</a:t>
            </a:r>
          </a:p>
          <a:p>
            <a:endParaRPr lang="en-US" sz="2200" dirty="0" smtClean="0">
              <a:solidFill>
                <a:srgbClr val="0070C0"/>
              </a:solidFill>
            </a:endParaRPr>
          </a:p>
          <a:p>
            <a:r>
              <a:rPr lang="en-US" sz="2200" dirty="0" smtClean="0">
                <a:solidFill>
                  <a:srgbClr val="0070C0"/>
                </a:solidFill>
              </a:rPr>
              <a:t>Thank you.</a:t>
            </a:r>
            <a:r>
              <a:rPr lang="en-US" sz="2200" baseline="0" dirty="0" smtClean="0">
                <a:solidFill>
                  <a:srgbClr val="0070C0"/>
                </a:solidFill>
              </a:rPr>
              <a:t> Please be seated.  &lt;click&gt;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160A4-FAA2-4AF8-8CC4-7325A2C21B0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551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6200" y="4473892"/>
            <a:ext cx="6858000" cy="4670108"/>
          </a:xfrm>
        </p:spPr>
        <p:txBody>
          <a:bodyPr/>
          <a:lstStyle/>
          <a:p>
            <a:r>
              <a:rPr lang="en-US" sz="2200" dirty="0" smtClean="0">
                <a:solidFill>
                  <a:srgbClr val="0070C0"/>
                </a:solidFill>
              </a:rPr>
              <a:t>For those of you who have done one before, your memories might be…. </a:t>
            </a:r>
            <a:r>
              <a:rPr lang="en-US" sz="2200" baseline="0" dirty="0" smtClean="0">
                <a:solidFill>
                  <a:srgbClr val="0070C0"/>
                </a:solidFill>
              </a:rPr>
              <a:t>&lt;click&gt;</a:t>
            </a:r>
            <a:endParaRPr lang="en-US" sz="2200" dirty="0" smtClean="0">
              <a:solidFill>
                <a:srgbClr val="0070C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smtClean="0">
                <a:solidFill>
                  <a:srgbClr val="0070C0"/>
                </a:solidFill>
              </a:rPr>
              <a:t>Today</a:t>
            </a:r>
            <a:r>
              <a:rPr lang="en-US" sz="2200" dirty="0" smtClean="0">
                <a:solidFill>
                  <a:srgbClr val="0070C0"/>
                </a:solidFill>
              </a:rPr>
              <a:t>, we are not presenting a Horror </a:t>
            </a:r>
            <a:r>
              <a:rPr lang="en-US" sz="2200" dirty="0" smtClean="0">
                <a:solidFill>
                  <a:srgbClr val="0070C0"/>
                </a:solidFill>
              </a:rPr>
              <a:t>flick </a:t>
            </a:r>
            <a:r>
              <a:rPr lang="en-US" sz="2200" dirty="0" smtClean="0">
                <a:solidFill>
                  <a:srgbClr val="0070C0"/>
                </a:solidFill>
              </a:rPr>
              <a:t>rerun. </a:t>
            </a:r>
            <a:r>
              <a:rPr lang="en-US" sz="2200" baseline="0" dirty="0" smtClean="0">
                <a:solidFill>
                  <a:srgbClr val="0070C0"/>
                </a:solidFill>
              </a:rPr>
              <a:t>&lt;click&gt;</a:t>
            </a:r>
            <a:endParaRPr lang="en-US" sz="2200" dirty="0" smtClean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rgbClr val="0070C0"/>
                </a:solidFill>
              </a:rPr>
              <a:t>This </a:t>
            </a:r>
            <a:r>
              <a:rPr lang="en-US" sz="2200" dirty="0" smtClean="0">
                <a:solidFill>
                  <a:srgbClr val="0070C0"/>
                </a:solidFill>
              </a:rPr>
              <a:t>Primary for major political parties is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70C0"/>
                </a:solidFill>
              </a:rPr>
              <a:t>Challenging,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70C0"/>
                </a:solidFill>
              </a:rPr>
              <a:t>Adventurous, and slightly quirky,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70C0"/>
                </a:solidFill>
              </a:rPr>
              <a:t>But you shouldn’t be frightened.  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rgbClr val="0070C0"/>
                </a:solidFill>
              </a:rPr>
              <a:t>The purpose of this show is to start preparing you for a primary.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rgbClr val="0070C0"/>
                </a:solidFill>
              </a:rPr>
              <a:t>We don’t have a lot of the details for you today.  This session is to start you thinking about a 2016 Presidential Primary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160A4-FAA2-4AF8-8CC4-7325A2C21B0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117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(Auto)</a:t>
            </a:r>
            <a:r>
              <a:rPr lang="en-US" sz="2200" baseline="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no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speaking—let slide say it for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you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aseline="0" dirty="0" smtClean="0">
                <a:solidFill>
                  <a:srgbClr val="0070C0"/>
                </a:solidFill>
              </a:rPr>
              <a:t>&lt;click to next slide after caucus.&gt;</a:t>
            </a:r>
            <a:endParaRPr lang="en-US" sz="2200" dirty="0" smtClean="0">
              <a:solidFill>
                <a:srgbClr val="0070C0"/>
              </a:solidFill>
            </a:endParaRPr>
          </a:p>
          <a:p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160A4-FAA2-4AF8-8CC4-7325A2C21B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60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LIBBY - 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A Caucus simply is a meeting or gathering</a:t>
            </a:r>
            <a:r>
              <a:rPr lang="en-US" sz="2200" baseline="0" dirty="0" smtClean="0">
                <a:solidFill>
                  <a:schemeClr val="accent6">
                    <a:lumMod val="75000"/>
                  </a:schemeClr>
                </a:solidFill>
              </a:rPr>
              <a:t> of a common interest.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i="1" baseline="0" dirty="0" smtClean="0">
                <a:solidFill>
                  <a:schemeClr val="accent6">
                    <a:lumMod val="75000"/>
                  </a:schemeClr>
                </a:solidFill>
              </a:rPr>
              <a:t>Talk as you Animate the process </a:t>
            </a:r>
            <a:r>
              <a:rPr lang="en-US" sz="2200" baseline="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2200" baseline="0" dirty="0" smtClean="0">
                <a:solidFill>
                  <a:srgbClr val="0070C0"/>
                </a:solidFill>
              </a:rPr>
              <a:t>&lt;click to next slide&gt;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baseline="0" dirty="0" smtClean="0">
              <a:solidFill>
                <a:srgbClr val="0070C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aseline="0" dirty="0" smtClean="0">
                <a:solidFill>
                  <a:srgbClr val="0070C0"/>
                </a:solidFill>
              </a:rPr>
              <a:t>Precinct </a:t>
            </a:r>
            <a:r>
              <a:rPr lang="en-US" sz="2200" baseline="0" smtClean="0">
                <a:solidFill>
                  <a:srgbClr val="0070C0"/>
                </a:solidFill>
              </a:rPr>
              <a:t>caucuses.  Rep </a:t>
            </a:r>
            <a:r>
              <a:rPr lang="en-US" sz="2200" baseline="0" dirty="0" smtClean="0">
                <a:solidFill>
                  <a:srgbClr val="0070C0"/>
                </a:solidFill>
              </a:rPr>
              <a:t>– March 5, Dem – March 26</a:t>
            </a:r>
            <a:endParaRPr lang="en-US" sz="2200" dirty="0" smtClean="0">
              <a:solidFill>
                <a:srgbClr val="0070C0"/>
              </a:solidFill>
            </a:endParaRPr>
          </a:p>
          <a:p>
            <a:endParaRPr lang="en-US" sz="22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22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160A4-FAA2-4AF8-8CC4-7325A2C21B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70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473892"/>
            <a:ext cx="6096000" cy="4517708"/>
          </a:xfrm>
        </p:spPr>
        <p:txBody>
          <a:bodyPr/>
          <a:lstStyle/>
          <a:p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L: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So we get to the Rise of the Primary.</a:t>
            </a:r>
            <a:r>
              <a:rPr lang="en-US" sz="2200" baseline="0" dirty="0" smtClean="0">
                <a:solidFill>
                  <a:schemeClr val="accent6">
                    <a:lumMod val="75000"/>
                  </a:schemeClr>
                </a:solidFill>
              </a:rPr>
              <a:t>  Sheryl, would you explain how the primary came about?</a:t>
            </a:r>
          </a:p>
          <a:p>
            <a:endParaRPr lang="en-US" sz="2200" dirty="0" smtClean="0"/>
          </a:p>
          <a:p>
            <a:r>
              <a:rPr lang="en-US" sz="2200" dirty="0" smtClean="0">
                <a:solidFill>
                  <a:srgbClr val="0070C0"/>
                </a:solidFill>
              </a:rPr>
              <a:t>S: An </a:t>
            </a:r>
            <a:r>
              <a:rPr lang="en-US" sz="2200" dirty="0" smtClean="0">
                <a:solidFill>
                  <a:srgbClr val="0070C0"/>
                </a:solidFill>
              </a:rPr>
              <a:t>Initiative to the </a:t>
            </a:r>
            <a:r>
              <a:rPr lang="en-US" sz="2200" dirty="0" smtClean="0">
                <a:solidFill>
                  <a:srgbClr val="0070C0"/>
                </a:solidFill>
              </a:rPr>
              <a:t>Legislature in 1989.  </a:t>
            </a:r>
            <a:r>
              <a:rPr lang="en-US" sz="2200" dirty="0" smtClean="0">
                <a:solidFill>
                  <a:srgbClr val="0070C0"/>
                </a:solidFill>
              </a:rPr>
              <a:t>The legislature passed into law, so it did not go to a vote of the people</a:t>
            </a:r>
          </a:p>
          <a:p>
            <a:endParaRPr lang="en-US" sz="22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L:  Why do we have a Presidential Primary?</a:t>
            </a:r>
            <a:endParaRPr lang="en-US" sz="22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2200" dirty="0">
              <a:solidFill>
                <a:srgbClr val="0070C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0070C0"/>
                </a:solidFill>
              </a:rPr>
              <a:t>Sheryl: </a:t>
            </a:r>
            <a:r>
              <a:rPr lang="en-US" sz="2200" i="1" dirty="0">
                <a:solidFill>
                  <a:srgbClr val="0070C0"/>
                </a:solidFill>
              </a:rPr>
              <a:t>Read RCW</a:t>
            </a:r>
            <a:r>
              <a:rPr lang="en-US" sz="2200" i="1" dirty="0" smtClean="0">
                <a:solidFill>
                  <a:srgbClr val="0070C0"/>
                </a:solidFill>
              </a:rPr>
              <a:t>. </a:t>
            </a:r>
            <a:r>
              <a:rPr lang="en-US" sz="2200" i="1" dirty="0" smtClean="0">
                <a:solidFill>
                  <a:srgbClr val="0070C0"/>
                </a:solidFill>
              </a:rPr>
              <a:t> T</a:t>
            </a:r>
            <a:r>
              <a:rPr lang="en-US" sz="2200" dirty="0" smtClean="0">
                <a:solidFill>
                  <a:srgbClr val="0070C0"/>
                </a:solidFill>
              </a:rPr>
              <a:t>here </a:t>
            </a:r>
            <a:r>
              <a:rPr lang="en-US" sz="2200" dirty="0" smtClean="0">
                <a:solidFill>
                  <a:srgbClr val="0070C0"/>
                </a:solidFill>
              </a:rPr>
              <a:t>were very good intentions with the creation of a </a:t>
            </a:r>
            <a:r>
              <a:rPr lang="en-US" sz="2200" dirty="0" smtClean="0">
                <a:solidFill>
                  <a:srgbClr val="0070C0"/>
                </a:solidFill>
              </a:rPr>
              <a:t>Primary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aseline="0" dirty="0" smtClean="0">
                <a:solidFill>
                  <a:srgbClr val="0070C0"/>
                </a:solidFill>
              </a:rPr>
              <a:t>&lt;click to next slide&gt;</a:t>
            </a:r>
            <a:endParaRPr lang="en-US" sz="2200" dirty="0" smtClean="0">
              <a:solidFill>
                <a:srgbClr val="0070C0"/>
              </a:solidFill>
            </a:endParaRPr>
          </a:p>
          <a:p>
            <a:endParaRPr lang="en-US" sz="2200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160A4-FAA2-4AF8-8CC4-7325A2C21B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93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06306" y="4516586"/>
            <a:ext cx="5997787" cy="451262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70C0"/>
                </a:solidFill>
              </a:rPr>
              <a:t>SHERYL- Ralph Munro used to say “more people attend the Seattle Boat Show than go to their caucuses.”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rgbClr val="0070C0"/>
                </a:solidFill>
              </a:rPr>
              <a:t>But </a:t>
            </a:r>
            <a:r>
              <a:rPr lang="en-US" sz="2200" dirty="0">
                <a:solidFill>
                  <a:srgbClr val="0070C0"/>
                </a:solidFill>
              </a:rPr>
              <a:t>if participation rate is so low, why are the parties reluctant to adopt the primary?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: No 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voter reg. by party – 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.  Other states you register by party—same ballot. Parties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are wary</a:t>
            </a:r>
            <a:r>
              <a:rPr lang="en-US" sz="2200" baseline="0" dirty="0" smtClean="0">
                <a:solidFill>
                  <a:schemeClr val="accent6">
                    <a:lumMod val="75000"/>
                  </a:schemeClr>
                </a:solidFill>
              </a:rPr>
              <a:t> because of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possible 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cross over voting – want only party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affiliates. The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Parties are more confident of the voter affiliation.</a:t>
            </a:r>
            <a:endParaRPr lang="en-US" sz="2200" dirty="0">
              <a:solidFill>
                <a:schemeClr val="accent6">
                  <a:lumMod val="75000"/>
                </a:schemeClr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aseline="0" dirty="0" smtClean="0">
                <a:solidFill>
                  <a:srgbClr val="0070C0"/>
                </a:solidFill>
              </a:rPr>
              <a:t>&lt;click to next slide&gt;</a:t>
            </a:r>
            <a:endParaRPr lang="en-US" sz="2200" dirty="0" smtClean="0">
              <a:solidFill>
                <a:srgbClr val="0070C0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160A4-FAA2-4AF8-8CC4-7325A2C21B0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145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28600" y="4473892"/>
            <a:ext cx="6781800" cy="4590098"/>
          </a:xfrm>
        </p:spPr>
        <p:txBody>
          <a:bodyPr/>
          <a:lstStyle/>
          <a:p>
            <a:pPr>
              <a:spcAft>
                <a:spcPts val="611"/>
              </a:spcAft>
            </a:pPr>
            <a:r>
              <a:rPr lang="en-US" sz="2200" dirty="0" smtClean="0"/>
              <a:t>L </a:t>
            </a:r>
            <a:r>
              <a:rPr lang="en-US" sz="2200" dirty="0" smtClean="0"/>
              <a:t>: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SOS 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choosing candidates  National media 90 days before the PP.  Will send initial list to counties.  </a:t>
            </a:r>
          </a:p>
          <a:p>
            <a:pPr>
              <a:spcAft>
                <a:spcPts val="611"/>
              </a:spcAft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Final waits for petitioning period and the withdrawal from the ballots. Final will be sent to you 66 days before the primary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. &lt;click</a:t>
            </a:r>
            <a:r>
              <a:rPr lang="en-US" sz="2200" baseline="0" dirty="0" smtClean="0">
                <a:solidFill>
                  <a:schemeClr val="accent6">
                    <a:lumMod val="75000"/>
                  </a:schemeClr>
                </a:solidFill>
              </a:rPr>
              <a:t> next bullet&gt;</a:t>
            </a:r>
            <a:endParaRPr lang="en-US" sz="22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Aft>
                <a:spcPts val="611"/>
              </a:spcAft>
            </a:pPr>
            <a:r>
              <a:rPr lang="en-US" sz="2200" dirty="0" smtClean="0">
                <a:solidFill>
                  <a:srgbClr val="0070C0"/>
                </a:solidFill>
              </a:rPr>
              <a:t>S: Party </a:t>
            </a:r>
            <a:r>
              <a:rPr lang="en-US" sz="2200" dirty="0" smtClean="0">
                <a:solidFill>
                  <a:srgbClr val="0070C0"/>
                </a:solidFill>
              </a:rPr>
              <a:t>oath</a:t>
            </a:r>
            <a:r>
              <a:rPr lang="en-US" sz="2200" dirty="0" smtClean="0">
                <a:solidFill>
                  <a:srgbClr val="0070C0"/>
                </a:solidFill>
              </a:rPr>
              <a:t> </a:t>
            </a:r>
            <a:r>
              <a:rPr lang="en-US" sz="2200" dirty="0">
                <a:solidFill>
                  <a:srgbClr val="0070C0"/>
                </a:solidFill>
              </a:rPr>
              <a:t>-  why? Example of other state PP.—register by party/voters only receive ballot for that </a:t>
            </a:r>
            <a:r>
              <a:rPr lang="en-US" sz="2200" dirty="0" smtClean="0">
                <a:solidFill>
                  <a:srgbClr val="0070C0"/>
                </a:solidFill>
              </a:rPr>
              <a:t>party</a:t>
            </a:r>
          </a:p>
          <a:p>
            <a:pPr>
              <a:spcAft>
                <a:spcPts val="611"/>
              </a:spcAft>
            </a:pPr>
            <a:r>
              <a:rPr lang="en-US" sz="2200" dirty="0" smtClean="0">
                <a:solidFill>
                  <a:srgbClr val="0070C0"/>
                </a:solidFill>
              </a:rPr>
              <a:t>&lt;click next bullet&gt;</a:t>
            </a:r>
            <a:endParaRPr lang="en-US" sz="2200" dirty="0">
              <a:solidFill>
                <a:srgbClr val="0070C0"/>
              </a:solidFill>
            </a:endParaRPr>
          </a:p>
          <a:p>
            <a:pPr>
              <a:spcAft>
                <a:spcPts val="611"/>
              </a:spcAft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L: Voters 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can only vote one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ballot—can be consolidated or on separate pieces of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paper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11"/>
              </a:spcAft>
              <a:buClrTx/>
              <a:buSzTx/>
              <a:buFontTx/>
              <a:buNone/>
              <a:tabLst/>
              <a:defRPr/>
            </a:pPr>
            <a:r>
              <a:rPr lang="en-US" sz="2200" baseline="0" dirty="0" smtClean="0">
                <a:solidFill>
                  <a:srgbClr val="0070C0"/>
                </a:solidFill>
              </a:rPr>
              <a:t>&lt;click to next slide&gt;</a:t>
            </a:r>
            <a:endParaRPr lang="en-US" sz="2200" dirty="0" smtClean="0">
              <a:solidFill>
                <a:srgbClr val="0070C0"/>
              </a:solidFill>
            </a:endParaRPr>
          </a:p>
          <a:p>
            <a:pPr>
              <a:spcAft>
                <a:spcPts val="611"/>
              </a:spcAft>
            </a:pPr>
            <a:endParaRPr lang="en-US" sz="22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160A4-FAA2-4AF8-8CC4-7325A2C21B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86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1"/>
            <a:ext cx="5608320" cy="4356075"/>
          </a:xfrm>
        </p:spPr>
        <p:txBody>
          <a:bodyPr/>
          <a:lstStyle/>
          <a:p>
            <a:pPr marL="174708" indent="-174708">
              <a:buBlip>
                <a:blip r:embed="rId3"/>
              </a:buBlip>
            </a:pPr>
            <a:r>
              <a:rPr lang="en-US" sz="2200" dirty="0" smtClean="0"/>
              <a:t>L: .  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Primary only assists parties to choose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delegates to the national convention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. &lt;click to next bullet&gt;</a:t>
            </a:r>
            <a:endParaRPr lang="en-US" sz="22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2200" dirty="0"/>
          </a:p>
          <a:p>
            <a:pPr marL="174708" indent="-174708">
              <a:buBlip>
                <a:blip r:embed="rId3"/>
              </a:buBlip>
            </a:pPr>
            <a:r>
              <a:rPr lang="en-US" sz="2200" dirty="0" smtClean="0"/>
              <a:t>S</a:t>
            </a:r>
            <a:r>
              <a:rPr lang="en-US" sz="2200" dirty="0" smtClean="0">
                <a:solidFill>
                  <a:srgbClr val="0070C0"/>
                </a:solidFill>
              </a:rPr>
              <a:t>:.  </a:t>
            </a:r>
            <a:r>
              <a:rPr lang="en-US" sz="2200" dirty="0">
                <a:solidFill>
                  <a:srgbClr val="0070C0"/>
                </a:solidFill>
              </a:rPr>
              <a:t>Parties can use all the results, part, or none of the results.  The Democratic Party has already decided not to use the results if a primary is held.</a:t>
            </a:r>
          </a:p>
          <a:p>
            <a:endParaRPr lang="en-US" sz="2200" dirty="0">
              <a:solidFill>
                <a:srgbClr val="0070C0"/>
              </a:solidFill>
            </a:endParaRPr>
          </a:p>
          <a:p>
            <a:pPr marL="174708" indent="-174708">
              <a:buBlip>
                <a:blip r:embed="rId3"/>
              </a:buBlip>
            </a:pPr>
            <a:r>
              <a:rPr lang="en-US" sz="2200" dirty="0" smtClean="0">
                <a:solidFill>
                  <a:srgbClr val="0070C0"/>
                </a:solidFill>
              </a:rPr>
              <a:t>S:  </a:t>
            </a:r>
            <a:r>
              <a:rPr lang="en-US" sz="2200" dirty="0">
                <a:solidFill>
                  <a:srgbClr val="0070C0"/>
                </a:solidFill>
              </a:rPr>
              <a:t>We are not selecting which candidates will appear on Washington’s ballot.  </a:t>
            </a:r>
            <a:endParaRPr lang="en-US" sz="2200" dirty="0" smtClean="0">
              <a:solidFill>
                <a:srgbClr val="0070C0"/>
              </a:solidFill>
            </a:endParaRPr>
          </a:p>
          <a:p>
            <a:pPr marL="174708" marR="0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US" sz="2200" baseline="0" dirty="0" smtClean="0">
                <a:solidFill>
                  <a:srgbClr val="0070C0"/>
                </a:solidFill>
              </a:rPr>
              <a:t>&lt;click to next slide&gt;</a:t>
            </a:r>
            <a:endParaRPr lang="en-US" sz="2200" dirty="0" smtClean="0">
              <a:solidFill>
                <a:srgbClr val="0070C0"/>
              </a:solidFill>
            </a:endParaRPr>
          </a:p>
          <a:p>
            <a:pPr marL="174708" indent="-174708">
              <a:buBlip>
                <a:blip r:embed="rId3"/>
              </a:buBlip>
            </a:pPr>
            <a:endParaRPr lang="en-US" sz="2200" dirty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160A4-FAA2-4AF8-8CC4-7325A2C21B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46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C3BD-FD74-45CC-B56E-E4729AC08209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9A7F-4234-44EE-8E95-7841ADB6E6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71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rgbClr val="CC6600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C3BD-FD74-45CC-B56E-E4729AC08209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9A7F-4234-44EE-8E95-7841ADB6E672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9843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C3BD-FD74-45CC-B56E-E4729AC08209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9A7F-4234-44EE-8E95-7841ADB6E6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39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  <a:solidFill>
            <a:srgbClr val="FFCC99"/>
          </a:solidFill>
        </p:spPr>
        <p:txBody>
          <a:bodyPr lIns="640080"/>
          <a:lstStyle>
            <a:lvl1pPr>
              <a:defRPr>
                <a:latin typeface="Articulate Extrabold" panose="02000503050000020004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3"/>
              </a:buBlip>
              <a:defRPr>
                <a:latin typeface="Articulate" panose="02000503040000020004" pitchFamily="2" charset="0"/>
              </a:defRPr>
            </a:lvl1pPr>
            <a:lvl2pPr marL="514350" indent="-171450">
              <a:buFontTx/>
              <a:buBlip>
                <a:blip r:embed="rId3"/>
              </a:buBlip>
              <a:defRPr>
                <a:latin typeface="Articulate" panose="02000503040000020004" pitchFamily="2" charset="0"/>
              </a:defRPr>
            </a:lvl2pPr>
            <a:lvl3pPr marL="857250" indent="-171450">
              <a:buFontTx/>
              <a:buBlip>
                <a:blip r:embed="rId3"/>
              </a:buBlip>
              <a:defRPr>
                <a:latin typeface="Articulate" panose="02000503040000020004" pitchFamily="2" charset="0"/>
              </a:defRPr>
            </a:lvl3pPr>
            <a:lvl4pPr marL="1200150" indent="-171450">
              <a:buFontTx/>
              <a:buBlip>
                <a:blip r:embed="rId3"/>
              </a:buBlip>
              <a:defRPr>
                <a:latin typeface="Articulate" panose="02000503040000020004" pitchFamily="2" charset="0"/>
              </a:defRPr>
            </a:lvl4pPr>
            <a:lvl5pPr marL="1543050" indent="-171450">
              <a:buFontTx/>
              <a:buBlip>
                <a:blip r:embed="rId3"/>
              </a:buBlip>
              <a:defRPr>
                <a:latin typeface="Articulate" panose="02000503040000020004" pitchFamily="2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C3BD-FD74-45CC-B56E-E4729AC08209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9A7F-4234-44EE-8E95-7841ADB6E672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0481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CC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ticulate Extrabold" panose="02000503050000020004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C3BD-FD74-45CC-B56E-E4729AC08209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9A7F-4234-44EE-8E95-7841ADB6E672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6519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1325563"/>
          </a:xfrm>
          <a:solidFill>
            <a:srgbClr val="FFCC99"/>
          </a:solidFill>
        </p:spPr>
        <p:txBody>
          <a:bodyPr lIns="640080"/>
          <a:lstStyle>
            <a:lvl1pPr>
              <a:defRPr>
                <a:latin typeface="Articulate Extrabold" panose="02000503050000020004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 marL="171450" indent="-171450">
              <a:buFontTx/>
              <a:buBlip>
                <a:blip r:embed="rId3"/>
              </a:buBlip>
              <a:defRPr>
                <a:latin typeface="Articulate" panose="02000503040000020004" pitchFamily="2" charset="0"/>
              </a:defRPr>
            </a:lvl1pPr>
            <a:lvl2pPr marL="514350" indent="-171450">
              <a:buFontTx/>
              <a:buBlip>
                <a:blip r:embed="rId3"/>
              </a:buBlip>
              <a:defRPr>
                <a:latin typeface="Articulate" panose="02000503040000020004" pitchFamily="2" charset="0"/>
              </a:defRPr>
            </a:lvl2pPr>
            <a:lvl3pPr marL="857250" indent="-171450">
              <a:buFontTx/>
              <a:buBlip>
                <a:blip r:embed="rId3"/>
              </a:buBlip>
              <a:defRPr>
                <a:latin typeface="Articulate" panose="02000503040000020004" pitchFamily="2" charset="0"/>
              </a:defRPr>
            </a:lvl3pPr>
            <a:lvl4pPr marL="1200150" indent="-171450">
              <a:buFontTx/>
              <a:buBlip>
                <a:blip r:embed="rId3"/>
              </a:buBlip>
              <a:defRPr>
                <a:latin typeface="Articulate" panose="02000503040000020004" pitchFamily="2" charset="0"/>
              </a:defRPr>
            </a:lvl4pPr>
            <a:lvl5pPr marL="1543050" indent="-171450">
              <a:buFontTx/>
              <a:buBlip>
                <a:blip r:embed="rId3"/>
              </a:buBlip>
              <a:defRPr>
                <a:latin typeface="Articulate" panose="02000503040000020004" pitchFamily="2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marL="171450" indent="-171450">
              <a:buFontTx/>
              <a:buBlip>
                <a:blip r:embed="rId3"/>
              </a:buBlip>
              <a:defRPr>
                <a:latin typeface="Articulate" panose="02000503040000020004" pitchFamily="2" charset="0"/>
              </a:defRPr>
            </a:lvl1pPr>
            <a:lvl2pPr marL="514350" indent="-171450">
              <a:buFontTx/>
              <a:buBlip>
                <a:blip r:embed="rId3"/>
              </a:buBlip>
              <a:defRPr>
                <a:latin typeface="Articulate" panose="02000503040000020004" pitchFamily="2" charset="0"/>
              </a:defRPr>
            </a:lvl2pPr>
            <a:lvl3pPr marL="857250" indent="-171450">
              <a:buFontTx/>
              <a:buBlip>
                <a:blip r:embed="rId3"/>
              </a:buBlip>
              <a:defRPr>
                <a:latin typeface="Articulate" panose="02000503040000020004" pitchFamily="2" charset="0"/>
              </a:defRPr>
            </a:lvl3pPr>
            <a:lvl4pPr marL="1200150" indent="-171450">
              <a:buFontTx/>
              <a:buBlip>
                <a:blip r:embed="rId3"/>
              </a:buBlip>
              <a:defRPr>
                <a:latin typeface="Articulate" panose="02000503040000020004" pitchFamily="2" charset="0"/>
              </a:defRPr>
            </a:lvl4pPr>
            <a:lvl5pPr marL="1543050" indent="-171450">
              <a:buFontTx/>
              <a:buBlip>
                <a:blip r:embed="rId3"/>
              </a:buBlip>
              <a:defRPr>
                <a:latin typeface="Articulate" panose="02000503040000020004" pitchFamily="2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C3BD-FD74-45CC-B56E-E4729AC08209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9A7F-4234-44EE-8E95-7841ADB6E672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1337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C3BD-FD74-45CC-B56E-E4729AC08209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9A7F-4234-44EE-8E95-7841ADB6E672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6273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CC660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ticulate Extrabold" panose="02000503050000020004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C3BD-FD74-45CC-B56E-E4729AC08209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9A7F-4234-44EE-8E95-7841ADB6E672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3482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C3BD-FD74-45CC-B56E-E4729AC08209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9A7F-4234-44EE-8E95-7841ADB6E672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5910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C3BD-FD74-45CC-B56E-E4729AC08209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9A7F-4234-44EE-8E95-7841ADB6E6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28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>
                <a:latin typeface="Articulate" panose="02000503040000020004" pitchFamily="2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C3BD-FD74-45CC-B56E-E4729AC08209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9A7F-4234-44EE-8E95-7841ADB6E672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8679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BC3BD-FD74-45CC-B56E-E4729AC08209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F9A7F-4234-44EE-8E95-7841ADB6E6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26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audio" Target="NULL" TargetMode="External"/><Relationship Id="rId1" Type="http://schemas.openxmlformats.org/officeDocument/2006/relationships/tags" Target="../tags/tag25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7.png"/><Relationship Id="rId2" Type="http://schemas.openxmlformats.org/officeDocument/2006/relationships/audio" Target="NULL" TargetMode="External"/><Relationship Id="rId1" Type="http://schemas.openxmlformats.org/officeDocument/2006/relationships/tags" Target="../tags/tag31.xml"/><Relationship Id="rId6" Type="http://schemas.openxmlformats.org/officeDocument/2006/relationships/image" Target="../media/image13.jp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.wav"/><Relationship Id="rId7" Type="http://schemas.openxmlformats.org/officeDocument/2006/relationships/image" Target="../media/image5.jpg"/><Relationship Id="rId2" Type="http://schemas.microsoft.com/office/2007/relationships/media" Target="../media/media1.wav"/><Relationship Id="rId1" Type="http://schemas.openxmlformats.org/officeDocument/2006/relationships/tags" Target="../tags/tag13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7.png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1.xml"/><Relationship Id="rId7" Type="http://schemas.openxmlformats.org/officeDocument/2006/relationships/diagramLayout" Target="../diagrams/layout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diagramData" Target="../diagrams/data1.xml"/><Relationship Id="rId5" Type="http://schemas.openxmlformats.org/officeDocument/2006/relationships/image" Target="../media/image8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5.xml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10.jp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1.jp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10.jp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66800" y="4609978"/>
            <a:ext cx="4685065" cy="107721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starring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Cantoria MT Std SemiBold" panose="02030805040205030304" pitchFamily="18" charset="0"/>
              </a:rPr>
              <a:t>The </a:t>
            </a:r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Elections Division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132" y="311177"/>
            <a:ext cx="7395089" cy="405419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31589" y="6019800"/>
            <a:ext cx="5279010" cy="663727"/>
            <a:chOff x="3962400" y="6019800"/>
            <a:chExt cx="4876800" cy="663727"/>
          </a:xfrm>
        </p:grpSpPr>
        <p:pic>
          <p:nvPicPr>
            <p:cNvPr id="5" name="Picture 4" descr="SecStateLogo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/>
            <a:stretch>
              <a:fillRect/>
            </a:stretch>
          </p:blipFill>
          <p:spPr>
            <a:xfrm>
              <a:off x="5178698" y="6019800"/>
              <a:ext cx="2535417" cy="66372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962400" y="6090040"/>
              <a:ext cx="487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Production</a:t>
              </a:r>
              <a:endParaRPr lang="en-US" dirty="0"/>
            </a:p>
          </p:txBody>
        </p:sp>
      </p:grp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41960"/>
            <a:ext cx="5085159" cy="1600200"/>
          </a:xfrm>
          <a:solidFill>
            <a:srgbClr val="FFCC99"/>
          </a:solidFill>
        </p:spPr>
        <p:txBody>
          <a:bodyPr tIns="365760"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en-US" sz="4400" dirty="0" smtClean="0"/>
              <a:t>In 2016 - 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/>
              <a:t>Coming to a county near you!</a:t>
            </a:r>
            <a:r>
              <a:rPr lang="en-US" dirty="0">
                <a:solidFill>
                  <a:srgbClr val="FF00FF"/>
                </a:solidFill>
              </a:rPr>
              <a:t/>
            </a:r>
            <a:br>
              <a:rPr lang="en-US" dirty="0">
                <a:solidFill>
                  <a:srgbClr val="FF00FF"/>
                </a:solidFill>
              </a:rPr>
            </a:b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752600"/>
            <a:ext cx="4629150" cy="410845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 smtClean="0"/>
          </a:p>
          <a:p>
            <a:pPr marL="0" indent="0">
              <a:spcAft>
                <a:spcPts val="1800"/>
              </a:spcAft>
              <a:buNone/>
            </a:pPr>
            <a:r>
              <a:rPr lang="en-US" sz="3200" dirty="0" smtClean="0">
                <a:solidFill>
                  <a:srgbClr val="CC6600"/>
                </a:solidFill>
              </a:rPr>
              <a:t>County &amp; OSOS planning 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3200" dirty="0" smtClean="0">
                <a:solidFill>
                  <a:srgbClr val="CC6600"/>
                </a:solidFill>
              </a:rPr>
              <a:t>Secretary’s legislation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3200" dirty="0" smtClean="0">
                <a:solidFill>
                  <a:srgbClr val="CC6600"/>
                </a:solidFill>
              </a:rPr>
              <a:t>Alternate date selection</a:t>
            </a:r>
          </a:p>
          <a:p>
            <a:pPr marL="0" indent="0">
              <a:spcAft>
                <a:spcPts val="1800"/>
              </a:spcAft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 smtClean="0"/>
          </a:p>
        </p:txBody>
      </p:sp>
      <p:sp>
        <p:nvSpPr>
          <p:cNvPr id="20" name="Text Placeholder 19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1310084"/>
          </a:xfrm>
        </p:spPr>
        <p:txBody>
          <a:bodyPr>
            <a:no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Phase 1 – Research</a:t>
            </a:r>
          </a:p>
          <a:p>
            <a:r>
              <a:rPr lang="en-US" sz="2400" dirty="0" smtClean="0"/>
              <a:t>Phase 2 – Problem solving</a:t>
            </a:r>
          </a:p>
          <a:p>
            <a:r>
              <a:rPr lang="en-US" sz="2400" dirty="0" smtClean="0"/>
              <a:t>Phase 3 – Consensus and adoption</a:t>
            </a:r>
          </a:p>
          <a:p>
            <a:endParaRPr lang="en-US" sz="2400" dirty="0"/>
          </a:p>
        </p:txBody>
      </p:sp>
      <p:sp>
        <p:nvSpPr>
          <p:cNvPr id="21" name="Text Placeholder 19"/>
          <p:cNvSpPr txBox="1">
            <a:spLocks/>
          </p:cNvSpPr>
          <p:nvPr/>
        </p:nvSpPr>
        <p:spPr>
          <a:xfrm>
            <a:off x="629841" y="3200400"/>
            <a:ext cx="2949178" cy="1263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 smtClean="0"/>
          </a:p>
          <a:p>
            <a:r>
              <a:rPr lang="en-US" sz="2400" dirty="0" err="1" smtClean="0"/>
              <a:t>HB</a:t>
            </a:r>
            <a:r>
              <a:rPr lang="en-US" sz="2400" dirty="0" smtClean="0"/>
              <a:t> 2185 &amp; SB 5978 still alive!</a:t>
            </a:r>
          </a:p>
        </p:txBody>
      </p:sp>
      <p:sp>
        <p:nvSpPr>
          <p:cNvPr id="22" name="Text Placeholder 19"/>
          <p:cNvSpPr txBox="1">
            <a:spLocks/>
          </p:cNvSpPr>
          <p:nvPr/>
        </p:nvSpPr>
        <p:spPr>
          <a:xfrm>
            <a:off x="646406" y="3786947"/>
            <a:ext cx="2949178" cy="143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 smtClean="0"/>
          </a:p>
          <a:p>
            <a:r>
              <a:rPr lang="en-US" sz="2400" dirty="0" smtClean="0"/>
              <a:t>Committee meets to set a date other than May 24, 2016. </a:t>
            </a:r>
            <a:endParaRPr lang="en-US" sz="2400" dirty="0"/>
          </a:p>
        </p:txBody>
      </p:sp>
      <p:pic>
        <p:nvPicPr>
          <p:cNvPr id="23" name="Ah!-Here-we-go-aga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821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27782" y="6615112"/>
            <a:ext cx="242888" cy="242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971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li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" grpId="0" uiExpand="1" build="p"/>
      <p:bldP spid="20" grpId="0" uiExpand="1" build="p"/>
      <p:bldP spid="20" grpId="1" build="allAtOnce"/>
      <p:bldP spid="21" grpId="0"/>
      <p:bldP spid="21" grpId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Special elections?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62199"/>
            <a:ext cx="7886700" cy="3814763"/>
          </a:xfrm>
        </p:spPr>
        <p:txBody>
          <a:bodyPr>
            <a:noAutofit/>
          </a:bodyPr>
          <a:lstStyle/>
          <a:p>
            <a:r>
              <a:rPr lang="en-US" sz="3200" dirty="0" smtClean="0"/>
              <a:t>No change to spring special election dates. 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BUT</a:t>
            </a:r>
          </a:p>
          <a:p>
            <a:pPr marL="0" indent="0">
              <a:buNone/>
            </a:pPr>
            <a:endParaRPr lang="en-US" sz="3200" dirty="0" smtClean="0"/>
          </a:p>
          <a:p>
            <a:r>
              <a:rPr lang="en-US" sz="3200" dirty="0" smtClean="0"/>
              <a:t>Legislature could set the Presidential Primary on a special election.</a:t>
            </a:r>
          </a:p>
          <a:p>
            <a:pPr marL="0" indent="0">
              <a:buNone/>
            </a:pPr>
            <a:endParaRPr lang="en-US" sz="32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785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048000"/>
            <a:ext cx="7886700" cy="3128963"/>
          </a:xfrm>
        </p:spPr>
        <p:txBody>
          <a:bodyPr>
            <a:noAutofit/>
          </a:bodyPr>
          <a:lstStyle/>
          <a:p>
            <a:r>
              <a:rPr lang="en-US" sz="3100" dirty="0" smtClean="0"/>
              <a:t>Phone </a:t>
            </a:r>
            <a:r>
              <a:rPr lang="en-US" sz="3100" dirty="0"/>
              <a:t>calls</a:t>
            </a:r>
          </a:p>
          <a:p>
            <a:r>
              <a:rPr lang="en-US" sz="3100" dirty="0"/>
              <a:t>Misunderstandings </a:t>
            </a:r>
          </a:p>
          <a:p>
            <a:r>
              <a:rPr lang="en-US" sz="3100" dirty="0"/>
              <a:t>Media intensity</a:t>
            </a:r>
          </a:p>
          <a:p>
            <a:r>
              <a:rPr lang="en-US" sz="3100" dirty="0"/>
              <a:t>“Love” notes</a:t>
            </a:r>
          </a:p>
          <a:p>
            <a:r>
              <a:rPr lang="en-US" sz="3100" dirty="0" smtClean="0"/>
              <a:t>Comments </a:t>
            </a:r>
            <a:r>
              <a:rPr lang="en-US" sz="3100" dirty="0"/>
              <a:t>on </a:t>
            </a:r>
            <a:r>
              <a:rPr lang="en-US" sz="3100" dirty="0" smtClean="0"/>
              <a:t>cost</a:t>
            </a:r>
            <a:endParaRPr lang="en-US" sz="3100" dirty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2400"/>
            <a:ext cx="6126480" cy="21488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800600" y="3200400"/>
            <a:ext cx="4114800" cy="2438400"/>
            <a:chOff x="4800600" y="3200400"/>
            <a:chExt cx="4114800" cy="2438400"/>
          </a:xfrm>
        </p:grpSpPr>
        <p:sp>
          <p:nvSpPr>
            <p:cNvPr id="5" name="Right Brace 4"/>
            <p:cNvSpPr/>
            <p:nvPr/>
          </p:nvSpPr>
          <p:spPr>
            <a:xfrm>
              <a:off x="4800600" y="3200400"/>
              <a:ext cx="304800" cy="2438400"/>
            </a:xfrm>
            <a:prstGeom prst="righ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91200" y="3942546"/>
              <a:ext cx="3124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CC6600"/>
                  </a:solidFill>
                </a:rPr>
                <a:t>Prepare messaging</a:t>
              </a:r>
              <a:endParaRPr lang="en-US" sz="2800" dirty="0">
                <a:solidFill>
                  <a:srgbClr val="CC66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2813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Rehearsal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33600"/>
            <a:ext cx="7886700" cy="44819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September </a:t>
            </a:r>
          </a:p>
          <a:p>
            <a:pPr lvl="1"/>
            <a:r>
              <a:rPr lang="en-US" sz="2800" dirty="0" smtClean="0"/>
              <a:t>Managing </a:t>
            </a:r>
            <a:r>
              <a:rPr lang="en-US" sz="2800" dirty="0"/>
              <a:t>voters expectations</a:t>
            </a:r>
          </a:p>
          <a:p>
            <a:pPr lvl="1"/>
            <a:r>
              <a:rPr lang="en-US" sz="2800" dirty="0"/>
              <a:t>Ballot &amp; envelope design</a:t>
            </a:r>
          </a:p>
          <a:p>
            <a:pPr lvl="1"/>
            <a:r>
              <a:rPr lang="en-US" sz="2800" dirty="0"/>
              <a:t>Ballot processing</a:t>
            </a:r>
          </a:p>
          <a:p>
            <a:pPr lvl="1"/>
            <a:r>
              <a:rPr lang="en-US" sz="2800" dirty="0"/>
              <a:t>Canvassing</a:t>
            </a:r>
          </a:p>
          <a:p>
            <a:pPr lvl="1"/>
            <a:r>
              <a:rPr lang="en-US" sz="2800" dirty="0"/>
              <a:t>Cost </a:t>
            </a:r>
            <a:r>
              <a:rPr lang="en-US" sz="2800" dirty="0" smtClean="0"/>
              <a:t>recovery</a:t>
            </a:r>
          </a:p>
          <a:p>
            <a:pPr marL="0" indent="0">
              <a:buNone/>
            </a:pPr>
            <a:endParaRPr lang="en-US" sz="2800" dirty="0"/>
          </a:p>
          <a:p>
            <a:pPr lvl="1"/>
            <a:endParaRPr lang="en-US" sz="2800" dirty="0" smtClean="0"/>
          </a:p>
          <a:p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010025"/>
            <a:ext cx="4286250" cy="2847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95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Rehearsal Schedule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010025"/>
            <a:ext cx="4210050" cy="28479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33600"/>
            <a:ext cx="7886700" cy="44819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October – November</a:t>
            </a:r>
          </a:p>
          <a:p>
            <a:r>
              <a:rPr lang="en-US" sz="2800" dirty="0" smtClean="0"/>
              <a:t>Advisories</a:t>
            </a:r>
          </a:p>
          <a:p>
            <a:pPr lvl="1"/>
            <a:r>
              <a:rPr lang="en-US" sz="2500" dirty="0" smtClean="0"/>
              <a:t>WAC changes</a:t>
            </a:r>
          </a:p>
          <a:p>
            <a:pPr lvl="1"/>
            <a:r>
              <a:rPr lang="en-US" sz="2500" dirty="0" smtClean="0"/>
              <a:t>Procedure suggestions</a:t>
            </a:r>
          </a:p>
          <a:p>
            <a:pPr marL="342900" lvl="1" indent="0">
              <a:buNone/>
            </a:pPr>
            <a:endParaRPr lang="en-US" sz="2500" dirty="0" smtClean="0"/>
          </a:p>
          <a:p>
            <a:pPr marL="0" indent="0">
              <a:buNone/>
            </a:pPr>
            <a:r>
              <a:rPr lang="en-US" sz="2800" dirty="0" smtClean="0"/>
              <a:t>October 1</a:t>
            </a:r>
          </a:p>
          <a:p>
            <a:r>
              <a:rPr lang="en-US" sz="3100" dirty="0" smtClean="0"/>
              <a:t>Date set </a:t>
            </a:r>
          </a:p>
          <a:p>
            <a:r>
              <a:rPr lang="en-US" sz="3100" dirty="0" smtClean="0"/>
              <a:t>Oaths</a:t>
            </a:r>
          </a:p>
          <a:p>
            <a:pPr marL="0" indent="0">
              <a:buNone/>
            </a:pPr>
            <a:endParaRPr lang="en-US" sz="2800" dirty="0" smtClean="0"/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lvl="1"/>
            <a:endParaRPr lang="en-US" sz="2800" dirty="0" smtClean="0"/>
          </a:p>
          <a:p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170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Sound Bites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US" sz="2800" dirty="0" smtClean="0"/>
              <a:t>What about minor parties and independent candidates?</a:t>
            </a:r>
          </a:p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US" sz="2800" dirty="0" smtClean="0"/>
              <a:t>Who pays for the Presidential Primary?</a:t>
            </a:r>
          </a:p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US" sz="2800" dirty="0" smtClean="0"/>
              <a:t>What about voters that don’t want to affiliate?</a:t>
            </a:r>
          </a:p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US" sz="2800" dirty="0" smtClean="0"/>
              <a:t>When will WACs be adopted?</a:t>
            </a:r>
          </a:p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US" sz="2800" dirty="0" smtClean="0"/>
              <a:t>Let’s talk!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498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343400"/>
            <a:ext cx="3886200" cy="1325563"/>
          </a:xfrm>
        </p:spPr>
        <p:txBody>
          <a:bodyPr/>
          <a:lstStyle/>
          <a:p>
            <a:r>
              <a:rPr lang="en-US" sz="1800" dirty="0" smtClean="0"/>
              <a:t>This is not</a:t>
            </a:r>
            <a:r>
              <a:rPr lang="en-US" sz="1800" dirty="0" smtClean="0">
                <a:solidFill>
                  <a:srgbClr val="FF00FF"/>
                </a:solidFill>
              </a:rPr>
              <a:t/>
            </a:r>
            <a:br>
              <a:rPr lang="en-US" sz="1800" dirty="0" smtClean="0">
                <a:solidFill>
                  <a:srgbClr val="FF00FF"/>
                </a:solidFill>
              </a:rPr>
            </a:br>
            <a:r>
              <a:rPr lang="en-US" sz="1800" dirty="0" smtClean="0"/>
              <a:t> </a:t>
            </a:r>
            <a:r>
              <a:rPr lang="en-US" sz="5400" dirty="0" smtClean="0"/>
              <a:t>The END!</a:t>
            </a:r>
            <a:endParaRPr lang="en-US" sz="5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68575"/>
            <a:ext cx="4724400" cy="64608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0174 - Destiny's Child - Surviv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1000"/>
                  <p14:fade ou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54281" y="6629400"/>
            <a:ext cx="228600" cy="22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9600" y="180767"/>
            <a:ext cx="731519" cy="353943"/>
          </a:xfrm>
          <a:prstGeom prst="rect">
            <a:avLst/>
          </a:prstGeom>
          <a:solidFill>
            <a:srgbClr val="F9FFFF"/>
          </a:solidFill>
        </p:spPr>
        <p:txBody>
          <a:bodyPr wrap="square" tIns="0" rIns="0" rtlCol="0">
            <a:spAutoFit/>
          </a:bodyPr>
          <a:lstStyle/>
          <a:p>
            <a:pPr algn="ctr"/>
            <a:r>
              <a:rPr lang="en-US" sz="2000" dirty="0" smtClean="0">
                <a:ln w="3175" cmpd="sng">
                  <a:solidFill>
                    <a:srgbClr val="3A0000"/>
                  </a:solidFill>
                </a:ln>
                <a:solidFill>
                  <a:srgbClr val="000000">
                    <a:alpha val="63000"/>
                  </a:srgbClr>
                </a:solidFill>
                <a:latin typeface="VAG Rounded Std Thin" panose="020F0402020204020204" pitchFamily="34" charset="0"/>
                <a:cs typeface="Arial" panose="020B0604020202020204" pitchFamily="34" charset="0"/>
              </a:rPr>
              <a:t>WE</a:t>
            </a:r>
            <a:endParaRPr lang="en-US" sz="2000" dirty="0">
              <a:ln w="3175" cmpd="sng">
                <a:solidFill>
                  <a:srgbClr val="3A0000"/>
                </a:solidFill>
              </a:ln>
              <a:solidFill>
                <a:srgbClr val="000000">
                  <a:alpha val="63000"/>
                </a:srgbClr>
              </a:solidFill>
              <a:latin typeface="VAG Rounded Std Thin" panose="020F0402020204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79008" y="176784"/>
            <a:ext cx="685800" cy="353943"/>
          </a:xfrm>
          <a:prstGeom prst="rect">
            <a:avLst/>
          </a:prstGeom>
          <a:solidFill>
            <a:srgbClr val="E2F1F3"/>
          </a:solidFill>
        </p:spPr>
        <p:txBody>
          <a:bodyPr wrap="square" lIns="0" tIns="0" rIns="0" rtlCol="0">
            <a:spAutoFit/>
          </a:bodyPr>
          <a:lstStyle/>
          <a:p>
            <a:r>
              <a:rPr lang="en-US" sz="2000" spc="-100" dirty="0" smtClean="0">
                <a:ln>
                  <a:solidFill>
                    <a:srgbClr val="4A1B1A"/>
                  </a:solidFill>
                </a:ln>
                <a:solidFill>
                  <a:schemeClr val="tx1">
                    <a:alpha val="63000"/>
                  </a:schemeClr>
                </a:solidFill>
                <a:latin typeface="VAG Rounded Std Thin" panose="020F0402020204020204" pitchFamily="34" charset="0"/>
              </a:rPr>
              <a:t>COME</a:t>
            </a:r>
            <a:endParaRPr lang="en-US" sz="2000" spc="-100" dirty="0">
              <a:ln>
                <a:solidFill>
                  <a:srgbClr val="4A1B1A"/>
                </a:solidFill>
              </a:ln>
              <a:solidFill>
                <a:schemeClr val="tx1">
                  <a:alpha val="63000"/>
                </a:schemeClr>
              </a:solidFill>
              <a:latin typeface="VAG Rounded Std Thin" panose="020F04020202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537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3333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685801"/>
            <a:ext cx="7138988" cy="387667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Bigger!</a:t>
            </a:r>
            <a:br>
              <a:rPr lang="en-US" sz="2800" dirty="0" smtClean="0"/>
            </a:br>
            <a:r>
              <a:rPr lang="en-US" sz="2800" dirty="0" smtClean="0"/>
              <a:t>Bolder!</a:t>
            </a:r>
            <a:br>
              <a:rPr lang="en-US" sz="2800" dirty="0" smtClean="0"/>
            </a:br>
            <a:r>
              <a:rPr lang="en-US" sz="2800" dirty="0" smtClean="0"/>
              <a:t>Coming next year!</a:t>
            </a:r>
            <a:br>
              <a:rPr lang="en-US" sz="2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PRESIDENTIAL PRIMARY 5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5486400" y="2439473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Maybe.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256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1000" y="457200"/>
            <a:ext cx="8153400" cy="198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ticulate Extrabold" panose="02000503050000020004" pitchFamily="2" charset="0"/>
                <a:ea typeface="+mj-ea"/>
                <a:cs typeface="+mj-cs"/>
              </a:defRPr>
            </a:lvl1pPr>
          </a:lstStyle>
          <a:p>
            <a:endParaRPr lang="en-US" sz="1900" dirty="0"/>
          </a:p>
        </p:txBody>
      </p:sp>
      <p:sp>
        <p:nvSpPr>
          <p:cNvPr id="4" name="TextBox 3"/>
          <p:cNvSpPr txBox="1"/>
          <p:nvPr/>
        </p:nvSpPr>
        <p:spPr>
          <a:xfrm>
            <a:off x="2133600" y="2373027"/>
            <a:ext cx="60960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Aft>
                <a:spcPts val="1200"/>
              </a:spcAft>
            </a:pPr>
            <a:r>
              <a:rPr lang="en-US" dirty="0" err="1" smtClean="0"/>
              <a:t>C&amp;T</a:t>
            </a:r>
            <a:r>
              <a:rPr lang="en-US" dirty="0" smtClean="0"/>
              <a:t> Manager  		Sheryl Moss </a:t>
            </a:r>
            <a:endParaRPr lang="en-US" dirty="0"/>
          </a:p>
          <a:p>
            <a:pPr defTabSz="457200">
              <a:spcAft>
                <a:spcPts val="1200"/>
              </a:spcAft>
            </a:pPr>
            <a:r>
              <a:rPr lang="en-US" dirty="0"/>
              <a:t>Program </a:t>
            </a:r>
            <a:r>
              <a:rPr lang="en-US" dirty="0" smtClean="0"/>
              <a:t>Specialist  	Libby Nieland </a:t>
            </a:r>
          </a:p>
          <a:p>
            <a:pPr defTabSz="457200">
              <a:spcAft>
                <a:spcPts val="1200"/>
              </a:spcAft>
            </a:pPr>
            <a:r>
              <a:rPr lang="en-US" dirty="0" smtClean="0"/>
              <a:t>Audio support  		Joe MacLean, Adam Rech</a:t>
            </a:r>
          </a:p>
          <a:p>
            <a:pPr defTabSz="457200">
              <a:spcAft>
                <a:spcPts val="1200"/>
              </a:spcAft>
            </a:pPr>
            <a:r>
              <a:rPr lang="en-US" dirty="0" smtClean="0"/>
              <a:t>Visual support		Google.com</a:t>
            </a:r>
          </a:p>
          <a:p>
            <a:pPr defTabSz="457200">
              <a:spcAft>
                <a:spcPts val="1200"/>
              </a:spcAft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Grip   			Kay Ramsay</a:t>
            </a:r>
          </a:p>
          <a:p>
            <a:pPr defTabSz="457200">
              <a:spcAft>
                <a:spcPts val="1200"/>
              </a:spcAft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Grip  			Kerri Kroll</a:t>
            </a:r>
          </a:p>
          <a:p>
            <a:pPr defTabSz="457200">
              <a:spcAft>
                <a:spcPts val="1200"/>
              </a:spcAft>
            </a:pPr>
            <a:r>
              <a:rPr lang="en-US" dirty="0" smtClean="0"/>
              <a:t>Research			State Election Administrators</a:t>
            </a:r>
          </a:p>
          <a:p>
            <a:pPr defTabSz="457200">
              <a:spcAft>
                <a:spcPts val="1200"/>
              </a:spcAft>
            </a:pPr>
            <a:r>
              <a:rPr lang="en-US" dirty="0"/>
              <a:t>	</a:t>
            </a:r>
            <a:r>
              <a:rPr lang="en-US" dirty="0" smtClean="0"/>
              <a:t>				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10550" cy="1616074"/>
          </a:xfrm>
        </p:spPr>
        <p:txBody>
          <a:bodyPr>
            <a:normAutofit/>
          </a:bodyPr>
          <a:lstStyle/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>
                <a:latin typeface="Bodoni Std Poster" panose="02070A04080905020204" pitchFamily="18" charset="0"/>
              </a:rPr>
              <a:t>Presidential Primary </a:t>
            </a:r>
            <a:endParaRPr lang="en-US" sz="2000" dirty="0">
              <a:latin typeface="Bodoni Std Poster" panose="02070A04080905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18170" y="5889473"/>
            <a:ext cx="5736210" cy="663727"/>
            <a:chOff x="3962400" y="6019800"/>
            <a:chExt cx="4876800" cy="663727"/>
          </a:xfrm>
        </p:grpSpPr>
        <p:pic>
          <p:nvPicPr>
            <p:cNvPr id="7" name="Picture 6" descr="SecStateLogo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/>
            <a:stretch>
              <a:fillRect/>
            </a:stretch>
          </p:blipFill>
          <p:spPr>
            <a:xfrm>
              <a:off x="5178698" y="6019800"/>
              <a:ext cx="2535417" cy="66372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962400" y="6090040"/>
              <a:ext cx="487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p</a:t>
              </a:r>
              <a:r>
                <a:rPr lang="en-US" dirty="0" smtClean="0"/>
                <a:t>roduction</a:t>
              </a:r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19200" y="598272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has been a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06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324600"/>
          </a:xfr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304800"/>
            <a:ext cx="91440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First</a:t>
            </a:r>
            <a:r>
              <a:rPr lang="en-US" baseline="0" dirty="0" smtClean="0"/>
              <a:t> time at the show? </a:t>
            </a:r>
            <a:endParaRPr lang="en-US" dirty="0"/>
          </a:p>
        </p:txBody>
      </p:sp>
      <p:sp>
        <p:nvSpPr>
          <p:cNvPr id="4" name="Round Same Side Corner Rectangle 3"/>
          <p:cNvSpPr/>
          <p:nvPr/>
        </p:nvSpPr>
        <p:spPr>
          <a:xfrm>
            <a:off x="4267200" y="2514600"/>
            <a:ext cx="1143000" cy="228600"/>
          </a:xfrm>
          <a:prstGeom prst="round2SameRect">
            <a:avLst/>
          </a:prstGeom>
          <a:solidFill>
            <a:srgbClr val="F6F5F1"/>
          </a:solidFill>
          <a:ln>
            <a:solidFill>
              <a:srgbClr val="F3F2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97002" y="2926080"/>
            <a:ext cx="3703798" cy="8077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Up">
              <a:avLst>
                <a:gd name="adj" fmla="val 10482266"/>
              </a:avLst>
            </a:prstTxWarp>
            <a:spAutoFit/>
          </a:bodyPr>
          <a:lstStyle/>
          <a:p>
            <a:pPr algn="ctr"/>
            <a:r>
              <a:rPr lang="en-US" sz="2800" b="1" cap="none" spc="0" dirty="0" smtClean="0">
                <a:ln w="31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/>
              </a:rPr>
              <a:t>Presidential Primary </a:t>
            </a:r>
          </a:p>
          <a:p>
            <a:pPr algn="ctr"/>
            <a:r>
              <a:rPr lang="en-US" sz="2800" b="1" dirty="0" smtClean="0">
                <a:ln w="31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Theater</a:t>
            </a:r>
            <a:endParaRPr lang="en-US" sz="2800" b="1" cap="none" spc="0" dirty="0">
              <a:ln w="317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660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995"/>
            <a:ext cx="9144000" cy="1325563"/>
          </a:xfrm>
          <a:noFill/>
        </p:spPr>
        <p:txBody>
          <a:bodyPr/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Or is this a re-run?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68853"/>
            <a:ext cx="7318671" cy="5769464"/>
          </a:xfrm>
        </p:spPr>
      </p:pic>
      <p:sp>
        <p:nvSpPr>
          <p:cNvPr id="5" name="Rectangle 4" title="This is not a horro flick"/>
          <p:cNvSpPr/>
          <p:nvPr/>
        </p:nvSpPr>
        <p:spPr>
          <a:xfrm>
            <a:off x="-762000" y="3276600"/>
            <a:ext cx="1074223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LeftDown"/>
              <a:lightRig rig="threePt" dir="t"/>
            </a:scene3d>
          </a:bodyPr>
          <a:lstStyle/>
          <a:p>
            <a:pPr algn="ctr"/>
            <a:r>
              <a:rPr lang="en-US" sz="80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This is NOT a horror flick</a:t>
            </a:r>
            <a:endParaRPr lang="en-US" sz="8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deadscr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94890" y="6671629"/>
            <a:ext cx="166688" cy="1666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865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adsc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78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6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81000"/>
            <a:ext cx="9067800" cy="6629400"/>
          </a:xfrm>
          <a:custGeom>
            <a:avLst/>
            <a:gdLst>
              <a:gd name="connsiteX0" fmla="*/ 1229946 w 7886700"/>
              <a:gd name="connsiteY0" fmla="*/ 0 h 5562600"/>
              <a:gd name="connsiteX1" fmla="*/ 6656754 w 7886700"/>
              <a:gd name="connsiteY1" fmla="*/ 0 h 5562600"/>
              <a:gd name="connsiteX2" fmla="*/ 7886700 w 7886700"/>
              <a:gd name="connsiteY2" fmla="*/ 1229946 h 5562600"/>
              <a:gd name="connsiteX3" fmla="*/ 7886700 w 7886700"/>
              <a:gd name="connsiteY3" fmla="*/ 5562600 h 5562600"/>
              <a:gd name="connsiteX4" fmla="*/ 7886700 w 7886700"/>
              <a:gd name="connsiteY4" fmla="*/ 5562600 h 5562600"/>
              <a:gd name="connsiteX5" fmla="*/ 0 w 7886700"/>
              <a:gd name="connsiteY5" fmla="*/ 5562600 h 5562600"/>
              <a:gd name="connsiteX6" fmla="*/ 0 w 7886700"/>
              <a:gd name="connsiteY6" fmla="*/ 5562600 h 5562600"/>
              <a:gd name="connsiteX7" fmla="*/ 0 w 7886700"/>
              <a:gd name="connsiteY7" fmla="*/ 1229946 h 5562600"/>
              <a:gd name="connsiteX8" fmla="*/ 1229946 w 7886700"/>
              <a:gd name="connsiteY8" fmla="*/ 0 h 5562600"/>
              <a:gd name="connsiteX0" fmla="*/ 1239373 w 7896127"/>
              <a:gd name="connsiteY0" fmla="*/ 0 h 5562600"/>
              <a:gd name="connsiteX1" fmla="*/ 6666181 w 7896127"/>
              <a:gd name="connsiteY1" fmla="*/ 0 h 5562600"/>
              <a:gd name="connsiteX2" fmla="*/ 7896127 w 7896127"/>
              <a:gd name="connsiteY2" fmla="*/ 1229946 h 5562600"/>
              <a:gd name="connsiteX3" fmla="*/ 7896127 w 7896127"/>
              <a:gd name="connsiteY3" fmla="*/ 5562600 h 5562600"/>
              <a:gd name="connsiteX4" fmla="*/ 7896127 w 7896127"/>
              <a:gd name="connsiteY4" fmla="*/ 5562600 h 5562600"/>
              <a:gd name="connsiteX5" fmla="*/ 9427 w 7896127"/>
              <a:gd name="connsiteY5" fmla="*/ 5562600 h 5562600"/>
              <a:gd name="connsiteX6" fmla="*/ 9427 w 7896127"/>
              <a:gd name="connsiteY6" fmla="*/ 5562600 h 5562600"/>
              <a:gd name="connsiteX7" fmla="*/ 0 w 7896127"/>
              <a:gd name="connsiteY7" fmla="*/ 2823076 h 5562600"/>
              <a:gd name="connsiteX8" fmla="*/ 1239373 w 7896127"/>
              <a:gd name="connsiteY8" fmla="*/ 0 h 5562600"/>
              <a:gd name="connsiteX0" fmla="*/ 1239373 w 7896127"/>
              <a:gd name="connsiteY0" fmla="*/ 0 h 5562600"/>
              <a:gd name="connsiteX1" fmla="*/ 6666181 w 7896127"/>
              <a:gd name="connsiteY1" fmla="*/ 0 h 5562600"/>
              <a:gd name="connsiteX2" fmla="*/ 7896127 w 7896127"/>
              <a:gd name="connsiteY2" fmla="*/ 2794796 h 5562600"/>
              <a:gd name="connsiteX3" fmla="*/ 7896127 w 7896127"/>
              <a:gd name="connsiteY3" fmla="*/ 5562600 h 5562600"/>
              <a:gd name="connsiteX4" fmla="*/ 7896127 w 7896127"/>
              <a:gd name="connsiteY4" fmla="*/ 5562600 h 5562600"/>
              <a:gd name="connsiteX5" fmla="*/ 9427 w 7896127"/>
              <a:gd name="connsiteY5" fmla="*/ 5562600 h 5562600"/>
              <a:gd name="connsiteX6" fmla="*/ 9427 w 7896127"/>
              <a:gd name="connsiteY6" fmla="*/ 5562600 h 5562600"/>
              <a:gd name="connsiteX7" fmla="*/ 0 w 7896127"/>
              <a:gd name="connsiteY7" fmla="*/ 2823076 h 5562600"/>
              <a:gd name="connsiteX8" fmla="*/ 1239373 w 7896127"/>
              <a:gd name="connsiteY8" fmla="*/ 0 h 5562600"/>
              <a:gd name="connsiteX0" fmla="*/ 1239373 w 7896127"/>
              <a:gd name="connsiteY0" fmla="*/ 0 h 5562600"/>
              <a:gd name="connsiteX1" fmla="*/ 6666181 w 7896127"/>
              <a:gd name="connsiteY1" fmla="*/ 0 h 5562600"/>
              <a:gd name="connsiteX2" fmla="*/ 7846457 w 7896127"/>
              <a:gd name="connsiteY2" fmla="*/ 3797879 h 5562600"/>
              <a:gd name="connsiteX3" fmla="*/ 7896127 w 7896127"/>
              <a:gd name="connsiteY3" fmla="*/ 5562600 h 5562600"/>
              <a:gd name="connsiteX4" fmla="*/ 7896127 w 7896127"/>
              <a:gd name="connsiteY4" fmla="*/ 5562600 h 5562600"/>
              <a:gd name="connsiteX5" fmla="*/ 9427 w 7896127"/>
              <a:gd name="connsiteY5" fmla="*/ 5562600 h 5562600"/>
              <a:gd name="connsiteX6" fmla="*/ 9427 w 7896127"/>
              <a:gd name="connsiteY6" fmla="*/ 5562600 h 5562600"/>
              <a:gd name="connsiteX7" fmla="*/ 0 w 7896127"/>
              <a:gd name="connsiteY7" fmla="*/ 2823076 h 5562600"/>
              <a:gd name="connsiteX8" fmla="*/ 1239373 w 7896127"/>
              <a:gd name="connsiteY8" fmla="*/ 0 h 5562600"/>
              <a:gd name="connsiteX0" fmla="*/ 1380105 w 8036859"/>
              <a:gd name="connsiteY0" fmla="*/ 0 h 5562600"/>
              <a:gd name="connsiteX1" fmla="*/ 6806913 w 8036859"/>
              <a:gd name="connsiteY1" fmla="*/ 0 h 5562600"/>
              <a:gd name="connsiteX2" fmla="*/ 7987189 w 8036859"/>
              <a:gd name="connsiteY2" fmla="*/ 3797879 h 5562600"/>
              <a:gd name="connsiteX3" fmla="*/ 8036859 w 8036859"/>
              <a:gd name="connsiteY3" fmla="*/ 5562600 h 5562600"/>
              <a:gd name="connsiteX4" fmla="*/ 8036859 w 8036859"/>
              <a:gd name="connsiteY4" fmla="*/ 5562600 h 5562600"/>
              <a:gd name="connsiteX5" fmla="*/ 150159 w 8036859"/>
              <a:gd name="connsiteY5" fmla="*/ 5562600 h 5562600"/>
              <a:gd name="connsiteX6" fmla="*/ 150159 w 8036859"/>
              <a:gd name="connsiteY6" fmla="*/ 5562600 h 5562600"/>
              <a:gd name="connsiteX7" fmla="*/ 0 w 8036859"/>
              <a:gd name="connsiteY7" fmla="*/ 3816128 h 5562600"/>
              <a:gd name="connsiteX8" fmla="*/ 1380105 w 8036859"/>
              <a:gd name="connsiteY8" fmla="*/ 0 h 5562600"/>
              <a:gd name="connsiteX0" fmla="*/ 1380105 w 8036859"/>
              <a:gd name="connsiteY0" fmla="*/ 0 h 5562600"/>
              <a:gd name="connsiteX1" fmla="*/ 6806913 w 8036859"/>
              <a:gd name="connsiteY1" fmla="*/ 0 h 5562600"/>
              <a:gd name="connsiteX2" fmla="*/ 7987189 w 8036859"/>
              <a:gd name="connsiteY2" fmla="*/ 3797879 h 5562600"/>
              <a:gd name="connsiteX3" fmla="*/ 8036859 w 8036859"/>
              <a:gd name="connsiteY3" fmla="*/ 5562600 h 5562600"/>
              <a:gd name="connsiteX4" fmla="*/ 8036859 w 8036859"/>
              <a:gd name="connsiteY4" fmla="*/ 5562600 h 5562600"/>
              <a:gd name="connsiteX5" fmla="*/ 150159 w 8036859"/>
              <a:gd name="connsiteY5" fmla="*/ 5562600 h 5562600"/>
              <a:gd name="connsiteX6" fmla="*/ 150159 w 8036859"/>
              <a:gd name="connsiteY6" fmla="*/ 5562600 h 5562600"/>
              <a:gd name="connsiteX7" fmla="*/ 0 w 8036859"/>
              <a:gd name="connsiteY7" fmla="*/ 3816128 h 5562600"/>
              <a:gd name="connsiteX8" fmla="*/ 1380105 w 8036859"/>
              <a:gd name="connsiteY8" fmla="*/ 0 h 5562600"/>
              <a:gd name="connsiteX0" fmla="*/ 1397190 w 8053944"/>
              <a:gd name="connsiteY0" fmla="*/ 0 h 5562600"/>
              <a:gd name="connsiteX1" fmla="*/ 6823998 w 8053944"/>
              <a:gd name="connsiteY1" fmla="*/ 0 h 5562600"/>
              <a:gd name="connsiteX2" fmla="*/ 8004274 w 8053944"/>
              <a:gd name="connsiteY2" fmla="*/ 3797879 h 5562600"/>
              <a:gd name="connsiteX3" fmla="*/ 8053944 w 8053944"/>
              <a:gd name="connsiteY3" fmla="*/ 5562600 h 5562600"/>
              <a:gd name="connsiteX4" fmla="*/ 8053944 w 8053944"/>
              <a:gd name="connsiteY4" fmla="*/ 5562600 h 5562600"/>
              <a:gd name="connsiteX5" fmla="*/ 167244 w 8053944"/>
              <a:gd name="connsiteY5" fmla="*/ 5562600 h 5562600"/>
              <a:gd name="connsiteX6" fmla="*/ 167244 w 8053944"/>
              <a:gd name="connsiteY6" fmla="*/ 5562600 h 5562600"/>
              <a:gd name="connsiteX7" fmla="*/ 0 w 8053944"/>
              <a:gd name="connsiteY7" fmla="*/ 3764374 h 5562600"/>
              <a:gd name="connsiteX8" fmla="*/ 1397190 w 8053944"/>
              <a:gd name="connsiteY8" fmla="*/ 0 h 5562600"/>
              <a:gd name="connsiteX0" fmla="*/ 1397190 w 8053944"/>
              <a:gd name="connsiteY0" fmla="*/ 0 h 5562600"/>
              <a:gd name="connsiteX1" fmla="*/ 6823998 w 8053944"/>
              <a:gd name="connsiteY1" fmla="*/ 0 h 5562600"/>
              <a:gd name="connsiteX2" fmla="*/ 8004274 w 8053944"/>
              <a:gd name="connsiteY2" fmla="*/ 3797879 h 5562600"/>
              <a:gd name="connsiteX3" fmla="*/ 8053944 w 8053944"/>
              <a:gd name="connsiteY3" fmla="*/ 5562600 h 5562600"/>
              <a:gd name="connsiteX4" fmla="*/ 8053944 w 8053944"/>
              <a:gd name="connsiteY4" fmla="*/ 5562600 h 5562600"/>
              <a:gd name="connsiteX5" fmla="*/ 167244 w 8053944"/>
              <a:gd name="connsiteY5" fmla="*/ 5562600 h 5562600"/>
              <a:gd name="connsiteX6" fmla="*/ 167244 w 8053944"/>
              <a:gd name="connsiteY6" fmla="*/ 5562600 h 5562600"/>
              <a:gd name="connsiteX7" fmla="*/ 0 w 8053944"/>
              <a:gd name="connsiteY7" fmla="*/ 3764374 h 5562600"/>
              <a:gd name="connsiteX8" fmla="*/ 1397190 w 8053944"/>
              <a:gd name="connsiteY8" fmla="*/ 0 h 556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53944" h="5562600">
                <a:moveTo>
                  <a:pt x="1397190" y="0"/>
                </a:moveTo>
                <a:lnTo>
                  <a:pt x="6823998" y="0"/>
                </a:lnTo>
                <a:lnTo>
                  <a:pt x="8004274" y="3797879"/>
                </a:lnTo>
                <a:lnTo>
                  <a:pt x="8053944" y="5562600"/>
                </a:lnTo>
                <a:lnTo>
                  <a:pt x="8053944" y="5562600"/>
                </a:lnTo>
                <a:lnTo>
                  <a:pt x="167244" y="5562600"/>
                </a:lnTo>
                <a:lnTo>
                  <a:pt x="167244" y="5562600"/>
                </a:lnTo>
                <a:cubicBezTo>
                  <a:pt x="164102" y="4649425"/>
                  <a:pt x="80025" y="4760357"/>
                  <a:pt x="0" y="3764374"/>
                </a:cubicBezTo>
                <a:cubicBezTo>
                  <a:pt x="499900" y="2395723"/>
                  <a:pt x="931460" y="1254791"/>
                  <a:pt x="1397190" y="0"/>
                </a:cubicBezTo>
                <a:close/>
              </a:path>
            </a:pathLst>
          </a:custGeom>
          <a:solidFill>
            <a:srgbClr val="294B6B"/>
          </a:solidFill>
          <a:scene3d>
            <a:camera prst="perspectiveRelaxedModerately"/>
            <a:lightRig rig="threePt" dir="t"/>
          </a:scene3d>
        </p:spPr>
        <p:txBody>
          <a:bodyPr lIns="0" tIns="0" rIns="0" bIns="457200">
            <a:noAutofit/>
            <a:scene3d>
              <a:camera prst="perspectiveRelaxedModerately"/>
              <a:lightRig rig="threePt" dir="t"/>
            </a:scene3d>
          </a:bodyPr>
          <a:lstStyle/>
          <a:p>
            <a:pPr marL="0" indent="0" algn="ctr">
              <a:spcAft>
                <a:spcPts val="600"/>
              </a:spcAft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US" dirty="0" smtClean="0"/>
              <a:t>In the Beginning</a:t>
            </a:r>
            <a:endParaRPr lang="en-US" dirty="0"/>
          </a:p>
        </p:txBody>
      </p:sp>
      <p:pic>
        <p:nvPicPr>
          <p:cNvPr id="4" name="starwa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1846" end="0.3106"/>
                  <p14:fade out="17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050" y="261452"/>
            <a:ext cx="8756550" cy="6801862"/>
          </a:xfrm>
          <a:custGeom>
            <a:avLst/>
            <a:gdLst>
              <a:gd name="connsiteX0" fmla="*/ 0 w 8001000"/>
              <a:gd name="connsiteY0" fmla="*/ 0 h 7109639"/>
              <a:gd name="connsiteX1" fmla="*/ 8001000 w 8001000"/>
              <a:gd name="connsiteY1" fmla="*/ 0 h 7109639"/>
              <a:gd name="connsiteX2" fmla="*/ 8001000 w 8001000"/>
              <a:gd name="connsiteY2" fmla="*/ 7109639 h 7109639"/>
              <a:gd name="connsiteX3" fmla="*/ 0 w 8001000"/>
              <a:gd name="connsiteY3" fmla="*/ 7109639 h 7109639"/>
              <a:gd name="connsiteX4" fmla="*/ 0 w 8001000"/>
              <a:gd name="connsiteY4" fmla="*/ 0 h 7109639"/>
              <a:gd name="connsiteX0" fmla="*/ 481739 w 8482739"/>
              <a:gd name="connsiteY0" fmla="*/ 0 h 7109639"/>
              <a:gd name="connsiteX1" fmla="*/ 8482739 w 8482739"/>
              <a:gd name="connsiteY1" fmla="*/ 0 h 7109639"/>
              <a:gd name="connsiteX2" fmla="*/ 8482739 w 8482739"/>
              <a:gd name="connsiteY2" fmla="*/ 7109639 h 7109639"/>
              <a:gd name="connsiteX3" fmla="*/ 481739 w 8482739"/>
              <a:gd name="connsiteY3" fmla="*/ 7109639 h 7109639"/>
              <a:gd name="connsiteX4" fmla="*/ 0 w 8482739"/>
              <a:gd name="connsiteY4" fmla="*/ 3480381 h 7109639"/>
              <a:gd name="connsiteX5" fmla="*/ 481739 w 8482739"/>
              <a:gd name="connsiteY5" fmla="*/ 0 h 7109639"/>
              <a:gd name="connsiteX0" fmla="*/ 481739 w 8756550"/>
              <a:gd name="connsiteY0" fmla="*/ 0 h 7109639"/>
              <a:gd name="connsiteX1" fmla="*/ 8482739 w 8756550"/>
              <a:gd name="connsiteY1" fmla="*/ 0 h 7109639"/>
              <a:gd name="connsiteX2" fmla="*/ 8756543 w 8756550"/>
              <a:gd name="connsiteY2" fmla="*/ 3557873 h 7109639"/>
              <a:gd name="connsiteX3" fmla="*/ 8482739 w 8756550"/>
              <a:gd name="connsiteY3" fmla="*/ 7109639 h 7109639"/>
              <a:gd name="connsiteX4" fmla="*/ 481739 w 8756550"/>
              <a:gd name="connsiteY4" fmla="*/ 7109639 h 7109639"/>
              <a:gd name="connsiteX5" fmla="*/ 0 w 8756550"/>
              <a:gd name="connsiteY5" fmla="*/ 3480381 h 7109639"/>
              <a:gd name="connsiteX6" fmla="*/ 481739 w 8756550"/>
              <a:gd name="connsiteY6" fmla="*/ 0 h 7109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56550" h="7109639">
                <a:moveTo>
                  <a:pt x="481739" y="0"/>
                </a:moveTo>
                <a:lnTo>
                  <a:pt x="8482739" y="0"/>
                </a:lnTo>
                <a:cubicBezTo>
                  <a:pt x="8481017" y="1180791"/>
                  <a:pt x="8758265" y="2377082"/>
                  <a:pt x="8756543" y="3557873"/>
                </a:cubicBezTo>
                <a:lnTo>
                  <a:pt x="8482739" y="7109639"/>
                </a:lnTo>
                <a:lnTo>
                  <a:pt x="481739" y="7109639"/>
                </a:lnTo>
                <a:cubicBezTo>
                  <a:pt x="481308" y="5925717"/>
                  <a:pt x="431" y="4664303"/>
                  <a:pt x="0" y="3480381"/>
                </a:cubicBezTo>
                <a:lnTo>
                  <a:pt x="481739" y="0"/>
                </a:lnTo>
                <a:close/>
              </a:path>
            </a:pathLst>
          </a:custGeom>
          <a:noFill/>
          <a:scene3d>
            <a:camera prst="perspectiveRelaxed">
              <a:rot lat="192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endParaRPr lang="en-US" sz="36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</a:rPr>
              <a:t>A long, long, time ago</a:t>
            </a:r>
          </a:p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</a:rPr>
              <a:t>Well, not so long ago really. </a:t>
            </a:r>
          </a:p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</a:rPr>
              <a:t>People gathered in a room to decide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who to support for President.</a:t>
            </a:r>
          </a:p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</a:rPr>
              <a:t>The chosen traveled to another </a:t>
            </a:r>
            <a:r>
              <a:rPr lang="en-US" sz="3600" dirty="0" smtClean="0">
                <a:solidFill>
                  <a:schemeClr val="bg1"/>
                </a:solidFill>
              </a:rPr>
              <a:t>time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and </a:t>
            </a:r>
            <a:r>
              <a:rPr lang="en-US" sz="3600" dirty="0" smtClean="0">
                <a:solidFill>
                  <a:schemeClr val="bg1"/>
                </a:solidFill>
              </a:rPr>
              <a:t>place to </a:t>
            </a:r>
            <a:r>
              <a:rPr lang="en-US" sz="3600" dirty="0" smtClean="0">
                <a:solidFill>
                  <a:schemeClr val="bg1"/>
                </a:solidFill>
              </a:rPr>
              <a:t>select the party </a:t>
            </a:r>
            <a:r>
              <a:rPr lang="en-US" sz="3600" dirty="0">
                <a:solidFill>
                  <a:schemeClr val="bg1"/>
                </a:solidFill>
              </a:rPr>
              <a:t>nominee.</a:t>
            </a:r>
          </a:p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</a:rPr>
              <a:t>It will happen again next year.</a:t>
            </a:r>
          </a:p>
          <a:p>
            <a:pPr algn="ctr">
              <a:spcAft>
                <a:spcPts val="600"/>
              </a:spcAft>
            </a:pPr>
            <a:endParaRPr lang="en-US" sz="36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</a:rPr>
              <a:t>This is a caucus.</a:t>
            </a:r>
          </a:p>
          <a:p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373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4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tarwa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2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7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2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75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7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7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425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75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75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75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 animBg="1"/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cState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6248400"/>
            <a:ext cx="1981200" cy="5075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52400"/>
            <a:ext cx="6858000" cy="3357563"/>
          </a:xfrm>
        </p:spPr>
        <p:txBody>
          <a:bodyPr/>
          <a:lstStyle/>
          <a:p>
            <a:r>
              <a:rPr lang="en-US" dirty="0" smtClean="0"/>
              <a:t>Caucus – multi level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1240948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13FD81D-AC73-49B0-BC46-A22A2AAFFD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118EAA2-ED7D-4D88-AC1A-05D8D414AE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99C2DB3-DD29-4201-9CA1-120D41B45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C3D8449-408E-4E69-87FE-0141D66391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6B278D7-EA5F-4B29-8BA7-75194941B5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0135EA2-E957-46C1-A58F-D4205ACED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4E505CA-654F-4398-B5FE-0136C3DB9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A93BE9-816B-46A3-8CF8-B83D02F13D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Rise of the </a:t>
            </a:r>
            <a:r>
              <a:rPr lang="en-US" baseline="0" dirty="0" smtClean="0"/>
              <a:t>Primary . . 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9523" y="1828111"/>
            <a:ext cx="7086600" cy="137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1989 Initiative to the Legislature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3868">
            <a:off x="-82221" y="2692342"/>
            <a:ext cx="3175478" cy="43840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62400" y="3199711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400" dirty="0" smtClean="0">
                <a:latin typeface="Century Gothic" panose="020B0502020202020204" pitchFamily="34" charset="0"/>
              </a:rPr>
              <a:t>The intent?</a:t>
            </a:r>
          </a:p>
          <a:p>
            <a:r>
              <a:rPr lang="en-US" sz="4400" dirty="0" smtClean="0">
                <a:latin typeface="Century Gothic" panose="020B0502020202020204" pitchFamily="34" charset="0"/>
              </a:rPr>
              <a:t> </a:t>
            </a:r>
            <a:endParaRPr lang="en-US" sz="4400" dirty="0">
              <a:latin typeface="Century Gothic" panose="020B0502020202020204" pitchFamily="34" charset="0"/>
            </a:endParaRPr>
          </a:p>
          <a:p>
            <a:r>
              <a:rPr lang="en-US" sz="4400" dirty="0">
                <a:latin typeface="Century Gothic" panose="020B0502020202020204" pitchFamily="34" charset="0"/>
              </a:rPr>
              <a:t>Greater </a:t>
            </a:r>
            <a:r>
              <a:rPr lang="en-US" sz="4400" dirty="0" smtClean="0">
                <a:latin typeface="Century Gothic" panose="020B0502020202020204" pitchFamily="34" charset="0"/>
              </a:rPr>
              <a:t>voter participation.</a:t>
            </a:r>
            <a:endParaRPr lang="en-US" sz="4400" dirty="0"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474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4294967295"/>
          </p:nvPr>
        </p:nvSpPr>
        <p:spPr>
          <a:xfrm>
            <a:off x="314325" y="4376592"/>
            <a:ext cx="4333875" cy="8239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Primary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4724400" y="4345270"/>
            <a:ext cx="3887787" cy="823912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Party Caucus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152400" y="5238432"/>
            <a:ext cx="3886200" cy="1831285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buBlip>
                <a:blip r:embed="rId4"/>
              </a:buBlip>
            </a:pPr>
            <a:r>
              <a:rPr lang="en-US" sz="3200" dirty="0" smtClean="0"/>
              <a:t>40% participation</a:t>
            </a:r>
            <a:r>
              <a:rPr lang="en-US" sz="3200" dirty="0" smtClean="0">
                <a:solidFill>
                  <a:srgbClr val="FF00FF"/>
                </a:solidFill>
              </a:rPr>
              <a:t>	</a:t>
            </a:r>
            <a:endParaRPr lang="en-US" sz="3200" dirty="0">
              <a:solidFill>
                <a:srgbClr val="FF00FF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4648200" y="5225517"/>
            <a:ext cx="4495800" cy="1674124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Blip>
                <a:blip r:embed="rId4"/>
              </a:buBlip>
            </a:pPr>
            <a:r>
              <a:rPr lang="en-US" sz="3200" dirty="0" smtClean="0"/>
              <a:t>3 % participation</a:t>
            </a:r>
          </a:p>
        </p:txBody>
      </p:sp>
      <p:grpSp>
        <p:nvGrpSpPr>
          <p:cNvPr id="8" name="Group 76"/>
          <p:cNvGrpSpPr/>
          <p:nvPr/>
        </p:nvGrpSpPr>
        <p:grpSpPr>
          <a:xfrm>
            <a:off x="1337633" y="381000"/>
            <a:ext cx="7362497" cy="3231931"/>
            <a:chOff x="890752" y="1813035"/>
            <a:chExt cx="7362497" cy="3231931"/>
          </a:xfrm>
          <a:scene3d>
            <a:camera prst="perspectiveRight"/>
            <a:lightRig rig="threePt" dir="t"/>
          </a:scene3d>
        </p:grpSpPr>
        <p:sp>
          <p:nvSpPr>
            <p:cNvPr id="9" name="Rounded Rectangle 8"/>
            <p:cNvSpPr/>
            <p:nvPr/>
          </p:nvSpPr>
          <p:spPr>
            <a:xfrm>
              <a:off x="1044802" y="1992332"/>
              <a:ext cx="7014066" cy="2849464"/>
            </a:xfrm>
            <a:prstGeom prst="roundRect">
              <a:avLst>
                <a:gd name="adj" fmla="val 831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rtl="0"/>
              <a:endParaRPr lang="en-US" sz="5000" b="1" kern="1200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Franklin Gothic Medium" pitchFamily="34" charset="0"/>
                <a:ea typeface="+mn-ea"/>
                <a:cs typeface="+mn-cs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034231" y="2280722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ounded Rectangle 10"/>
            <p:cNvSpPr/>
            <p:nvPr/>
          </p:nvSpPr>
          <p:spPr>
            <a:xfrm>
              <a:off x="890752" y="1813035"/>
              <a:ext cx="7362497" cy="3231931"/>
            </a:xfrm>
            <a:prstGeom prst="roundRect">
              <a:avLst>
                <a:gd name="adj" fmla="val 8932"/>
              </a:avLst>
            </a:prstGeom>
            <a:noFill/>
            <a:ln w="127000" cap="rnd" cmpd="sng">
              <a:solidFill>
                <a:schemeClr val="bg1"/>
              </a:solidFill>
              <a:prstDash val="sysDot"/>
            </a:ln>
            <a:effectLst>
              <a:glow rad="139700">
                <a:srgbClr val="FFC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034231" y="2602455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034231" y="2924188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034231" y="3245921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034231" y="3567654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034231" y="3889387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034231" y="4211120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034231" y="4532853"/>
              <a:ext cx="7014066" cy="152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1064967" y="2003100"/>
              <a:ext cx="7014066" cy="28494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lnSpc>
                  <a:spcPts val="5300"/>
                </a:lnSpc>
              </a:pPr>
              <a:r>
                <a:rPr lang="en-US" sz="5000" b="1" kern="1200" dirty="0" smtClean="0">
                  <a:ln w="17780" cmpd="sng">
                    <a:noFill/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ranklin Gothic Medium" pitchFamily="34" charset="0"/>
                  <a:ea typeface="+mn-ea"/>
                  <a:cs typeface="+mn-cs"/>
                </a:rPr>
                <a:t>Presidential Primary </a:t>
              </a:r>
            </a:p>
            <a:p>
              <a:pPr algn="ctr" rtl="0">
                <a:lnSpc>
                  <a:spcPts val="5300"/>
                </a:lnSpc>
              </a:pPr>
              <a:r>
                <a:rPr lang="en-US" sz="5000" b="1" kern="1200" dirty="0" smtClean="0">
                  <a:ln w="17780" cmpd="sng">
                    <a:noFill/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ranklin Gothic Medium" pitchFamily="34" charset="0"/>
                  <a:ea typeface="+mn-ea"/>
                  <a:cs typeface="+mn-cs"/>
                </a:rPr>
                <a:t>vs Caucus</a:t>
              </a:r>
              <a:endParaRPr lang="en-US" sz="5000" b="1" kern="1200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0423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your typical primary!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0562"/>
            <a:ext cx="4876800" cy="48768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Blip>
                <a:blip r:embed="rId6"/>
              </a:buBlip>
            </a:pPr>
            <a:r>
              <a:rPr lang="en-US" sz="3200" dirty="0" smtClean="0"/>
              <a:t>Secretary of State selects candidates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 smtClean="0"/>
              <a:t>Voters </a:t>
            </a:r>
            <a:r>
              <a:rPr lang="en-US" sz="3200" dirty="0"/>
              <a:t>must affiliate with a </a:t>
            </a:r>
            <a:r>
              <a:rPr lang="en-US" sz="3200" b="1" dirty="0"/>
              <a:t>major</a:t>
            </a:r>
            <a:r>
              <a:rPr lang="en-US" sz="3200" dirty="0"/>
              <a:t> political party. </a:t>
            </a:r>
            <a:endParaRPr lang="en-US" sz="3200" dirty="0" smtClean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 smtClean="0"/>
              <a:t>Each major party </a:t>
            </a:r>
            <a:r>
              <a:rPr lang="en-US" sz="3200" dirty="0"/>
              <a:t>has a ballot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3200" dirty="0" smtClean="0"/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en-US" sz="3200" dirty="0"/>
          </a:p>
        </p:txBody>
      </p:sp>
      <p:grpSp>
        <p:nvGrpSpPr>
          <p:cNvPr id="7" name="Group 6"/>
          <p:cNvGrpSpPr/>
          <p:nvPr/>
        </p:nvGrpSpPr>
        <p:grpSpPr>
          <a:xfrm>
            <a:off x="5410200" y="1676400"/>
            <a:ext cx="3726729" cy="5150962"/>
            <a:chOff x="5181600" y="1214313"/>
            <a:chExt cx="3955329" cy="5613049"/>
          </a:xfrm>
        </p:grpSpPr>
        <p:pic>
          <p:nvPicPr>
            <p:cNvPr id="4" name="Picture 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1600" y="1214313"/>
              <a:ext cx="3955329" cy="561304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>
              <p:custDataLst>
                <p:tags r:id="rId3"/>
              </p:custDataLst>
            </p:nvPr>
          </p:nvSpPr>
          <p:spPr>
            <a:xfrm>
              <a:off x="5239525" y="1677862"/>
              <a:ext cx="3896042" cy="1445278"/>
            </a:xfrm>
            <a:custGeom>
              <a:avLst/>
              <a:gdLst>
                <a:gd name="connsiteX0" fmla="*/ 0 w 3632092"/>
                <a:gd name="connsiteY0" fmla="*/ 0 h 914400"/>
                <a:gd name="connsiteX1" fmla="*/ 3632092 w 3632092"/>
                <a:gd name="connsiteY1" fmla="*/ 0 h 914400"/>
                <a:gd name="connsiteX2" fmla="*/ 3632092 w 3632092"/>
                <a:gd name="connsiteY2" fmla="*/ 914400 h 914400"/>
                <a:gd name="connsiteX3" fmla="*/ 0 w 3632092"/>
                <a:gd name="connsiteY3" fmla="*/ 914400 h 914400"/>
                <a:gd name="connsiteX4" fmla="*/ 0 w 3632092"/>
                <a:gd name="connsiteY4" fmla="*/ 0 h 914400"/>
                <a:gd name="connsiteX0" fmla="*/ 47134 w 3632092"/>
                <a:gd name="connsiteY0" fmla="*/ 113122 h 914400"/>
                <a:gd name="connsiteX1" fmla="*/ 3632092 w 3632092"/>
                <a:gd name="connsiteY1" fmla="*/ 0 h 914400"/>
                <a:gd name="connsiteX2" fmla="*/ 3632092 w 3632092"/>
                <a:gd name="connsiteY2" fmla="*/ 914400 h 914400"/>
                <a:gd name="connsiteX3" fmla="*/ 0 w 3632092"/>
                <a:gd name="connsiteY3" fmla="*/ 914400 h 914400"/>
                <a:gd name="connsiteX4" fmla="*/ 47134 w 3632092"/>
                <a:gd name="connsiteY4" fmla="*/ 113122 h 914400"/>
                <a:gd name="connsiteX0" fmla="*/ 47134 w 3632092"/>
                <a:gd name="connsiteY0" fmla="*/ 0 h 801278"/>
                <a:gd name="connsiteX1" fmla="*/ 3575532 w 3632092"/>
                <a:gd name="connsiteY1" fmla="*/ 28280 h 801278"/>
                <a:gd name="connsiteX2" fmla="*/ 3632092 w 3632092"/>
                <a:gd name="connsiteY2" fmla="*/ 801278 h 801278"/>
                <a:gd name="connsiteX3" fmla="*/ 0 w 3632092"/>
                <a:gd name="connsiteY3" fmla="*/ 801278 h 801278"/>
                <a:gd name="connsiteX4" fmla="*/ 47134 w 3632092"/>
                <a:gd name="connsiteY4" fmla="*/ 0 h 801278"/>
                <a:gd name="connsiteX0" fmla="*/ 47134 w 3632092"/>
                <a:gd name="connsiteY0" fmla="*/ 69642 h 870920"/>
                <a:gd name="connsiteX1" fmla="*/ 1805834 w 3632092"/>
                <a:gd name="connsiteY1" fmla="*/ 37 h 870920"/>
                <a:gd name="connsiteX2" fmla="*/ 3575532 w 3632092"/>
                <a:gd name="connsiteY2" fmla="*/ 97922 h 870920"/>
                <a:gd name="connsiteX3" fmla="*/ 3632092 w 3632092"/>
                <a:gd name="connsiteY3" fmla="*/ 870920 h 870920"/>
                <a:gd name="connsiteX4" fmla="*/ 0 w 3632092"/>
                <a:gd name="connsiteY4" fmla="*/ 870920 h 870920"/>
                <a:gd name="connsiteX5" fmla="*/ 47134 w 3632092"/>
                <a:gd name="connsiteY5" fmla="*/ 69642 h 870920"/>
                <a:gd name="connsiteX0" fmla="*/ 47134 w 3632092"/>
                <a:gd name="connsiteY0" fmla="*/ 69642 h 870920"/>
                <a:gd name="connsiteX1" fmla="*/ 1805834 w 3632092"/>
                <a:gd name="connsiteY1" fmla="*/ 37 h 870920"/>
                <a:gd name="connsiteX2" fmla="*/ 3575532 w 3632092"/>
                <a:gd name="connsiteY2" fmla="*/ 97922 h 870920"/>
                <a:gd name="connsiteX3" fmla="*/ 3632092 w 3632092"/>
                <a:gd name="connsiteY3" fmla="*/ 870920 h 870920"/>
                <a:gd name="connsiteX4" fmla="*/ 1692712 w 3632092"/>
                <a:gd name="connsiteY4" fmla="*/ 575072 h 870920"/>
                <a:gd name="connsiteX5" fmla="*/ 0 w 3632092"/>
                <a:gd name="connsiteY5" fmla="*/ 870920 h 870920"/>
                <a:gd name="connsiteX6" fmla="*/ 47134 w 3632092"/>
                <a:gd name="connsiteY6" fmla="*/ 69642 h 870920"/>
                <a:gd name="connsiteX0" fmla="*/ 47134 w 3632092"/>
                <a:gd name="connsiteY0" fmla="*/ 69642 h 870920"/>
                <a:gd name="connsiteX1" fmla="*/ 1805834 w 3632092"/>
                <a:gd name="connsiteY1" fmla="*/ 37 h 870920"/>
                <a:gd name="connsiteX2" fmla="*/ 3575532 w 3632092"/>
                <a:gd name="connsiteY2" fmla="*/ 97922 h 870920"/>
                <a:gd name="connsiteX3" fmla="*/ 3632092 w 3632092"/>
                <a:gd name="connsiteY3" fmla="*/ 870920 h 870920"/>
                <a:gd name="connsiteX4" fmla="*/ 1692712 w 3632092"/>
                <a:gd name="connsiteY4" fmla="*/ 603352 h 870920"/>
                <a:gd name="connsiteX5" fmla="*/ 0 w 3632092"/>
                <a:gd name="connsiteY5" fmla="*/ 870920 h 870920"/>
                <a:gd name="connsiteX6" fmla="*/ 47134 w 3632092"/>
                <a:gd name="connsiteY6" fmla="*/ 69642 h 870920"/>
                <a:gd name="connsiteX0" fmla="*/ 47134 w 3632092"/>
                <a:gd name="connsiteY0" fmla="*/ 201594 h 870897"/>
                <a:gd name="connsiteX1" fmla="*/ 1805834 w 3632092"/>
                <a:gd name="connsiteY1" fmla="*/ 14 h 870897"/>
                <a:gd name="connsiteX2" fmla="*/ 3575532 w 3632092"/>
                <a:gd name="connsiteY2" fmla="*/ 97899 h 870897"/>
                <a:gd name="connsiteX3" fmla="*/ 3632092 w 3632092"/>
                <a:gd name="connsiteY3" fmla="*/ 870897 h 870897"/>
                <a:gd name="connsiteX4" fmla="*/ 1692712 w 3632092"/>
                <a:gd name="connsiteY4" fmla="*/ 603329 h 870897"/>
                <a:gd name="connsiteX5" fmla="*/ 0 w 3632092"/>
                <a:gd name="connsiteY5" fmla="*/ 870897 h 870897"/>
                <a:gd name="connsiteX6" fmla="*/ 47134 w 3632092"/>
                <a:gd name="connsiteY6" fmla="*/ 201594 h 870897"/>
                <a:gd name="connsiteX0" fmla="*/ 47134 w 3707507"/>
                <a:gd name="connsiteY0" fmla="*/ 201594 h 870897"/>
                <a:gd name="connsiteX1" fmla="*/ 1805834 w 3707507"/>
                <a:gd name="connsiteY1" fmla="*/ 14 h 870897"/>
                <a:gd name="connsiteX2" fmla="*/ 3707507 w 3707507"/>
                <a:gd name="connsiteY2" fmla="*/ 314715 h 870897"/>
                <a:gd name="connsiteX3" fmla="*/ 3632092 w 3707507"/>
                <a:gd name="connsiteY3" fmla="*/ 870897 h 870897"/>
                <a:gd name="connsiteX4" fmla="*/ 1692712 w 3707507"/>
                <a:gd name="connsiteY4" fmla="*/ 603329 h 870897"/>
                <a:gd name="connsiteX5" fmla="*/ 0 w 3707507"/>
                <a:gd name="connsiteY5" fmla="*/ 870897 h 870897"/>
                <a:gd name="connsiteX6" fmla="*/ 47134 w 3707507"/>
                <a:gd name="connsiteY6" fmla="*/ 201594 h 870897"/>
                <a:gd name="connsiteX0" fmla="*/ 0 w 3820628"/>
                <a:gd name="connsiteY0" fmla="*/ 248726 h 870895"/>
                <a:gd name="connsiteX1" fmla="*/ 1918955 w 3820628"/>
                <a:gd name="connsiteY1" fmla="*/ 12 h 870895"/>
                <a:gd name="connsiteX2" fmla="*/ 3820628 w 3820628"/>
                <a:gd name="connsiteY2" fmla="*/ 314713 h 870895"/>
                <a:gd name="connsiteX3" fmla="*/ 3745213 w 3820628"/>
                <a:gd name="connsiteY3" fmla="*/ 870895 h 870895"/>
                <a:gd name="connsiteX4" fmla="*/ 1805833 w 3820628"/>
                <a:gd name="connsiteY4" fmla="*/ 603327 h 870895"/>
                <a:gd name="connsiteX5" fmla="*/ 113121 w 3820628"/>
                <a:gd name="connsiteY5" fmla="*/ 870895 h 870895"/>
                <a:gd name="connsiteX6" fmla="*/ 0 w 3820628"/>
                <a:gd name="connsiteY6" fmla="*/ 248726 h 870895"/>
                <a:gd name="connsiteX0" fmla="*/ 0 w 3905469"/>
                <a:gd name="connsiteY0" fmla="*/ 248726 h 870895"/>
                <a:gd name="connsiteX1" fmla="*/ 1918955 w 3905469"/>
                <a:gd name="connsiteY1" fmla="*/ 12 h 870895"/>
                <a:gd name="connsiteX2" fmla="*/ 3905469 w 3905469"/>
                <a:gd name="connsiteY2" fmla="*/ 88470 h 870895"/>
                <a:gd name="connsiteX3" fmla="*/ 3745213 w 3905469"/>
                <a:gd name="connsiteY3" fmla="*/ 870895 h 870895"/>
                <a:gd name="connsiteX4" fmla="*/ 1805833 w 3905469"/>
                <a:gd name="connsiteY4" fmla="*/ 603327 h 870895"/>
                <a:gd name="connsiteX5" fmla="*/ 113121 w 3905469"/>
                <a:gd name="connsiteY5" fmla="*/ 870895 h 870895"/>
                <a:gd name="connsiteX6" fmla="*/ 0 w 3905469"/>
                <a:gd name="connsiteY6" fmla="*/ 248726 h 870895"/>
                <a:gd name="connsiteX0" fmla="*/ 0 w 3896042"/>
                <a:gd name="connsiteY0" fmla="*/ 154463 h 870900"/>
                <a:gd name="connsiteX1" fmla="*/ 1909528 w 3896042"/>
                <a:gd name="connsiteY1" fmla="*/ 17 h 870900"/>
                <a:gd name="connsiteX2" fmla="*/ 3896042 w 3896042"/>
                <a:gd name="connsiteY2" fmla="*/ 88475 h 870900"/>
                <a:gd name="connsiteX3" fmla="*/ 3735786 w 3896042"/>
                <a:gd name="connsiteY3" fmla="*/ 870900 h 870900"/>
                <a:gd name="connsiteX4" fmla="*/ 1796406 w 3896042"/>
                <a:gd name="connsiteY4" fmla="*/ 603332 h 870900"/>
                <a:gd name="connsiteX5" fmla="*/ 103694 w 3896042"/>
                <a:gd name="connsiteY5" fmla="*/ 870900 h 870900"/>
                <a:gd name="connsiteX6" fmla="*/ 0 w 3896042"/>
                <a:gd name="connsiteY6" fmla="*/ 154463 h 870900"/>
                <a:gd name="connsiteX0" fmla="*/ 0 w 3896042"/>
                <a:gd name="connsiteY0" fmla="*/ 154463 h 1266825"/>
                <a:gd name="connsiteX1" fmla="*/ 1909528 w 3896042"/>
                <a:gd name="connsiteY1" fmla="*/ 17 h 1266825"/>
                <a:gd name="connsiteX2" fmla="*/ 3896042 w 3896042"/>
                <a:gd name="connsiteY2" fmla="*/ 88475 h 1266825"/>
                <a:gd name="connsiteX3" fmla="*/ 3735786 w 3896042"/>
                <a:gd name="connsiteY3" fmla="*/ 870900 h 1266825"/>
                <a:gd name="connsiteX4" fmla="*/ 1796406 w 3896042"/>
                <a:gd name="connsiteY4" fmla="*/ 603332 h 1266825"/>
                <a:gd name="connsiteX5" fmla="*/ 207389 w 3896042"/>
                <a:gd name="connsiteY5" fmla="*/ 1266825 h 1266825"/>
                <a:gd name="connsiteX6" fmla="*/ 0 w 3896042"/>
                <a:gd name="connsiteY6" fmla="*/ 154463 h 1266825"/>
                <a:gd name="connsiteX0" fmla="*/ 0 w 3896042"/>
                <a:gd name="connsiteY0" fmla="*/ 192167 h 1304529"/>
                <a:gd name="connsiteX1" fmla="*/ 1928381 w 3896042"/>
                <a:gd name="connsiteY1" fmla="*/ 14 h 1304529"/>
                <a:gd name="connsiteX2" fmla="*/ 3896042 w 3896042"/>
                <a:gd name="connsiteY2" fmla="*/ 126179 h 1304529"/>
                <a:gd name="connsiteX3" fmla="*/ 3735786 w 3896042"/>
                <a:gd name="connsiteY3" fmla="*/ 908604 h 1304529"/>
                <a:gd name="connsiteX4" fmla="*/ 1796406 w 3896042"/>
                <a:gd name="connsiteY4" fmla="*/ 641036 h 1304529"/>
                <a:gd name="connsiteX5" fmla="*/ 207389 w 3896042"/>
                <a:gd name="connsiteY5" fmla="*/ 1304529 h 1304529"/>
                <a:gd name="connsiteX6" fmla="*/ 0 w 3896042"/>
                <a:gd name="connsiteY6" fmla="*/ 192167 h 1304529"/>
                <a:gd name="connsiteX0" fmla="*/ 0 w 3896042"/>
                <a:gd name="connsiteY0" fmla="*/ 192167 h 1304529"/>
                <a:gd name="connsiteX1" fmla="*/ 1928381 w 3896042"/>
                <a:gd name="connsiteY1" fmla="*/ 14 h 1304529"/>
                <a:gd name="connsiteX2" fmla="*/ 3159757 w 3896042"/>
                <a:gd name="connsiteY2" fmla="*/ 10189 h 1304529"/>
                <a:gd name="connsiteX3" fmla="*/ 3896042 w 3896042"/>
                <a:gd name="connsiteY3" fmla="*/ 126179 h 1304529"/>
                <a:gd name="connsiteX4" fmla="*/ 3735786 w 3896042"/>
                <a:gd name="connsiteY4" fmla="*/ 908604 h 1304529"/>
                <a:gd name="connsiteX5" fmla="*/ 1796406 w 3896042"/>
                <a:gd name="connsiteY5" fmla="*/ 641036 h 1304529"/>
                <a:gd name="connsiteX6" fmla="*/ 207389 w 3896042"/>
                <a:gd name="connsiteY6" fmla="*/ 1304529 h 1304529"/>
                <a:gd name="connsiteX7" fmla="*/ 0 w 3896042"/>
                <a:gd name="connsiteY7" fmla="*/ 192167 h 1304529"/>
                <a:gd name="connsiteX0" fmla="*/ 0 w 3896042"/>
                <a:gd name="connsiteY0" fmla="*/ 192153 h 1304515"/>
                <a:gd name="connsiteX1" fmla="*/ 303436 w 3896042"/>
                <a:gd name="connsiteY1" fmla="*/ 132724 h 1304515"/>
                <a:gd name="connsiteX2" fmla="*/ 1928381 w 3896042"/>
                <a:gd name="connsiteY2" fmla="*/ 0 h 1304515"/>
                <a:gd name="connsiteX3" fmla="*/ 3159757 w 3896042"/>
                <a:gd name="connsiteY3" fmla="*/ 10175 h 1304515"/>
                <a:gd name="connsiteX4" fmla="*/ 3896042 w 3896042"/>
                <a:gd name="connsiteY4" fmla="*/ 126165 h 1304515"/>
                <a:gd name="connsiteX5" fmla="*/ 3735786 w 3896042"/>
                <a:gd name="connsiteY5" fmla="*/ 908590 h 1304515"/>
                <a:gd name="connsiteX6" fmla="*/ 1796406 w 3896042"/>
                <a:gd name="connsiteY6" fmla="*/ 641022 h 1304515"/>
                <a:gd name="connsiteX7" fmla="*/ 207389 w 3896042"/>
                <a:gd name="connsiteY7" fmla="*/ 1304515 h 1304515"/>
                <a:gd name="connsiteX8" fmla="*/ 0 w 3896042"/>
                <a:gd name="connsiteY8" fmla="*/ 192153 h 1304515"/>
                <a:gd name="connsiteX0" fmla="*/ 0 w 3896042"/>
                <a:gd name="connsiteY0" fmla="*/ 192153 h 1304515"/>
                <a:gd name="connsiteX1" fmla="*/ 303436 w 3896042"/>
                <a:gd name="connsiteY1" fmla="*/ 132724 h 1304515"/>
                <a:gd name="connsiteX2" fmla="*/ 1928381 w 3896042"/>
                <a:gd name="connsiteY2" fmla="*/ 0 h 1304515"/>
                <a:gd name="connsiteX3" fmla="*/ 3159757 w 3896042"/>
                <a:gd name="connsiteY3" fmla="*/ 10175 h 1304515"/>
                <a:gd name="connsiteX4" fmla="*/ 3896042 w 3896042"/>
                <a:gd name="connsiteY4" fmla="*/ 126165 h 1304515"/>
                <a:gd name="connsiteX5" fmla="*/ 3735786 w 3896042"/>
                <a:gd name="connsiteY5" fmla="*/ 908590 h 1304515"/>
                <a:gd name="connsiteX6" fmla="*/ 1796406 w 3896042"/>
                <a:gd name="connsiteY6" fmla="*/ 641022 h 1304515"/>
                <a:gd name="connsiteX7" fmla="*/ 207389 w 3896042"/>
                <a:gd name="connsiteY7" fmla="*/ 1304515 h 1304515"/>
                <a:gd name="connsiteX8" fmla="*/ 20632 w 3896042"/>
                <a:gd name="connsiteY8" fmla="*/ 368394 h 1304515"/>
                <a:gd name="connsiteX9" fmla="*/ 0 w 3896042"/>
                <a:gd name="connsiteY9" fmla="*/ 192153 h 1304515"/>
                <a:gd name="connsiteX0" fmla="*/ 0 w 3896042"/>
                <a:gd name="connsiteY0" fmla="*/ 192153 h 1304515"/>
                <a:gd name="connsiteX1" fmla="*/ 303436 w 3896042"/>
                <a:gd name="connsiteY1" fmla="*/ 132724 h 1304515"/>
                <a:gd name="connsiteX2" fmla="*/ 1928381 w 3896042"/>
                <a:gd name="connsiteY2" fmla="*/ 0 h 1304515"/>
                <a:gd name="connsiteX3" fmla="*/ 3159757 w 3896042"/>
                <a:gd name="connsiteY3" fmla="*/ 10175 h 1304515"/>
                <a:gd name="connsiteX4" fmla="*/ 3896042 w 3896042"/>
                <a:gd name="connsiteY4" fmla="*/ 126165 h 1304515"/>
                <a:gd name="connsiteX5" fmla="*/ 3735786 w 3896042"/>
                <a:gd name="connsiteY5" fmla="*/ 908590 h 1304515"/>
                <a:gd name="connsiteX6" fmla="*/ 2320772 w 3896042"/>
                <a:gd name="connsiteY6" fmla="*/ 688905 h 1304515"/>
                <a:gd name="connsiteX7" fmla="*/ 1796406 w 3896042"/>
                <a:gd name="connsiteY7" fmla="*/ 641022 h 1304515"/>
                <a:gd name="connsiteX8" fmla="*/ 207389 w 3896042"/>
                <a:gd name="connsiteY8" fmla="*/ 1304515 h 1304515"/>
                <a:gd name="connsiteX9" fmla="*/ 20632 w 3896042"/>
                <a:gd name="connsiteY9" fmla="*/ 368394 h 1304515"/>
                <a:gd name="connsiteX10" fmla="*/ 0 w 3896042"/>
                <a:gd name="connsiteY10" fmla="*/ 192153 h 1304515"/>
                <a:gd name="connsiteX0" fmla="*/ 0 w 3896042"/>
                <a:gd name="connsiteY0" fmla="*/ 192153 h 1304515"/>
                <a:gd name="connsiteX1" fmla="*/ 303436 w 3896042"/>
                <a:gd name="connsiteY1" fmla="*/ 132724 h 1304515"/>
                <a:gd name="connsiteX2" fmla="*/ 1928381 w 3896042"/>
                <a:gd name="connsiteY2" fmla="*/ 0 h 1304515"/>
                <a:gd name="connsiteX3" fmla="*/ 3159757 w 3896042"/>
                <a:gd name="connsiteY3" fmla="*/ 10175 h 1304515"/>
                <a:gd name="connsiteX4" fmla="*/ 3896042 w 3896042"/>
                <a:gd name="connsiteY4" fmla="*/ 126165 h 1304515"/>
                <a:gd name="connsiteX5" fmla="*/ 3735786 w 3896042"/>
                <a:gd name="connsiteY5" fmla="*/ 908590 h 1304515"/>
                <a:gd name="connsiteX6" fmla="*/ 2320772 w 3896042"/>
                <a:gd name="connsiteY6" fmla="*/ 745466 h 1304515"/>
                <a:gd name="connsiteX7" fmla="*/ 1796406 w 3896042"/>
                <a:gd name="connsiteY7" fmla="*/ 641022 h 1304515"/>
                <a:gd name="connsiteX8" fmla="*/ 207389 w 3896042"/>
                <a:gd name="connsiteY8" fmla="*/ 1304515 h 1304515"/>
                <a:gd name="connsiteX9" fmla="*/ 20632 w 3896042"/>
                <a:gd name="connsiteY9" fmla="*/ 368394 h 1304515"/>
                <a:gd name="connsiteX10" fmla="*/ 0 w 3896042"/>
                <a:gd name="connsiteY10" fmla="*/ 192153 h 1304515"/>
                <a:gd name="connsiteX0" fmla="*/ 0 w 3896042"/>
                <a:gd name="connsiteY0" fmla="*/ 192153 h 1304515"/>
                <a:gd name="connsiteX1" fmla="*/ 303436 w 3896042"/>
                <a:gd name="connsiteY1" fmla="*/ 132724 h 1304515"/>
                <a:gd name="connsiteX2" fmla="*/ 1928381 w 3896042"/>
                <a:gd name="connsiteY2" fmla="*/ 0 h 1304515"/>
                <a:gd name="connsiteX3" fmla="*/ 3159757 w 3896042"/>
                <a:gd name="connsiteY3" fmla="*/ 10175 h 1304515"/>
                <a:gd name="connsiteX4" fmla="*/ 3896042 w 3896042"/>
                <a:gd name="connsiteY4" fmla="*/ 126165 h 1304515"/>
                <a:gd name="connsiteX5" fmla="*/ 3735786 w 3896042"/>
                <a:gd name="connsiteY5" fmla="*/ 908590 h 1304515"/>
                <a:gd name="connsiteX6" fmla="*/ 2330198 w 3896042"/>
                <a:gd name="connsiteY6" fmla="*/ 811454 h 1304515"/>
                <a:gd name="connsiteX7" fmla="*/ 1796406 w 3896042"/>
                <a:gd name="connsiteY7" fmla="*/ 641022 h 1304515"/>
                <a:gd name="connsiteX8" fmla="*/ 207389 w 3896042"/>
                <a:gd name="connsiteY8" fmla="*/ 1304515 h 1304515"/>
                <a:gd name="connsiteX9" fmla="*/ 20632 w 3896042"/>
                <a:gd name="connsiteY9" fmla="*/ 368394 h 1304515"/>
                <a:gd name="connsiteX10" fmla="*/ 0 w 3896042"/>
                <a:gd name="connsiteY10" fmla="*/ 192153 h 1304515"/>
                <a:gd name="connsiteX0" fmla="*/ 0 w 3896042"/>
                <a:gd name="connsiteY0" fmla="*/ 192153 h 1304515"/>
                <a:gd name="connsiteX1" fmla="*/ 303436 w 3896042"/>
                <a:gd name="connsiteY1" fmla="*/ 132724 h 1304515"/>
                <a:gd name="connsiteX2" fmla="*/ 1928381 w 3896042"/>
                <a:gd name="connsiteY2" fmla="*/ 0 h 1304515"/>
                <a:gd name="connsiteX3" fmla="*/ 3159757 w 3896042"/>
                <a:gd name="connsiteY3" fmla="*/ 10175 h 1304515"/>
                <a:gd name="connsiteX4" fmla="*/ 3896042 w 3896042"/>
                <a:gd name="connsiteY4" fmla="*/ 126165 h 1304515"/>
                <a:gd name="connsiteX5" fmla="*/ 3735786 w 3896042"/>
                <a:gd name="connsiteY5" fmla="*/ 908590 h 1304515"/>
                <a:gd name="connsiteX6" fmla="*/ 2330198 w 3896042"/>
                <a:gd name="connsiteY6" fmla="*/ 811454 h 1304515"/>
                <a:gd name="connsiteX7" fmla="*/ 1796406 w 3896042"/>
                <a:gd name="connsiteY7" fmla="*/ 641022 h 1304515"/>
                <a:gd name="connsiteX8" fmla="*/ 207389 w 3896042"/>
                <a:gd name="connsiteY8" fmla="*/ 1304515 h 1304515"/>
                <a:gd name="connsiteX9" fmla="*/ 20632 w 3896042"/>
                <a:gd name="connsiteY9" fmla="*/ 368394 h 1304515"/>
                <a:gd name="connsiteX10" fmla="*/ 0 w 3896042"/>
                <a:gd name="connsiteY10" fmla="*/ 192153 h 1304515"/>
                <a:gd name="connsiteX0" fmla="*/ 0 w 3896042"/>
                <a:gd name="connsiteY0" fmla="*/ 192153 h 1304515"/>
                <a:gd name="connsiteX1" fmla="*/ 303436 w 3896042"/>
                <a:gd name="connsiteY1" fmla="*/ 132724 h 1304515"/>
                <a:gd name="connsiteX2" fmla="*/ 1928381 w 3896042"/>
                <a:gd name="connsiteY2" fmla="*/ 0 h 1304515"/>
                <a:gd name="connsiteX3" fmla="*/ 3159757 w 3896042"/>
                <a:gd name="connsiteY3" fmla="*/ 10175 h 1304515"/>
                <a:gd name="connsiteX4" fmla="*/ 3896042 w 3896042"/>
                <a:gd name="connsiteY4" fmla="*/ 126165 h 1304515"/>
                <a:gd name="connsiteX5" fmla="*/ 3735786 w 3896042"/>
                <a:gd name="connsiteY5" fmla="*/ 908590 h 1304515"/>
                <a:gd name="connsiteX6" fmla="*/ 2330198 w 3896042"/>
                <a:gd name="connsiteY6" fmla="*/ 811454 h 1304515"/>
                <a:gd name="connsiteX7" fmla="*/ 1796406 w 3896042"/>
                <a:gd name="connsiteY7" fmla="*/ 641022 h 1304515"/>
                <a:gd name="connsiteX8" fmla="*/ 207389 w 3896042"/>
                <a:gd name="connsiteY8" fmla="*/ 1304515 h 1304515"/>
                <a:gd name="connsiteX9" fmla="*/ 20632 w 3896042"/>
                <a:gd name="connsiteY9" fmla="*/ 368394 h 1304515"/>
                <a:gd name="connsiteX10" fmla="*/ 0 w 3896042"/>
                <a:gd name="connsiteY10" fmla="*/ 192153 h 1304515"/>
                <a:gd name="connsiteX0" fmla="*/ 0 w 3896042"/>
                <a:gd name="connsiteY0" fmla="*/ 192153 h 1304515"/>
                <a:gd name="connsiteX1" fmla="*/ 303436 w 3896042"/>
                <a:gd name="connsiteY1" fmla="*/ 132724 h 1304515"/>
                <a:gd name="connsiteX2" fmla="*/ 1928381 w 3896042"/>
                <a:gd name="connsiteY2" fmla="*/ 0 h 1304515"/>
                <a:gd name="connsiteX3" fmla="*/ 3159757 w 3896042"/>
                <a:gd name="connsiteY3" fmla="*/ 10175 h 1304515"/>
                <a:gd name="connsiteX4" fmla="*/ 3896042 w 3896042"/>
                <a:gd name="connsiteY4" fmla="*/ 126165 h 1304515"/>
                <a:gd name="connsiteX5" fmla="*/ 3735786 w 3896042"/>
                <a:gd name="connsiteY5" fmla="*/ 908590 h 1304515"/>
                <a:gd name="connsiteX6" fmla="*/ 2330198 w 3896042"/>
                <a:gd name="connsiteY6" fmla="*/ 811454 h 1304515"/>
                <a:gd name="connsiteX7" fmla="*/ 1560736 w 3896042"/>
                <a:gd name="connsiteY7" fmla="*/ 810705 h 1304515"/>
                <a:gd name="connsiteX8" fmla="*/ 207389 w 3896042"/>
                <a:gd name="connsiteY8" fmla="*/ 1304515 h 1304515"/>
                <a:gd name="connsiteX9" fmla="*/ 20632 w 3896042"/>
                <a:gd name="connsiteY9" fmla="*/ 368394 h 1304515"/>
                <a:gd name="connsiteX10" fmla="*/ 0 w 3896042"/>
                <a:gd name="connsiteY10" fmla="*/ 192153 h 1304515"/>
                <a:gd name="connsiteX0" fmla="*/ 0 w 3896042"/>
                <a:gd name="connsiteY0" fmla="*/ 192153 h 1304515"/>
                <a:gd name="connsiteX1" fmla="*/ 303436 w 3896042"/>
                <a:gd name="connsiteY1" fmla="*/ 132724 h 1304515"/>
                <a:gd name="connsiteX2" fmla="*/ 1928381 w 3896042"/>
                <a:gd name="connsiteY2" fmla="*/ 0 h 1304515"/>
                <a:gd name="connsiteX3" fmla="*/ 3159757 w 3896042"/>
                <a:gd name="connsiteY3" fmla="*/ 10175 h 1304515"/>
                <a:gd name="connsiteX4" fmla="*/ 3896042 w 3896042"/>
                <a:gd name="connsiteY4" fmla="*/ 126165 h 1304515"/>
                <a:gd name="connsiteX5" fmla="*/ 3735786 w 3896042"/>
                <a:gd name="connsiteY5" fmla="*/ 908590 h 1304515"/>
                <a:gd name="connsiteX6" fmla="*/ 2330198 w 3896042"/>
                <a:gd name="connsiteY6" fmla="*/ 811454 h 1304515"/>
                <a:gd name="connsiteX7" fmla="*/ 1560736 w 3896042"/>
                <a:gd name="connsiteY7" fmla="*/ 810705 h 1304515"/>
                <a:gd name="connsiteX8" fmla="*/ 207389 w 3896042"/>
                <a:gd name="connsiteY8" fmla="*/ 1304515 h 1304515"/>
                <a:gd name="connsiteX9" fmla="*/ 20632 w 3896042"/>
                <a:gd name="connsiteY9" fmla="*/ 368394 h 1304515"/>
                <a:gd name="connsiteX10" fmla="*/ 0 w 3896042"/>
                <a:gd name="connsiteY10" fmla="*/ 192153 h 1304515"/>
                <a:gd name="connsiteX0" fmla="*/ 0 w 3896042"/>
                <a:gd name="connsiteY0" fmla="*/ 192153 h 1304515"/>
                <a:gd name="connsiteX1" fmla="*/ 303436 w 3896042"/>
                <a:gd name="connsiteY1" fmla="*/ 132724 h 1304515"/>
                <a:gd name="connsiteX2" fmla="*/ 1928381 w 3896042"/>
                <a:gd name="connsiteY2" fmla="*/ 0 h 1304515"/>
                <a:gd name="connsiteX3" fmla="*/ 3159757 w 3896042"/>
                <a:gd name="connsiteY3" fmla="*/ 10175 h 1304515"/>
                <a:gd name="connsiteX4" fmla="*/ 3896042 w 3896042"/>
                <a:gd name="connsiteY4" fmla="*/ 126165 h 1304515"/>
                <a:gd name="connsiteX5" fmla="*/ 3735786 w 3896042"/>
                <a:gd name="connsiteY5" fmla="*/ 908590 h 1304515"/>
                <a:gd name="connsiteX6" fmla="*/ 2330198 w 3896042"/>
                <a:gd name="connsiteY6" fmla="*/ 811454 h 1304515"/>
                <a:gd name="connsiteX7" fmla="*/ 1560736 w 3896042"/>
                <a:gd name="connsiteY7" fmla="*/ 810705 h 1304515"/>
                <a:gd name="connsiteX8" fmla="*/ 207389 w 3896042"/>
                <a:gd name="connsiteY8" fmla="*/ 1304515 h 1304515"/>
                <a:gd name="connsiteX9" fmla="*/ 20632 w 3896042"/>
                <a:gd name="connsiteY9" fmla="*/ 368394 h 1304515"/>
                <a:gd name="connsiteX10" fmla="*/ 0 w 3896042"/>
                <a:gd name="connsiteY10" fmla="*/ 192153 h 1304515"/>
                <a:gd name="connsiteX0" fmla="*/ 0 w 3896042"/>
                <a:gd name="connsiteY0" fmla="*/ 192153 h 1304515"/>
                <a:gd name="connsiteX1" fmla="*/ 303436 w 3896042"/>
                <a:gd name="connsiteY1" fmla="*/ 132724 h 1304515"/>
                <a:gd name="connsiteX2" fmla="*/ 1928381 w 3896042"/>
                <a:gd name="connsiteY2" fmla="*/ 0 h 1304515"/>
                <a:gd name="connsiteX3" fmla="*/ 3159757 w 3896042"/>
                <a:gd name="connsiteY3" fmla="*/ 10175 h 1304515"/>
                <a:gd name="connsiteX4" fmla="*/ 3896042 w 3896042"/>
                <a:gd name="connsiteY4" fmla="*/ 126165 h 1304515"/>
                <a:gd name="connsiteX5" fmla="*/ 3735786 w 3896042"/>
                <a:gd name="connsiteY5" fmla="*/ 908590 h 1304515"/>
                <a:gd name="connsiteX6" fmla="*/ 2330198 w 3896042"/>
                <a:gd name="connsiteY6" fmla="*/ 811454 h 1304515"/>
                <a:gd name="connsiteX7" fmla="*/ 1494748 w 3896042"/>
                <a:gd name="connsiteY7" fmla="*/ 744717 h 1304515"/>
                <a:gd name="connsiteX8" fmla="*/ 207389 w 3896042"/>
                <a:gd name="connsiteY8" fmla="*/ 1304515 h 1304515"/>
                <a:gd name="connsiteX9" fmla="*/ 20632 w 3896042"/>
                <a:gd name="connsiteY9" fmla="*/ 368394 h 1304515"/>
                <a:gd name="connsiteX10" fmla="*/ 0 w 3896042"/>
                <a:gd name="connsiteY10" fmla="*/ 192153 h 1304515"/>
                <a:gd name="connsiteX0" fmla="*/ 0 w 3896042"/>
                <a:gd name="connsiteY0" fmla="*/ 192153 h 1304515"/>
                <a:gd name="connsiteX1" fmla="*/ 303436 w 3896042"/>
                <a:gd name="connsiteY1" fmla="*/ 132724 h 1304515"/>
                <a:gd name="connsiteX2" fmla="*/ 1928381 w 3896042"/>
                <a:gd name="connsiteY2" fmla="*/ 0 h 1304515"/>
                <a:gd name="connsiteX3" fmla="*/ 3159757 w 3896042"/>
                <a:gd name="connsiteY3" fmla="*/ 10175 h 1304515"/>
                <a:gd name="connsiteX4" fmla="*/ 3896042 w 3896042"/>
                <a:gd name="connsiteY4" fmla="*/ 126165 h 1304515"/>
                <a:gd name="connsiteX5" fmla="*/ 3735786 w 3896042"/>
                <a:gd name="connsiteY5" fmla="*/ 908590 h 1304515"/>
                <a:gd name="connsiteX6" fmla="*/ 2330198 w 3896042"/>
                <a:gd name="connsiteY6" fmla="*/ 811454 h 1304515"/>
                <a:gd name="connsiteX7" fmla="*/ 1494748 w 3896042"/>
                <a:gd name="connsiteY7" fmla="*/ 744717 h 1304515"/>
                <a:gd name="connsiteX8" fmla="*/ 207389 w 3896042"/>
                <a:gd name="connsiteY8" fmla="*/ 1304515 h 1304515"/>
                <a:gd name="connsiteX9" fmla="*/ 20632 w 3896042"/>
                <a:gd name="connsiteY9" fmla="*/ 368394 h 1304515"/>
                <a:gd name="connsiteX10" fmla="*/ 0 w 3896042"/>
                <a:gd name="connsiteY10" fmla="*/ 192153 h 1304515"/>
                <a:gd name="connsiteX0" fmla="*/ 0 w 3896042"/>
                <a:gd name="connsiteY0" fmla="*/ 229230 h 1341592"/>
                <a:gd name="connsiteX1" fmla="*/ 303436 w 3896042"/>
                <a:gd name="connsiteY1" fmla="*/ 169801 h 1341592"/>
                <a:gd name="connsiteX2" fmla="*/ 1928381 w 3896042"/>
                <a:gd name="connsiteY2" fmla="*/ 37077 h 1341592"/>
                <a:gd name="connsiteX3" fmla="*/ 2490454 w 3896042"/>
                <a:gd name="connsiteY3" fmla="*/ 118 h 1341592"/>
                <a:gd name="connsiteX4" fmla="*/ 3159757 w 3896042"/>
                <a:gd name="connsiteY4" fmla="*/ 47252 h 1341592"/>
                <a:gd name="connsiteX5" fmla="*/ 3896042 w 3896042"/>
                <a:gd name="connsiteY5" fmla="*/ 163242 h 1341592"/>
                <a:gd name="connsiteX6" fmla="*/ 3735786 w 3896042"/>
                <a:gd name="connsiteY6" fmla="*/ 945667 h 1341592"/>
                <a:gd name="connsiteX7" fmla="*/ 2330198 w 3896042"/>
                <a:gd name="connsiteY7" fmla="*/ 848531 h 1341592"/>
                <a:gd name="connsiteX8" fmla="*/ 1494748 w 3896042"/>
                <a:gd name="connsiteY8" fmla="*/ 781794 h 1341592"/>
                <a:gd name="connsiteX9" fmla="*/ 207389 w 3896042"/>
                <a:gd name="connsiteY9" fmla="*/ 1341592 h 1341592"/>
                <a:gd name="connsiteX10" fmla="*/ 20632 w 3896042"/>
                <a:gd name="connsiteY10" fmla="*/ 405471 h 1341592"/>
                <a:gd name="connsiteX11" fmla="*/ 0 w 3896042"/>
                <a:gd name="connsiteY11" fmla="*/ 229230 h 1341592"/>
                <a:gd name="connsiteX0" fmla="*/ 0 w 3896042"/>
                <a:gd name="connsiteY0" fmla="*/ 229214 h 1341576"/>
                <a:gd name="connsiteX1" fmla="*/ 303436 w 3896042"/>
                <a:gd name="connsiteY1" fmla="*/ 169785 h 1341576"/>
                <a:gd name="connsiteX2" fmla="*/ 623947 w 3896042"/>
                <a:gd name="connsiteY2" fmla="*/ 207492 h 1341576"/>
                <a:gd name="connsiteX3" fmla="*/ 1928381 w 3896042"/>
                <a:gd name="connsiteY3" fmla="*/ 37061 h 1341576"/>
                <a:gd name="connsiteX4" fmla="*/ 2490454 w 3896042"/>
                <a:gd name="connsiteY4" fmla="*/ 102 h 1341576"/>
                <a:gd name="connsiteX5" fmla="*/ 3159757 w 3896042"/>
                <a:gd name="connsiteY5" fmla="*/ 47236 h 1341576"/>
                <a:gd name="connsiteX6" fmla="*/ 3896042 w 3896042"/>
                <a:gd name="connsiteY6" fmla="*/ 163226 h 1341576"/>
                <a:gd name="connsiteX7" fmla="*/ 3735786 w 3896042"/>
                <a:gd name="connsiteY7" fmla="*/ 945651 h 1341576"/>
                <a:gd name="connsiteX8" fmla="*/ 2330198 w 3896042"/>
                <a:gd name="connsiteY8" fmla="*/ 848515 h 1341576"/>
                <a:gd name="connsiteX9" fmla="*/ 1494748 w 3896042"/>
                <a:gd name="connsiteY9" fmla="*/ 781778 h 1341576"/>
                <a:gd name="connsiteX10" fmla="*/ 207389 w 3896042"/>
                <a:gd name="connsiteY10" fmla="*/ 1341576 h 1341576"/>
                <a:gd name="connsiteX11" fmla="*/ 20632 w 3896042"/>
                <a:gd name="connsiteY11" fmla="*/ 405455 h 1341576"/>
                <a:gd name="connsiteX12" fmla="*/ 0 w 3896042"/>
                <a:gd name="connsiteY12" fmla="*/ 229214 h 1341576"/>
                <a:gd name="connsiteX0" fmla="*/ 0 w 3896042"/>
                <a:gd name="connsiteY0" fmla="*/ 229214 h 1341576"/>
                <a:gd name="connsiteX1" fmla="*/ 303436 w 3896042"/>
                <a:gd name="connsiteY1" fmla="*/ 169785 h 1341576"/>
                <a:gd name="connsiteX2" fmla="*/ 623947 w 3896042"/>
                <a:gd name="connsiteY2" fmla="*/ 235772 h 1341576"/>
                <a:gd name="connsiteX3" fmla="*/ 1928381 w 3896042"/>
                <a:gd name="connsiteY3" fmla="*/ 37061 h 1341576"/>
                <a:gd name="connsiteX4" fmla="*/ 2490454 w 3896042"/>
                <a:gd name="connsiteY4" fmla="*/ 102 h 1341576"/>
                <a:gd name="connsiteX5" fmla="*/ 3159757 w 3896042"/>
                <a:gd name="connsiteY5" fmla="*/ 47236 h 1341576"/>
                <a:gd name="connsiteX6" fmla="*/ 3896042 w 3896042"/>
                <a:gd name="connsiteY6" fmla="*/ 163226 h 1341576"/>
                <a:gd name="connsiteX7" fmla="*/ 3735786 w 3896042"/>
                <a:gd name="connsiteY7" fmla="*/ 945651 h 1341576"/>
                <a:gd name="connsiteX8" fmla="*/ 2330198 w 3896042"/>
                <a:gd name="connsiteY8" fmla="*/ 848515 h 1341576"/>
                <a:gd name="connsiteX9" fmla="*/ 1494748 w 3896042"/>
                <a:gd name="connsiteY9" fmla="*/ 781778 h 1341576"/>
                <a:gd name="connsiteX10" fmla="*/ 207389 w 3896042"/>
                <a:gd name="connsiteY10" fmla="*/ 1341576 h 1341576"/>
                <a:gd name="connsiteX11" fmla="*/ 20632 w 3896042"/>
                <a:gd name="connsiteY11" fmla="*/ 405455 h 1341576"/>
                <a:gd name="connsiteX12" fmla="*/ 0 w 3896042"/>
                <a:gd name="connsiteY12" fmla="*/ 229214 h 1341576"/>
                <a:gd name="connsiteX0" fmla="*/ 0 w 3896042"/>
                <a:gd name="connsiteY0" fmla="*/ 229221 h 1341583"/>
                <a:gd name="connsiteX1" fmla="*/ 303436 w 3896042"/>
                <a:gd name="connsiteY1" fmla="*/ 169792 h 1341583"/>
                <a:gd name="connsiteX2" fmla="*/ 623947 w 3896042"/>
                <a:gd name="connsiteY2" fmla="*/ 235779 h 1341583"/>
                <a:gd name="connsiteX3" fmla="*/ 1264970 w 3896042"/>
                <a:gd name="connsiteY3" fmla="*/ 94377 h 1341583"/>
                <a:gd name="connsiteX4" fmla="*/ 1928381 w 3896042"/>
                <a:gd name="connsiteY4" fmla="*/ 37068 h 1341583"/>
                <a:gd name="connsiteX5" fmla="*/ 2490454 w 3896042"/>
                <a:gd name="connsiteY5" fmla="*/ 109 h 1341583"/>
                <a:gd name="connsiteX6" fmla="*/ 3159757 w 3896042"/>
                <a:gd name="connsiteY6" fmla="*/ 47243 h 1341583"/>
                <a:gd name="connsiteX7" fmla="*/ 3896042 w 3896042"/>
                <a:gd name="connsiteY7" fmla="*/ 163233 h 1341583"/>
                <a:gd name="connsiteX8" fmla="*/ 3735786 w 3896042"/>
                <a:gd name="connsiteY8" fmla="*/ 945658 h 1341583"/>
                <a:gd name="connsiteX9" fmla="*/ 2330198 w 3896042"/>
                <a:gd name="connsiteY9" fmla="*/ 848522 h 1341583"/>
                <a:gd name="connsiteX10" fmla="*/ 1494748 w 3896042"/>
                <a:gd name="connsiteY10" fmla="*/ 781785 h 1341583"/>
                <a:gd name="connsiteX11" fmla="*/ 207389 w 3896042"/>
                <a:gd name="connsiteY11" fmla="*/ 1341583 h 1341583"/>
                <a:gd name="connsiteX12" fmla="*/ 20632 w 3896042"/>
                <a:gd name="connsiteY12" fmla="*/ 405462 h 1341583"/>
                <a:gd name="connsiteX13" fmla="*/ 0 w 3896042"/>
                <a:gd name="connsiteY13" fmla="*/ 229221 h 1341583"/>
                <a:gd name="connsiteX0" fmla="*/ 0 w 3896042"/>
                <a:gd name="connsiteY0" fmla="*/ 229221 h 1341583"/>
                <a:gd name="connsiteX1" fmla="*/ 303436 w 3896042"/>
                <a:gd name="connsiteY1" fmla="*/ 169792 h 1341583"/>
                <a:gd name="connsiteX2" fmla="*/ 473118 w 3896042"/>
                <a:gd name="connsiteY2" fmla="*/ 179219 h 1341583"/>
                <a:gd name="connsiteX3" fmla="*/ 623947 w 3896042"/>
                <a:gd name="connsiteY3" fmla="*/ 235779 h 1341583"/>
                <a:gd name="connsiteX4" fmla="*/ 1264970 w 3896042"/>
                <a:gd name="connsiteY4" fmla="*/ 94377 h 1341583"/>
                <a:gd name="connsiteX5" fmla="*/ 1928381 w 3896042"/>
                <a:gd name="connsiteY5" fmla="*/ 37068 h 1341583"/>
                <a:gd name="connsiteX6" fmla="*/ 2490454 w 3896042"/>
                <a:gd name="connsiteY6" fmla="*/ 109 h 1341583"/>
                <a:gd name="connsiteX7" fmla="*/ 3159757 w 3896042"/>
                <a:gd name="connsiteY7" fmla="*/ 47243 h 1341583"/>
                <a:gd name="connsiteX8" fmla="*/ 3896042 w 3896042"/>
                <a:gd name="connsiteY8" fmla="*/ 163233 h 1341583"/>
                <a:gd name="connsiteX9" fmla="*/ 3735786 w 3896042"/>
                <a:gd name="connsiteY9" fmla="*/ 945658 h 1341583"/>
                <a:gd name="connsiteX10" fmla="*/ 2330198 w 3896042"/>
                <a:gd name="connsiteY10" fmla="*/ 848522 h 1341583"/>
                <a:gd name="connsiteX11" fmla="*/ 1494748 w 3896042"/>
                <a:gd name="connsiteY11" fmla="*/ 781785 h 1341583"/>
                <a:gd name="connsiteX12" fmla="*/ 207389 w 3896042"/>
                <a:gd name="connsiteY12" fmla="*/ 1341583 h 1341583"/>
                <a:gd name="connsiteX13" fmla="*/ 20632 w 3896042"/>
                <a:gd name="connsiteY13" fmla="*/ 405462 h 1341583"/>
                <a:gd name="connsiteX14" fmla="*/ 0 w 3896042"/>
                <a:gd name="connsiteY14" fmla="*/ 229221 h 1341583"/>
                <a:gd name="connsiteX0" fmla="*/ 0 w 3896042"/>
                <a:gd name="connsiteY0" fmla="*/ 229221 h 1341583"/>
                <a:gd name="connsiteX1" fmla="*/ 275155 w 3896042"/>
                <a:gd name="connsiteY1" fmla="*/ 132085 h 1341583"/>
                <a:gd name="connsiteX2" fmla="*/ 473118 w 3896042"/>
                <a:gd name="connsiteY2" fmla="*/ 179219 h 1341583"/>
                <a:gd name="connsiteX3" fmla="*/ 623947 w 3896042"/>
                <a:gd name="connsiteY3" fmla="*/ 235779 h 1341583"/>
                <a:gd name="connsiteX4" fmla="*/ 1264970 w 3896042"/>
                <a:gd name="connsiteY4" fmla="*/ 94377 h 1341583"/>
                <a:gd name="connsiteX5" fmla="*/ 1928381 w 3896042"/>
                <a:gd name="connsiteY5" fmla="*/ 37068 h 1341583"/>
                <a:gd name="connsiteX6" fmla="*/ 2490454 w 3896042"/>
                <a:gd name="connsiteY6" fmla="*/ 109 h 1341583"/>
                <a:gd name="connsiteX7" fmla="*/ 3159757 w 3896042"/>
                <a:gd name="connsiteY7" fmla="*/ 47243 h 1341583"/>
                <a:gd name="connsiteX8" fmla="*/ 3896042 w 3896042"/>
                <a:gd name="connsiteY8" fmla="*/ 163233 h 1341583"/>
                <a:gd name="connsiteX9" fmla="*/ 3735786 w 3896042"/>
                <a:gd name="connsiteY9" fmla="*/ 945658 h 1341583"/>
                <a:gd name="connsiteX10" fmla="*/ 2330198 w 3896042"/>
                <a:gd name="connsiteY10" fmla="*/ 848522 h 1341583"/>
                <a:gd name="connsiteX11" fmla="*/ 1494748 w 3896042"/>
                <a:gd name="connsiteY11" fmla="*/ 781785 h 1341583"/>
                <a:gd name="connsiteX12" fmla="*/ 207389 w 3896042"/>
                <a:gd name="connsiteY12" fmla="*/ 1341583 h 1341583"/>
                <a:gd name="connsiteX13" fmla="*/ 20632 w 3896042"/>
                <a:gd name="connsiteY13" fmla="*/ 405462 h 1341583"/>
                <a:gd name="connsiteX14" fmla="*/ 0 w 3896042"/>
                <a:gd name="connsiteY14" fmla="*/ 229221 h 1341583"/>
                <a:gd name="connsiteX0" fmla="*/ 0 w 3896042"/>
                <a:gd name="connsiteY0" fmla="*/ 229221 h 1445278"/>
                <a:gd name="connsiteX1" fmla="*/ 275155 w 3896042"/>
                <a:gd name="connsiteY1" fmla="*/ 132085 h 1445278"/>
                <a:gd name="connsiteX2" fmla="*/ 473118 w 3896042"/>
                <a:gd name="connsiteY2" fmla="*/ 179219 h 1445278"/>
                <a:gd name="connsiteX3" fmla="*/ 623947 w 3896042"/>
                <a:gd name="connsiteY3" fmla="*/ 235779 h 1445278"/>
                <a:gd name="connsiteX4" fmla="*/ 1264970 w 3896042"/>
                <a:gd name="connsiteY4" fmla="*/ 94377 h 1445278"/>
                <a:gd name="connsiteX5" fmla="*/ 1928381 w 3896042"/>
                <a:gd name="connsiteY5" fmla="*/ 37068 h 1445278"/>
                <a:gd name="connsiteX6" fmla="*/ 2490454 w 3896042"/>
                <a:gd name="connsiteY6" fmla="*/ 109 h 1445278"/>
                <a:gd name="connsiteX7" fmla="*/ 3159757 w 3896042"/>
                <a:gd name="connsiteY7" fmla="*/ 47243 h 1445278"/>
                <a:gd name="connsiteX8" fmla="*/ 3896042 w 3896042"/>
                <a:gd name="connsiteY8" fmla="*/ 163233 h 1445278"/>
                <a:gd name="connsiteX9" fmla="*/ 3735786 w 3896042"/>
                <a:gd name="connsiteY9" fmla="*/ 945658 h 1445278"/>
                <a:gd name="connsiteX10" fmla="*/ 2330198 w 3896042"/>
                <a:gd name="connsiteY10" fmla="*/ 848522 h 1445278"/>
                <a:gd name="connsiteX11" fmla="*/ 1494748 w 3896042"/>
                <a:gd name="connsiteY11" fmla="*/ 781785 h 1445278"/>
                <a:gd name="connsiteX12" fmla="*/ 254523 w 3896042"/>
                <a:gd name="connsiteY12" fmla="*/ 1445278 h 1445278"/>
                <a:gd name="connsiteX13" fmla="*/ 20632 w 3896042"/>
                <a:gd name="connsiteY13" fmla="*/ 405462 h 1445278"/>
                <a:gd name="connsiteX14" fmla="*/ 0 w 3896042"/>
                <a:gd name="connsiteY14" fmla="*/ 229221 h 1445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96042" h="1445278">
                  <a:moveTo>
                    <a:pt x="0" y="229221"/>
                  </a:moveTo>
                  <a:cubicBezTo>
                    <a:pt x="20721" y="38636"/>
                    <a:pt x="-46242" y="164110"/>
                    <a:pt x="275155" y="132085"/>
                  </a:cubicBezTo>
                  <a:cubicBezTo>
                    <a:pt x="350866" y="133178"/>
                    <a:pt x="419699" y="168221"/>
                    <a:pt x="473118" y="179219"/>
                  </a:cubicBezTo>
                  <a:cubicBezTo>
                    <a:pt x="526537" y="190217"/>
                    <a:pt x="488830" y="259346"/>
                    <a:pt x="623947" y="235779"/>
                  </a:cubicBezTo>
                  <a:cubicBezTo>
                    <a:pt x="787345" y="227923"/>
                    <a:pt x="1047564" y="127495"/>
                    <a:pt x="1264970" y="94377"/>
                  </a:cubicBezTo>
                  <a:cubicBezTo>
                    <a:pt x="1482376" y="61259"/>
                    <a:pt x="1727276" y="57493"/>
                    <a:pt x="1928381" y="37068"/>
                  </a:cubicBezTo>
                  <a:cubicBezTo>
                    <a:pt x="2129486" y="16643"/>
                    <a:pt x="2285225" y="-1587"/>
                    <a:pt x="2490454" y="109"/>
                  </a:cubicBezTo>
                  <a:cubicBezTo>
                    <a:pt x="2695683" y="1805"/>
                    <a:pt x="2931777" y="26340"/>
                    <a:pt x="3159757" y="47243"/>
                  </a:cubicBezTo>
                  <a:lnTo>
                    <a:pt x="3896042" y="163233"/>
                  </a:lnTo>
                  <a:lnTo>
                    <a:pt x="3735786" y="945658"/>
                  </a:lnTo>
                  <a:cubicBezTo>
                    <a:pt x="3473241" y="1039448"/>
                    <a:pt x="2653428" y="864836"/>
                    <a:pt x="2330198" y="848522"/>
                  </a:cubicBezTo>
                  <a:cubicBezTo>
                    <a:pt x="2006968" y="803927"/>
                    <a:pt x="1724431" y="641476"/>
                    <a:pt x="1494748" y="781785"/>
                  </a:cubicBezTo>
                  <a:lnTo>
                    <a:pt x="254523" y="1445278"/>
                  </a:lnTo>
                  <a:cubicBezTo>
                    <a:pt x="201697" y="1126953"/>
                    <a:pt x="73458" y="723787"/>
                    <a:pt x="20632" y="405462"/>
                  </a:cubicBezTo>
                  <a:lnTo>
                    <a:pt x="0" y="229221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wrap="none" lIns="91440" tIns="0" rIns="91440" bIns="0">
              <a:prstTxWarp prst="textChevron">
                <a:avLst>
                  <a:gd name="adj" fmla="val 39161"/>
                </a:avLst>
              </a:prstTxWarp>
              <a:spAutoFit/>
            </a:bodyPr>
            <a:lstStyle/>
            <a:p>
              <a:pPr algn="ctr"/>
              <a:r>
                <a:rPr lang="en-US" sz="5400" b="0" cap="none" spc="0" dirty="0" smtClean="0">
                  <a:ln w="0">
                    <a:solidFill>
                      <a:schemeClr val="accent2">
                        <a:lumMod val="75000"/>
                      </a:schemeClr>
                    </a:solidFill>
                  </a:ln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</a:rPr>
                <a:t>Primary</a:t>
              </a:r>
              <a:endParaRPr lang="en-US" sz="5400" b="0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64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your typical primary!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410200" y="1676400"/>
            <a:ext cx="3726729" cy="5150962"/>
            <a:chOff x="5181600" y="1214313"/>
            <a:chExt cx="3955329" cy="5613049"/>
          </a:xfrm>
        </p:grpSpPr>
        <p:pic>
          <p:nvPicPr>
            <p:cNvPr id="4" name="Picture 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1600" y="1214313"/>
              <a:ext cx="3955329" cy="561304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>
              <p:custDataLst>
                <p:tags r:id="rId3"/>
              </p:custDataLst>
            </p:nvPr>
          </p:nvSpPr>
          <p:spPr>
            <a:xfrm>
              <a:off x="5239525" y="1677862"/>
              <a:ext cx="3896042" cy="1445278"/>
            </a:xfrm>
            <a:custGeom>
              <a:avLst/>
              <a:gdLst>
                <a:gd name="connsiteX0" fmla="*/ 0 w 3632092"/>
                <a:gd name="connsiteY0" fmla="*/ 0 h 914400"/>
                <a:gd name="connsiteX1" fmla="*/ 3632092 w 3632092"/>
                <a:gd name="connsiteY1" fmla="*/ 0 h 914400"/>
                <a:gd name="connsiteX2" fmla="*/ 3632092 w 3632092"/>
                <a:gd name="connsiteY2" fmla="*/ 914400 h 914400"/>
                <a:gd name="connsiteX3" fmla="*/ 0 w 3632092"/>
                <a:gd name="connsiteY3" fmla="*/ 914400 h 914400"/>
                <a:gd name="connsiteX4" fmla="*/ 0 w 3632092"/>
                <a:gd name="connsiteY4" fmla="*/ 0 h 914400"/>
                <a:gd name="connsiteX0" fmla="*/ 47134 w 3632092"/>
                <a:gd name="connsiteY0" fmla="*/ 113122 h 914400"/>
                <a:gd name="connsiteX1" fmla="*/ 3632092 w 3632092"/>
                <a:gd name="connsiteY1" fmla="*/ 0 h 914400"/>
                <a:gd name="connsiteX2" fmla="*/ 3632092 w 3632092"/>
                <a:gd name="connsiteY2" fmla="*/ 914400 h 914400"/>
                <a:gd name="connsiteX3" fmla="*/ 0 w 3632092"/>
                <a:gd name="connsiteY3" fmla="*/ 914400 h 914400"/>
                <a:gd name="connsiteX4" fmla="*/ 47134 w 3632092"/>
                <a:gd name="connsiteY4" fmla="*/ 113122 h 914400"/>
                <a:gd name="connsiteX0" fmla="*/ 47134 w 3632092"/>
                <a:gd name="connsiteY0" fmla="*/ 0 h 801278"/>
                <a:gd name="connsiteX1" fmla="*/ 3575532 w 3632092"/>
                <a:gd name="connsiteY1" fmla="*/ 28280 h 801278"/>
                <a:gd name="connsiteX2" fmla="*/ 3632092 w 3632092"/>
                <a:gd name="connsiteY2" fmla="*/ 801278 h 801278"/>
                <a:gd name="connsiteX3" fmla="*/ 0 w 3632092"/>
                <a:gd name="connsiteY3" fmla="*/ 801278 h 801278"/>
                <a:gd name="connsiteX4" fmla="*/ 47134 w 3632092"/>
                <a:gd name="connsiteY4" fmla="*/ 0 h 801278"/>
                <a:gd name="connsiteX0" fmla="*/ 47134 w 3632092"/>
                <a:gd name="connsiteY0" fmla="*/ 69642 h 870920"/>
                <a:gd name="connsiteX1" fmla="*/ 1805834 w 3632092"/>
                <a:gd name="connsiteY1" fmla="*/ 37 h 870920"/>
                <a:gd name="connsiteX2" fmla="*/ 3575532 w 3632092"/>
                <a:gd name="connsiteY2" fmla="*/ 97922 h 870920"/>
                <a:gd name="connsiteX3" fmla="*/ 3632092 w 3632092"/>
                <a:gd name="connsiteY3" fmla="*/ 870920 h 870920"/>
                <a:gd name="connsiteX4" fmla="*/ 0 w 3632092"/>
                <a:gd name="connsiteY4" fmla="*/ 870920 h 870920"/>
                <a:gd name="connsiteX5" fmla="*/ 47134 w 3632092"/>
                <a:gd name="connsiteY5" fmla="*/ 69642 h 870920"/>
                <a:gd name="connsiteX0" fmla="*/ 47134 w 3632092"/>
                <a:gd name="connsiteY0" fmla="*/ 69642 h 870920"/>
                <a:gd name="connsiteX1" fmla="*/ 1805834 w 3632092"/>
                <a:gd name="connsiteY1" fmla="*/ 37 h 870920"/>
                <a:gd name="connsiteX2" fmla="*/ 3575532 w 3632092"/>
                <a:gd name="connsiteY2" fmla="*/ 97922 h 870920"/>
                <a:gd name="connsiteX3" fmla="*/ 3632092 w 3632092"/>
                <a:gd name="connsiteY3" fmla="*/ 870920 h 870920"/>
                <a:gd name="connsiteX4" fmla="*/ 1692712 w 3632092"/>
                <a:gd name="connsiteY4" fmla="*/ 575072 h 870920"/>
                <a:gd name="connsiteX5" fmla="*/ 0 w 3632092"/>
                <a:gd name="connsiteY5" fmla="*/ 870920 h 870920"/>
                <a:gd name="connsiteX6" fmla="*/ 47134 w 3632092"/>
                <a:gd name="connsiteY6" fmla="*/ 69642 h 870920"/>
                <a:gd name="connsiteX0" fmla="*/ 47134 w 3632092"/>
                <a:gd name="connsiteY0" fmla="*/ 69642 h 870920"/>
                <a:gd name="connsiteX1" fmla="*/ 1805834 w 3632092"/>
                <a:gd name="connsiteY1" fmla="*/ 37 h 870920"/>
                <a:gd name="connsiteX2" fmla="*/ 3575532 w 3632092"/>
                <a:gd name="connsiteY2" fmla="*/ 97922 h 870920"/>
                <a:gd name="connsiteX3" fmla="*/ 3632092 w 3632092"/>
                <a:gd name="connsiteY3" fmla="*/ 870920 h 870920"/>
                <a:gd name="connsiteX4" fmla="*/ 1692712 w 3632092"/>
                <a:gd name="connsiteY4" fmla="*/ 603352 h 870920"/>
                <a:gd name="connsiteX5" fmla="*/ 0 w 3632092"/>
                <a:gd name="connsiteY5" fmla="*/ 870920 h 870920"/>
                <a:gd name="connsiteX6" fmla="*/ 47134 w 3632092"/>
                <a:gd name="connsiteY6" fmla="*/ 69642 h 870920"/>
                <a:gd name="connsiteX0" fmla="*/ 47134 w 3632092"/>
                <a:gd name="connsiteY0" fmla="*/ 201594 h 870897"/>
                <a:gd name="connsiteX1" fmla="*/ 1805834 w 3632092"/>
                <a:gd name="connsiteY1" fmla="*/ 14 h 870897"/>
                <a:gd name="connsiteX2" fmla="*/ 3575532 w 3632092"/>
                <a:gd name="connsiteY2" fmla="*/ 97899 h 870897"/>
                <a:gd name="connsiteX3" fmla="*/ 3632092 w 3632092"/>
                <a:gd name="connsiteY3" fmla="*/ 870897 h 870897"/>
                <a:gd name="connsiteX4" fmla="*/ 1692712 w 3632092"/>
                <a:gd name="connsiteY4" fmla="*/ 603329 h 870897"/>
                <a:gd name="connsiteX5" fmla="*/ 0 w 3632092"/>
                <a:gd name="connsiteY5" fmla="*/ 870897 h 870897"/>
                <a:gd name="connsiteX6" fmla="*/ 47134 w 3632092"/>
                <a:gd name="connsiteY6" fmla="*/ 201594 h 870897"/>
                <a:gd name="connsiteX0" fmla="*/ 47134 w 3707507"/>
                <a:gd name="connsiteY0" fmla="*/ 201594 h 870897"/>
                <a:gd name="connsiteX1" fmla="*/ 1805834 w 3707507"/>
                <a:gd name="connsiteY1" fmla="*/ 14 h 870897"/>
                <a:gd name="connsiteX2" fmla="*/ 3707507 w 3707507"/>
                <a:gd name="connsiteY2" fmla="*/ 314715 h 870897"/>
                <a:gd name="connsiteX3" fmla="*/ 3632092 w 3707507"/>
                <a:gd name="connsiteY3" fmla="*/ 870897 h 870897"/>
                <a:gd name="connsiteX4" fmla="*/ 1692712 w 3707507"/>
                <a:gd name="connsiteY4" fmla="*/ 603329 h 870897"/>
                <a:gd name="connsiteX5" fmla="*/ 0 w 3707507"/>
                <a:gd name="connsiteY5" fmla="*/ 870897 h 870897"/>
                <a:gd name="connsiteX6" fmla="*/ 47134 w 3707507"/>
                <a:gd name="connsiteY6" fmla="*/ 201594 h 870897"/>
                <a:gd name="connsiteX0" fmla="*/ 0 w 3820628"/>
                <a:gd name="connsiteY0" fmla="*/ 248726 h 870895"/>
                <a:gd name="connsiteX1" fmla="*/ 1918955 w 3820628"/>
                <a:gd name="connsiteY1" fmla="*/ 12 h 870895"/>
                <a:gd name="connsiteX2" fmla="*/ 3820628 w 3820628"/>
                <a:gd name="connsiteY2" fmla="*/ 314713 h 870895"/>
                <a:gd name="connsiteX3" fmla="*/ 3745213 w 3820628"/>
                <a:gd name="connsiteY3" fmla="*/ 870895 h 870895"/>
                <a:gd name="connsiteX4" fmla="*/ 1805833 w 3820628"/>
                <a:gd name="connsiteY4" fmla="*/ 603327 h 870895"/>
                <a:gd name="connsiteX5" fmla="*/ 113121 w 3820628"/>
                <a:gd name="connsiteY5" fmla="*/ 870895 h 870895"/>
                <a:gd name="connsiteX6" fmla="*/ 0 w 3820628"/>
                <a:gd name="connsiteY6" fmla="*/ 248726 h 870895"/>
                <a:gd name="connsiteX0" fmla="*/ 0 w 3905469"/>
                <a:gd name="connsiteY0" fmla="*/ 248726 h 870895"/>
                <a:gd name="connsiteX1" fmla="*/ 1918955 w 3905469"/>
                <a:gd name="connsiteY1" fmla="*/ 12 h 870895"/>
                <a:gd name="connsiteX2" fmla="*/ 3905469 w 3905469"/>
                <a:gd name="connsiteY2" fmla="*/ 88470 h 870895"/>
                <a:gd name="connsiteX3" fmla="*/ 3745213 w 3905469"/>
                <a:gd name="connsiteY3" fmla="*/ 870895 h 870895"/>
                <a:gd name="connsiteX4" fmla="*/ 1805833 w 3905469"/>
                <a:gd name="connsiteY4" fmla="*/ 603327 h 870895"/>
                <a:gd name="connsiteX5" fmla="*/ 113121 w 3905469"/>
                <a:gd name="connsiteY5" fmla="*/ 870895 h 870895"/>
                <a:gd name="connsiteX6" fmla="*/ 0 w 3905469"/>
                <a:gd name="connsiteY6" fmla="*/ 248726 h 870895"/>
                <a:gd name="connsiteX0" fmla="*/ 0 w 3896042"/>
                <a:gd name="connsiteY0" fmla="*/ 154463 h 870900"/>
                <a:gd name="connsiteX1" fmla="*/ 1909528 w 3896042"/>
                <a:gd name="connsiteY1" fmla="*/ 17 h 870900"/>
                <a:gd name="connsiteX2" fmla="*/ 3896042 w 3896042"/>
                <a:gd name="connsiteY2" fmla="*/ 88475 h 870900"/>
                <a:gd name="connsiteX3" fmla="*/ 3735786 w 3896042"/>
                <a:gd name="connsiteY3" fmla="*/ 870900 h 870900"/>
                <a:gd name="connsiteX4" fmla="*/ 1796406 w 3896042"/>
                <a:gd name="connsiteY4" fmla="*/ 603332 h 870900"/>
                <a:gd name="connsiteX5" fmla="*/ 103694 w 3896042"/>
                <a:gd name="connsiteY5" fmla="*/ 870900 h 870900"/>
                <a:gd name="connsiteX6" fmla="*/ 0 w 3896042"/>
                <a:gd name="connsiteY6" fmla="*/ 154463 h 870900"/>
                <a:gd name="connsiteX0" fmla="*/ 0 w 3896042"/>
                <a:gd name="connsiteY0" fmla="*/ 154463 h 1266825"/>
                <a:gd name="connsiteX1" fmla="*/ 1909528 w 3896042"/>
                <a:gd name="connsiteY1" fmla="*/ 17 h 1266825"/>
                <a:gd name="connsiteX2" fmla="*/ 3896042 w 3896042"/>
                <a:gd name="connsiteY2" fmla="*/ 88475 h 1266825"/>
                <a:gd name="connsiteX3" fmla="*/ 3735786 w 3896042"/>
                <a:gd name="connsiteY3" fmla="*/ 870900 h 1266825"/>
                <a:gd name="connsiteX4" fmla="*/ 1796406 w 3896042"/>
                <a:gd name="connsiteY4" fmla="*/ 603332 h 1266825"/>
                <a:gd name="connsiteX5" fmla="*/ 207389 w 3896042"/>
                <a:gd name="connsiteY5" fmla="*/ 1266825 h 1266825"/>
                <a:gd name="connsiteX6" fmla="*/ 0 w 3896042"/>
                <a:gd name="connsiteY6" fmla="*/ 154463 h 1266825"/>
                <a:gd name="connsiteX0" fmla="*/ 0 w 3896042"/>
                <a:gd name="connsiteY0" fmla="*/ 192167 h 1304529"/>
                <a:gd name="connsiteX1" fmla="*/ 1928381 w 3896042"/>
                <a:gd name="connsiteY1" fmla="*/ 14 h 1304529"/>
                <a:gd name="connsiteX2" fmla="*/ 3896042 w 3896042"/>
                <a:gd name="connsiteY2" fmla="*/ 126179 h 1304529"/>
                <a:gd name="connsiteX3" fmla="*/ 3735786 w 3896042"/>
                <a:gd name="connsiteY3" fmla="*/ 908604 h 1304529"/>
                <a:gd name="connsiteX4" fmla="*/ 1796406 w 3896042"/>
                <a:gd name="connsiteY4" fmla="*/ 641036 h 1304529"/>
                <a:gd name="connsiteX5" fmla="*/ 207389 w 3896042"/>
                <a:gd name="connsiteY5" fmla="*/ 1304529 h 1304529"/>
                <a:gd name="connsiteX6" fmla="*/ 0 w 3896042"/>
                <a:gd name="connsiteY6" fmla="*/ 192167 h 1304529"/>
                <a:gd name="connsiteX0" fmla="*/ 0 w 3896042"/>
                <a:gd name="connsiteY0" fmla="*/ 192167 h 1304529"/>
                <a:gd name="connsiteX1" fmla="*/ 1928381 w 3896042"/>
                <a:gd name="connsiteY1" fmla="*/ 14 h 1304529"/>
                <a:gd name="connsiteX2" fmla="*/ 3159757 w 3896042"/>
                <a:gd name="connsiteY2" fmla="*/ 10189 h 1304529"/>
                <a:gd name="connsiteX3" fmla="*/ 3896042 w 3896042"/>
                <a:gd name="connsiteY3" fmla="*/ 126179 h 1304529"/>
                <a:gd name="connsiteX4" fmla="*/ 3735786 w 3896042"/>
                <a:gd name="connsiteY4" fmla="*/ 908604 h 1304529"/>
                <a:gd name="connsiteX5" fmla="*/ 1796406 w 3896042"/>
                <a:gd name="connsiteY5" fmla="*/ 641036 h 1304529"/>
                <a:gd name="connsiteX6" fmla="*/ 207389 w 3896042"/>
                <a:gd name="connsiteY6" fmla="*/ 1304529 h 1304529"/>
                <a:gd name="connsiteX7" fmla="*/ 0 w 3896042"/>
                <a:gd name="connsiteY7" fmla="*/ 192167 h 1304529"/>
                <a:gd name="connsiteX0" fmla="*/ 0 w 3896042"/>
                <a:gd name="connsiteY0" fmla="*/ 192153 h 1304515"/>
                <a:gd name="connsiteX1" fmla="*/ 303436 w 3896042"/>
                <a:gd name="connsiteY1" fmla="*/ 132724 h 1304515"/>
                <a:gd name="connsiteX2" fmla="*/ 1928381 w 3896042"/>
                <a:gd name="connsiteY2" fmla="*/ 0 h 1304515"/>
                <a:gd name="connsiteX3" fmla="*/ 3159757 w 3896042"/>
                <a:gd name="connsiteY3" fmla="*/ 10175 h 1304515"/>
                <a:gd name="connsiteX4" fmla="*/ 3896042 w 3896042"/>
                <a:gd name="connsiteY4" fmla="*/ 126165 h 1304515"/>
                <a:gd name="connsiteX5" fmla="*/ 3735786 w 3896042"/>
                <a:gd name="connsiteY5" fmla="*/ 908590 h 1304515"/>
                <a:gd name="connsiteX6" fmla="*/ 1796406 w 3896042"/>
                <a:gd name="connsiteY6" fmla="*/ 641022 h 1304515"/>
                <a:gd name="connsiteX7" fmla="*/ 207389 w 3896042"/>
                <a:gd name="connsiteY7" fmla="*/ 1304515 h 1304515"/>
                <a:gd name="connsiteX8" fmla="*/ 0 w 3896042"/>
                <a:gd name="connsiteY8" fmla="*/ 192153 h 1304515"/>
                <a:gd name="connsiteX0" fmla="*/ 0 w 3896042"/>
                <a:gd name="connsiteY0" fmla="*/ 192153 h 1304515"/>
                <a:gd name="connsiteX1" fmla="*/ 303436 w 3896042"/>
                <a:gd name="connsiteY1" fmla="*/ 132724 h 1304515"/>
                <a:gd name="connsiteX2" fmla="*/ 1928381 w 3896042"/>
                <a:gd name="connsiteY2" fmla="*/ 0 h 1304515"/>
                <a:gd name="connsiteX3" fmla="*/ 3159757 w 3896042"/>
                <a:gd name="connsiteY3" fmla="*/ 10175 h 1304515"/>
                <a:gd name="connsiteX4" fmla="*/ 3896042 w 3896042"/>
                <a:gd name="connsiteY4" fmla="*/ 126165 h 1304515"/>
                <a:gd name="connsiteX5" fmla="*/ 3735786 w 3896042"/>
                <a:gd name="connsiteY5" fmla="*/ 908590 h 1304515"/>
                <a:gd name="connsiteX6" fmla="*/ 1796406 w 3896042"/>
                <a:gd name="connsiteY6" fmla="*/ 641022 h 1304515"/>
                <a:gd name="connsiteX7" fmla="*/ 207389 w 3896042"/>
                <a:gd name="connsiteY7" fmla="*/ 1304515 h 1304515"/>
                <a:gd name="connsiteX8" fmla="*/ 20632 w 3896042"/>
                <a:gd name="connsiteY8" fmla="*/ 368394 h 1304515"/>
                <a:gd name="connsiteX9" fmla="*/ 0 w 3896042"/>
                <a:gd name="connsiteY9" fmla="*/ 192153 h 1304515"/>
                <a:gd name="connsiteX0" fmla="*/ 0 w 3896042"/>
                <a:gd name="connsiteY0" fmla="*/ 192153 h 1304515"/>
                <a:gd name="connsiteX1" fmla="*/ 303436 w 3896042"/>
                <a:gd name="connsiteY1" fmla="*/ 132724 h 1304515"/>
                <a:gd name="connsiteX2" fmla="*/ 1928381 w 3896042"/>
                <a:gd name="connsiteY2" fmla="*/ 0 h 1304515"/>
                <a:gd name="connsiteX3" fmla="*/ 3159757 w 3896042"/>
                <a:gd name="connsiteY3" fmla="*/ 10175 h 1304515"/>
                <a:gd name="connsiteX4" fmla="*/ 3896042 w 3896042"/>
                <a:gd name="connsiteY4" fmla="*/ 126165 h 1304515"/>
                <a:gd name="connsiteX5" fmla="*/ 3735786 w 3896042"/>
                <a:gd name="connsiteY5" fmla="*/ 908590 h 1304515"/>
                <a:gd name="connsiteX6" fmla="*/ 2320772 w 3896042"/>
                <a:gd name="connsiteY6" fmla="*/ 688905 h 1304515"/>
                <a:gd name="connsiteX7" fmla="*/ 1796406 w 3896042"/>
                <a:gd name="connsiteY7" fmla="*/ 641022 h 1304515"/>
                <a:gd name="connsiteX8" fmla="*/ 207389 w 3896042"/>
                <a:gd name="connsiteY8" fmla="*/ 1304515 h 1304515"/>
                <a:gd name="connsiteX9" fmla="*/ 20632 w 3896042"/>
                <a:gd name="connsiteY9" fmla="*/ 368394 h 1304515"/>
                <a:gd name="connsiteX10" fmla="*/ 0 w 3896042"/>
                <a:gd name="connsiteY10" fmla="*/ 192153 h 1304515"/>
                <a:gd name="connsiteX0" fmla="*/ 0 w 3896042"/>
                <a:gd name="connsiteY0" fmla="*/ 192153 h 1304515"/>
                <a:gd name="connsiteX1" fmla="*/ 303436 w 3896042"/>
                <a:gd name="connsiteY1" fmla="*/ 132724 h 1304515"/>
                <a:gd name="connsiteX2" fmla="*/ 1928381 w 3896042"/>
                <a:gd name="connsiteY2" fmla="*/ 0 h 1304515"/>
                <a:gd name="connsiteX3" fmla="*/ 3159757 w 3896042"/>
                <a:gd name="connsiteY3" fmla="*/ 10175 h 1304515"/>
                <a:gd name="connsiteX4" fmla="*/ 3896042 w 3896042"/>
                <a:gd name="connsiteY4" fmla="*/ 126165 h 1304515"/>
                <a:gd name="connsiteX5" fmla="*/ 3735786 w 3896042"/>
                <a:gd name="connsiteY5" fmla="*/ 908590 h 1304515"/>
                <a:gd name="connsiteX6" fmla="*/ 2320772 w 3896042"/>
                <a:gd name="connsiteY6" fmla="*/ 745466 h 1304515"/>
                <a:gd name="connsiteX7" fmla="*/ 1796406 w 3896042"/>
                <a:gd name="connsiteY7" fmla="*/ 641022 h 1304515"/>
                <a:gd name="connsiteX8" fmla="*/ 207389 w 3896042"/>
                <a:gd name="connsiteY8" fmla="*/ 1304515 h 1304515"/>
                <a:gd name="connsiteX9" fmla="*/ 20632 w 3896042"/>
                <a:gd name="connsiteY9" fmla="*/ 368394 h 1304515"/>
                <a:gd name="connsiteX10" fmla="*/ 0 w 3896042"/>
                <a:gd name="connsiteY10" fmla="*/ 192153 h 1304515"/>
                <a:gd name="connsiteX0" fmla="*/ 0 w 3896042"/>
                <a:gd name="connsiteY0" fmla="*/ 192153 h 1304515"/>
                <a:gd name="connsiteX1" fmla="*/ 303436 w 3896042"/>
                <a:gd name="connsiteY1" fmla="*/ 132724 h 1304515"/>
                <a:gd name="connsiteX2" fmla="*/ 1928381 w 3896042"/>
                <a:gd name="connsiteY2" fmla="*/ 0 h 1304515"/>
                <a:gd name="connsiteX3" fmla="*/ 3159757 w 3896042"/>
                <a:gd name="connsiteY3" fmla="*/ 10175 h 1304515"/>
                <a:gd name="connsiteX4" fmla="*/ 3896042 w 3896042"/>
                <a:gd name="connsiteY4" fmla="*/ 126165 h 1304515"/>
                <a:gd name="connsiteX5" fmla="*/ 3735786 w 3896042"/>
                <a:gd name="connsiteY5" fmla="*/ 908590 h 1304515"/>
                <a:gd name="connsiteX6" fmla="*/ 2330198 w 3896042"/>
                <a:gd name="connsiteY6" fmla="*/ 811454 h 1304515"/>
                <a:gd name="connsiteX7" fmla="*/ 1796406 w 3896042"/>
                <a:gd name="connsiteY7" fmla="*/ 641022 h 1304515"/>
                <a:gd name="connsiteX8" fmla="*/ 207389 w 3896042"/>
                <a:gd name="connsiteY8" fmla="*/ 1304515 h 1304515"/>
                <a:gd name="connsiteX9" fmla="*/ 20632 w 3896042"/>
                <a:gd name="connsiteY9" fmla="*/ 368394 h 1304515"/>
                <a:gd name="connsiteX10" fmla="*/ 0 w 3896042"/>
                <a:gd name="connsiteY10" fmla="*/ 192153 h 1304515"/>
                <a:gd name="connsiteX0" fmla="*/ 0 w 3896042"/>
                <a:gd name="connsiteY0" fmla="*/ 192153 h 1304515"/>
                <a:gd name="connsiteX1" fmla="*/ 303436 w 3896042"/>
                <a:gd name="connsiteY1" fmla="*/ 132724 h 1304515"/>
                <a:gd name="connsiteX2" fmla="*/ 1928381 w 3896042"/>
                <a:gd name="connsiteY2" fmla="*/ 0 h 1304515"/>
                <a:gd name="connsiteX3" fmla="*/ 3159757 w 3896042"/>
                <a:gd name="connsiteY3" fmla="*/ 10175 h 1304515"/>
                <a:gd name="connsiteX4" fmla="*/ 3896042 w 3896042"/>
                <a:gd name="connsiteY4" fmla="*/ 126165 h 1304515"/>
                <a:gd name="connsiteX5" fmla="*/ 3735786 w 3896042"/>
                <a:gd name="connsiteY5" fmla="*/ 908590 h 1304515"/>
                <a:gd name="connsiteX6" fmla="*/ 2330198 w 3896042"/>
                <a:gd name="connsiteY6" fmla="*/ 811454 h 1304515"/>
                <a:gd name="connsiteX7" fmla="*/ 1796406 w 3896042"/>
                <a:gd name="connsiteY7" fmla="*/ 641022 h 1304515"/>
                <a:gd name="connsiteX8" fmla="*/ 207389 w 3896042"/>
                <a:gd name="connsiteY8" fmla="*/ 1304515 h 1304515"/>
                <a:gd name="connsiteX9" fmla="*/ 20632 w 3896042"/>
                <a:gd name="connsiteY9" fmla="*/ 368394 h 1304515"/>
                <a:gd name="connsiteX10" fmla="*/ 0 w 3896042"/>
                <a:gd name="connsiteY10" fmla="*/ 192153 h 1304515"/>
                <a:gd name="connsiteX0" fmla="*/ 0 w 3896042"/>
                <a:gd name="connsiteY0" fmla="*/ 192153 h 1304515"/>
                <a:gd name="connsiteX1" fmla="*/ 303436 w 3896042"/>
                <a:gd name="connsiteY1" fmla="*/ 132724 h 1304515"/>
                <a:gd name="connsiteX2" fmla="*/ 1928381 w 3896042"/>
                <a:gd name="connsiteY2" fmla="*/ 0 h 1304515"/>
                <a:gd name="connsiteX3" fmla="*/ 3159757 w 3896042"/>
                <a:gd name="connsiteY3" fmla="*/ 10175 h 1304515"/>
                <a:gd name="connsiteX4" fmla="*/ 3896042 w 3896042"/>
                <a:gd name="connsiteY4" fmla="*/ 126165 h 1304515"/>
                <a:gd name="connsiteX5" fmla="*/ 3735786 w 3896042"/>
                <a:gd name="connsiteY5" fmla="*/ 908590 h 1304515"/>
                <a:gd name="connsiteX6" fmla="*/ 2330198 w 3896042"/>
                <a:gd name="connsiteY6" fmla="*/ 811454 h 1304515"/>
                <a:gd name="connsiteX7" fmla="*/ 1796406 w 3896042"/>
                <a:gd name="connsiteY7" fmla="*/ 641022 h 1304515"/>
                <a:gd name="connsiteX8" fmla="*/ 207389 w 3896042"/>
                <a:gd name="connsiteY8" fmla="*/ 1304515 h 1304515"/>
                <a:gd name="connsiteX9" fmla="*/ 20632 w 3896042"/>
                <a:gd name="connsiteY9" fmla="*/ 368394 h 1304515"/>
                <a:gd name="connsiteX10" fmla="*/ 0 w 3896042"/>
                <a:gd name="connsiteY10" fmla="*/ 192153 h 1304515"/>
                <a:gd name="connsiteX0" fmla="*/ 0 w 3896042"/>
                <a:gd name="connsiteY0" fmla="*/ 192153 h 1304515"/>
                <a:gd name="connsiteX1" fmla="*/ 303436 w 3896042"/>
                <a:gd name="connsiteY1" fmla="*/ 132724 h 1304515"/>
                <a:gd name="connsiteX2" fmla="*/ 1928381 w 3896042"/>
                <a:gd name="connsiteY2" fmla="*/ 0 h 1304515"/>
                <a:gd name="connsiteX3" fmla="*/ 3159757 w 3896042"/>
                <a:gd name="connsiteY3" fmla="*/ 10175 h 1304515"/>
                <a:gd name="connsiteX4" fmla="*/ 3896042 w 3896042"/>
                <a:gd name="connsiteY4" fmla="*/ 126165 h 1304515"/>
                <a:gd name="connsiteX5" fmla="*/ 3735786 w 3896042"/>
                <a:gd name="connsiteY5" fmla="*/ 908590 h 1304515"/>
                <a:gd name="connsiteX6" fmla="*/ 2330198 w 3896042"/>
                <a:gd name="connsiteY6" fmla="*/ 811454 h 1304515"/>
                <a:gd name="connsiteX7" fmla="*/ 1560736 w 3896042"/>
                <a:gd name="connsiteY7" fmla="*/ 810705 h 1304515"/>
                <a:gd name="connsiteX8" fmla="*/ 207389 w 3896042"/>
                <a:gd name="connsiteY8" fmla="*/ 1304515 h 1304515"/>
                <a:gd name="connsiteX9" fmla="*/ 20632 w 3896042"/>
                <a:gd name="connsiteY9" fmla="*/ 368394 h 1304515"/>
                <a:gd name="connsiteX10" fmla="*/ 0 w 3896042"/>
                <a:gd name="connsiteY10" fmla="*/ 192153 h 1304515"/>
                <a:gd name="connsiteX0" fmla="*/ 0 w 3896042"/>
                <a:gd name="connsiteY0" fmla="*/ 192153 h 1304515"/>
                <a:gd name="connsiteX1" fmla="*/ 303436 w 3896042"/>
                <a:gd name="connsiteY1" fmla="*/ 132724 h 1304515"/>
                <a:gd name="connsiteX2" fmla="*/ 1928381 w 3896042"/>
                <a:gd name="connsiteY2" fmla="*/ 0 h 1304515"/>
                <a:gd name="connsiteX3" fmla="*/ 3159757 w 3896042"/>
                <a:gd name="connsiteY3" fmla="*/ 10175 h 1304515"/>
                <a:gd name="connsiteX4" fmla="*/ 3896042 w 3896042"/>
                <a:gd name="connsiteY4" fmla="*/ 126165 h 1304515"/>
                <a:gd name="connsiteX5" fmla="*/ 3735786 w 3896042"/>
                <a:gd name="connsiteY5" fmla="*/ 908590 h 1304515"/>
                <a:gd name="connsiteX6" fmla="*/ 2330198 w 3896042"/>
                <a:gd name="connsiteY6" fmla="*/ 811454 h 1304515"/>
                <a:gd name="connsiteX7" fmla="*/ 1560736 w 3896042"/>
                <a:gd name="connsiteY7" fmla="*/ 810705 h 1304515"/>
                <a:gd name="connsiteX8" fmla="*/ 207389 w 3896042"/>
                <a:gd name="connsiteY8" fmla="*/ 1304515 h 1304515"/>
                <a:gd name="connsiteX9" fmla="*/ 20632 w 3896042"/>
                <a:gd name="connsiteY9" fmla="*/ 368394 h 1304515"/>
                <a:gd name="connsiteX10" fmla="*/ 0 w 3896042"/>
                <a:gd name="connsiteY10" fmla="*/ 192153 h 1304515"/>
                <a:gd name="connsiteX0" fmla="*/ 0 w 3896042"/>
                <a:gd name="connsiteY0" fmla="*/ 192153 h 1304515"/>
                <a:gd name="connsiteX1" fmla="*/ 303436 w 3896042"/>
                <a:gd name="connsiteY1" fmla="*/ 132724 h 1304515"/>
                <a:gd name="connsiteX2" fmla="*/ 1928381 w 3896042"/>
                <a:gd name="connsiteY2" fmla="*/ 0 h 1304515"/>
                <a:gd name="connsiteX3" fmla="*/ 3159757 w 3896042"/>
                <a:gd name="connsiteY3" fmla="*/ 10175 h 1304515"/>
                <a:gd name="connsiteX4" fmla="*/ 3896042 w 3896042"/>
                <a:gd name="connsiteY4" fmla="*/ 126165 h 1304515"/>
                <a:gd name="connsiteX5" fmla="*/ 3735786 w 3896042"/>
                <a:gd name="connsiteY5" fmla="*/ 908590 h 1304515"/>
                <a:gd name="connsiteX6" fmla="*/ 2330198 w 3896042"/>
                <a:gd name="connsiteY6" fmla="*/ 811454 h 1304515"/>
                <a:gd name="connsiteX7" fmla="*/ 1560736 w 3896042"/>
                <a:gd name="connsiteY7" fmla="*/ 810705 h 1304515"/>
                <a:gd name="connsiteX8" fmla="*/ 207389 w 3896042"/>
                <a:gd name="connsiteY8" fmla="*/ 1304515 h 1304515"/>
                <a:gd name="connsiteX9" fmla="*/ 20632 w 3896042"/>
                <a:gd name="connsiteY9" fmla="*/ 368394 h 1304515"/>
                <a:gd name="connsiteX10" fmla="*/ 0 w 3896042"/>
                <a:gd name="connsiteY10" fmla="*/ 192153 h 1304515"/>
                <a:gd name="connsiteX0" fmla="*/ 0 w 3896042"/>
                <a:gd name="connsiteY0" fmla="*/ 192153 h 1304515"/>
                <a:gd name="connsiteX1" fmla="*/ 303436 w 3896042"/>
                <a:gd name="connsiteY1" fmla="*/ 132724 h 1304515"/>
                <a:gd name="connsiteX2" fmla="*/ 1928381 w 3896042"/>
                <a:gd name="connsiteY2" fmla="*/ 0 h 1304515"/>
                <a:gd name="connsiteX3" fmla="*/ 3159757 w 3896042"/>
                <a:gd name="connsiteY3" fmla="*/ 10175 h 1304515"/>
                <a:gd name="connsiteX4" fmla="*/ 3896042 w 3896042"/>
                <a:gd name="connsiteY4" fmla="*/ 126165 h 1304515"/>
                <a:gd name="connsiteX5" fmla="*/ 3735786 w 3896042"/>
                <a:gd name="connsiteY5" fmla="*/ 908590 h 1304515"/>
                <a:gd name="connsiteX6" fmla="*/ 2330198 w 3896042"/>
                <a:gd name="connsiteY6" fmla="*/ 811454 h 1304515"/>
                <a:gd name="connsiteX7" fmla="*/ 1494748 w 3896042"/>
                <a:gd name="connsiteY7" fmla="*/ 744717 h 1304515"/>
                <a:gd name="connsiteX8" fmla="*/ 207389 w 3896042"/>
                <a:gd name="connsiteY8" fmla="*/ 1304515 h 1304515"/>
                <a:gd name="connsiteX9" fmla="*/ 20632 w 3896042"/>
                <a:gd name="connsiteY9" fmla="*/ 368394 h 1304515"/>
                <a:gd name="connsiteX10" fmla="*/ 0 w 3896042"/>
                <a:gd name="connsiteY10" fmla="*/ 192153 h 1304515"/>
                <a:gd name="connsiteX0" fmla="*/ 0 w 3896042"/>
                <a:gd name="connsiteY0" fmla="*/ 192153 h 1304515"/>
                <a:gd name="connsiteX1" fmla="*/ 303436 w 3896042"/>
                <a:gd name="connsiteY1" fmla="*/ 132724 h 1304515"/>
                <a:gd name="connsiteX2" fmla="*/ 1928381 w 3896042"/>
                <a:gd name="connsiteY2" fmla="*/ 0 h 1304515"/>
                <a:gd name="connsiteX3" fmla="*/ 3159757 w 3896042"/>
                <a:gd name="connsiteY3" fmla="*/ 10175 h 1304515"/>
                <a:gd name="connsiteX4" fmla="*/ 3896042 w 3896042"/>
                <a:gd name="connsiteY4" fmla="*/ 126165 h 1304515"/>
                <a:gd name="connsiteX5" fmla="*/ 3735786 w 3896042"/>
                <a:gd name="connsiteY5" fmla="*/ 908590 h 1304515"/>
                <a:gd name="connsiteX6" fmla="*/ 2330198 w 3896042"/>
                <a:gd name="connsiteY6" fmla="*/ 811454 h 1304515"/>
                <a:gd name="connsiteX7" fmla="*/ 1494748 w 3896042"/>
                <a:gd name="connsiteY7" fmla="*/ 744717 h 1304515"/>
                <a:gd name="connsiteX8" fmla="*/ 207389 w 3896042"/>
                <a:gd name="connsiteY8" fmla="*/ 1304515 h 1304515"/>
                <a:gd name="connsiteX9" fmla="*/ 20632 w 3896042"/>
                <a:gd name="connsiteY9" fmla="*/ 368394 h 1304515"/>
                <a:gd name="connsiteX10" fmla="*/ 0 w 3896042"/>
                <a:gd name="connsiteY10" fmla="*/ 192153 h 1304515"/>
                <a:gd name="connsiteX0" fmla="*/ 0 w 3896042"/>
                <a:gd name="connsiteY0" fmla="*/ 229230 h 1341592"/>
                <a:gd name="connsiteX1" fmla="*/ 303436 w 3896042"/>
                <a:gd name="connsiteY1" fmla="*/ 169801 h 1341592"/>
                <a:gd name="connsiteX2" fmla="*/ 1928381 w 3896042"/>
                <a:gd name="connsiteY2" fmla="*/ 37077 h 1341592"/>
                <a:gd name="connsiteX3" fmla="*/ 2490454 w 3896042"/>
                <a:gd name="connsiteY3" fmla="*/ 118 h 1341592"/>
                <a:gd name="connsiteX4" fmla="*/ 3159757 w 3896042"/>
                <a:gd name="connsiteY4" fmla="*/ 47252 h 1341592"/>
                <a:gd name="connsiteX5" fmla="*/ 3896042 w 3896042"/>
                <a:gd name="connsiteY5" fmla="*/ 163242 h 1341592"/>
                <a:gd name="connsiteX6" fmla="*/ 3735786 w 3896042"/>
                <a:gd name="connsiteY6" fmla="*/ 945667 h 1341592"/>
                <a:gd name="connsiteX7" fmla="*/ 2330198 w 3896042"/>
                <a:gd name="connsiteY7" fmla="*/ 848531 h 1341592"/>
                <a:gd name="connsiteX8" fmla="*/ 1494748 w 3896042"/>
                <a:gd name="connsiteY8" fmla="*/ 781794 h 1341592"/>
                <a:gd name="connsiteX9" fmla="*/ 207389 w 3896042"/>
                <a:gd name="connsiteY9" fmla="*/ 1341592 h 1341592"/>
                <a:gd name="connsiteX10" fmla="*/ 20632 w 3896042"/>
                <a:gd name="connsiteY10" fmla="*/ 405471 h 1341592"/>
                <a:gd name="connsiteX11" fmla="*/ 0 w 3896042"/>
                <a:gd name="connsiteY11" fmla="*/ 229230 h 1341592"/>
                <a:gd name="connsiteX0" fmla="*/ 0 w 3896042"/>
                <a:gd name="connsiteY0" fmla="*/ 229214 h 1341576"/>
                <a:gd name="connsiteX1" fmla="*/ 303436 w 3896042"/>
                <a:gd name="connsiteY1" fmla="*/ 169785 h 1341576"/>
                <a:gd name="connsiteX2" fmla="*/ 623947 w 3896042"/>
                <a:gd name="connsiteY2" fmla="*/ 207492 h 1341576"/>
                <a:gd name="connsiteX3" fmla="*/ 1928381 w 3896042"/>
                <a:gd name="connsiteY3" fmla="*/ 37061 h 1341576"/>
                <a:gd name="connsiteX4" fmla="*/ 2490454 w 3896042"/>
                <a:gd name="connsiteY4" fmla="*/ 102 h 1341576"/>
                <a:gd name="connsiteX5" fmla="*/ 3159757 w 3896042"/>
                <a:gd name="connsiteY5" fmla="*/ 47236 h 1341576"/>
                <a:gd name="connsiteX6" fmla="*/ 3896042 w 3896042"/>
                <a:gd name="connsiteY6" fmla="*/ 163226 h 1341576"/>
                <a:gd name="connsiteX7" fmla="*/ 3735786 w 3896042"/>
                <a:gd name="connsiteY7" fmla="*/ 945651 h 1341576"/>
                <a:gd name="connsiteX8" fmla="*/ 2330198 w 3896042"/>
                <a:gd name="connsiteY8" fmla="*/ 848515 h 1341576"/>
                <a:gd name="connsiteX9" fmla="*/ 1494748 w 3896042"/>
                <a:gd name="connsiteY9" fmla="*/ 781778 h 1341576"/>
                <a:gd name="connsiteX10" fmla="*/ 207389 w 3896042"/>
                <a:gd name="connsiteY10" fmla="*/ 1341576 h 1341576"/>
                <a:gd name="connsiteX11" fmla="*/ 20632 w 3896042"/>
                <a:gd name="connsiteY11" fmla="*/ 405455 h 1341576"/>
                <a:gd name="connsiteX12" fmla="*/ 0 w 3896042"/>
                <a:gd name="connsiteY12" fmla="*/ 229214 h 1341576"/>
                <a:gd name="connsiteX0" fmla="*/ 0 w 3896042"/>
                <a:gd name="connsiteY0" fmla="*/ 229214 h 1341576"/>
                <a:gd name="connsiteX1" fmla="*/ 303436 w 3896042"/>
                <a:gd name="connsiteY1" fmla="*/ 169785 h 1341576"/>
                <a:gd name="connsiteX2" fmla="*/ 623947 w 3896042"/>
                <a:gd name="connsiteY2" fmla="*/ 235772 h 1341576"/>
                <a:gd name="connsiteX3" fmla="*/ 1928381 w 3896042"/>
                <a:gd name="connsiteY3" fmla="*/ 37061 h 1341576"/>
                <a:gd name="connsiteX4" fmla="*/ 2490454 w 3896042"/>
                <a:gd name="connsiteY4" fmla="*/ 102 h 1341576"/>
                <a:gd name="connsiteX5" fmla="*/ 3159757 w 3896042"/>
                <a:gd name="connsiteY5" fmla="*/ 47236 h 1341576"/>
                <a:gd name="connsiteX6" fmla="*/ 3896042 w 3896042"/>
                <a:gd name="connsiteY6" fmla="*/ 163226 h 1341576"/>
                <a:gd name="connsiteX7" fmla="*/ 3735786 w 3896042"/>
                <a:gd name="connsiteY7" fmla="*/ 945651 h 1341576"/>
                <a:gd name="connsiteX8" fmla="*/ 2330198 w 3896042"/>
                <a:gd name="connsiteY8" fmla="*/ 848515 h 1341576"/>
                <a:gd name="connsiteX9" fmla="*/ 1494748 w 3896042"/>
                <a:gd name="connsiteY9" fmla="*/ 781778 h 1341576"/>
                <a:gd name="connsiteX10" fmla="*/ 207389 w 3896042"/>
                <a:gd name="connsiteY10" fmla="*/ 1341576 h 1341576"/>
                <a:gd name="connsiteX11" fmla="*/ 20632 w 3896042"/>
                <a:gd name="connsiteY11" fmla="*/ 405455 h 1341576"/>
                <a:gd name="connsiteX12" fmla="*/ 0 w 3896042"/>
                <a:gd name="connsiteY12" fmla="*/ 229214 h 1341576"/>
                <a:gd name="connsiteX0" fmla="*/ 0 w 3896042"/>
                <a:gd name="connsiteY0" fmla="*/ 229221 h 1341583"/>
                <a:gd name="connsiteX1" fmla="*/ 303436 w 3896042"/>
                <a:gd name="connsiteY1" fmla="*/ 169792 h 1341583"/>
                <a:gd name="connsiteX2" fmla="*/ 623947 w 3896042"/>
                <a:gd name="connsiteY2" fmla="*/ 235779 h 1341583"/>
                <a:gd name="connsiteX3" fmla="*/ 1264970 w 3896042"/>
                <a:gd name="connsiteY3" fmla="*/ 94377 h 1341583"/>
                <a:gd name="connsiteX4" fmla="*/ 1928381 w 3896042"/>
                <a:gd name="connsiteY4" fmla="*/ 37068 h 1341583"/>
                <a:gd name="connsiteX5" fmla="*/ 2490454 w 3896042"/>
                <a:gd name="connsiteY5" fmla="*/ 109 h 1341583"/>
                <a:gd name="connsiteX6" fmla="*/ 3159757 w 3896042"/>
                <a:gd name="connsiteY6" fmla="*/ 47243 h 1341583"/>
                <a:gd name="connsiteX7" fmla="*/ 3896042 w 3896042"/>
                <a:gd name="connsiteY7" fmla="*/ 163233 h 1341583"/>
                <a:gd name="connsiteX8" fmla="*/ 3735786 w 3896042"/>
                <a:gd name="connsiteY8" fmla="*/ 945658 h 1341583"/>
                <a:gd name="connsiteX9" fmla="*/ 2330198 w 3896042"/>
                <a:gd name="connsiteY9" fmla="*/ 848522 h 1341583"/>
                <a:gd name="connsiteX10" fmla="*/ 1494748 w 3896042"/>
                <a:gd name="connsiteY10" fmla="*/ 781785 h 1341583"/>
                <a:gd name="connsiteX11" fmla="*/ 207389 w 3896042"/>
                <a:gd name="connsiteY11" fmla="*/ 1341583 h 1341583"/>
                <a:gd name="connsiteX12" fmla="*/ 20632 w 3896042"/>
                <a:gd name="connsiteY12" fmla="*/ 405462 h 1341583"/>
                <a:gd name="connsiteX13" fmla="*/ 0 w 3896042"/>
                <a:gd name="connsiteY13" fmla="*/ 229221 h 1341583"/>
                <a:gd name="connsiteX0" fmla="*/ 0 w 3896042"/>
                <a:gd name="connsiteY0" fmla="*/ 229221 h 1341583"/>
                <a:gd name="connsiteX1" fmla="*/ 303436 w 3896042"/>
                <a:gd name="connsiteY1" fmla="*/ 169792 h 1341583"/>
                <a:gd name="connsiteX2" fmla="*/ 473118 w 3896042"/>
                <a:gd name="connsiteY2" fmla="*/ 179219 h 1341583"/>
                <a:gd name="connsiteX3" fmla="*/ 623947 w 3896042"/>
                <a:gd name="connsiteY3" fmla="*/ 235779 h 1341583"/>
                <a:gd name="connsiteX4" fmla="*/ 1264970 w 3896042"/>
                <a:gd name="connsiteY4" fmla="*/ 94377 h 1341583"/>
                <a:gd name="connsiteX5" fmla="*/ 1928381 w 3896042"/>
                <a:gd name="connsiteY5" fmla="*/ 37068 h 1341583"/>
                <a:gd name="connsiteX6" fmla="*/ 2490454 w 3896042"/>
                <a:gd name="connsiteY6" fmla="*/ 109 h 1341583"/>
                <a:gd name="connsiteX7" fmla="*/ 3159757 w 3896042"/>
                <a:gd name="connsiteY7" fmla="*/ 47243 h 1341583"/>
                <a:gd name="connsiteX8" fmla="*/ 3896042 w 3896042"/>
                <a:gd name="connsiteY8" fmla="*/ 163233 h 1341583"/>
                <a:gd name="connsiteX9" fmla="*/ 3735786 w 3896042"/>
                <a:gd name="connsiteY9" fmla="*/ 945658 h 1341583"/>
                <a:gd name="connsiteX10" fmla="*/ 2330198 w 3896042"/>
                <a:gd name="connsiteY10" fmla="*/ 848522 h 1341583"/>
                <a:gd name="connsiteX11" fmla="*/ 1494748 w 3896042"/>
                <a:gd name="connsiteY11" fmla="*/ 781785 h 1341583"/>
                <a:gd name="connsiteX12" fmla="*/ 207389 w 3896042"/>
                <a:gd name="connsiteY12" fmla="*/ 1341583 h 1341583"/>
                <a:gd name="connsiteX13" fmla="*/ 20632 w 3896042"/>
                <a:gd name="connsiteY13" fmla="*/ 405462 h 1341583"/>
                <a:gd name="connsiteX14" fmla="*/ 0 w 3896042"/>
                <a:gd name="connsiteY14" fmla="*/ 229221 h 1341583"/>
                <a:gd name="connsiteX0" fmla="*/ 0 w 3896042"/>
                <a:gd name="connsiteY0" fmla="*/ 229221 h 1341583"/>
                <a:gd name="connsiteX1" fmla="*/ 275155 w 3896042"/>
                <a:gd name="connsiteY1" fmla="*/ 132085 h 1341583"/>
                <a:gd name="connsiteX2" fmla="*/ 473118 w 3896042"/>
                <a:gd name="connsiteY2" fmla="*/ 179219 h 1341583"/>
                <a:gd name="connsiteX3" fmla="*/ 623947 w 3896042"/>
                <a:gd name="connsiteY3" fmla="*/ 235779 h 1341583"/>
                <a:gd name="connsiteX4" fmla="*/ 1264970 w 3896042"/>
                <a:gd name="connsiteY4" fmla="*/ 94377 h 1341583"/>
                <a:gd name="connsiteX5" fmla="*/ 1928381 w 3896042"/>
                <a:gd name="connsiteY5" fmla="*/ 37068 h 1341583"/>
                <a:gd name="connsiteX6" fmla="*/ 2490454 w 3896042"/>
                <a:gd name="connsiteY6" fmla="*/ 109 h 1341583"/>
                <a:gd name="connsiteX7" fmla="*/ 3159757 w 3896042"/>
                <a:gd name="connsiteY7" fmla="*/ 47243 h 1341583"/>
                <a:gd name="connsiteX8" fmla="*/ 3896042 w 3896042"/>
                <a:gd name="connsiteY8" fmla="*/ 163233 h 1341583"/>
                <a:gd name="connsiteX9" fmla="*/ 3735786 w 3896042"/>
                <a:gd name="connsiteY9" fmla="*/ 945658 h 1341583"/>
                <a:gd name="connsiteX10" fmla="*/ 2330198 w 3896042"/>
                <a:gd name="connsiteY10" fmla="*/ 848522 h 1341583"/>
                <a:gd name="connsiteX11" fmla="*/ 1494748 w 3896042"/>
                <a:gd name="connsiteY11" fmla="*/ 781785 h 1341583"/>
                <a:gd name="connsiteX12" fmla="*/ 207389 w 3896042"/>
                <a:gd name="connsiteY12" fmla="*/ 1341583 h 1341583"/>
                <a:gd name="connsiteX13" fmla="*/ 20632 w 3896042"/>
                <a:gd name="connsiteY13" fmla="*/ 405462 h 1341583"/>
                <a:gd name="connsiteX14" fmla="*/ 0 w 3896042"/>
                <a:gd name="connsiteY14" fmla="*/ 229221 h 1341583"/>
                <a:gd name="connsiteX0" fmla="*/ 0 w 3896042"/>
                <a:gd name="connsiteY0" fmla="*/ 229221 h 1445278"/>
                <a:gd name="connsiteX1" fmla="*/ 275155 w 3896042"/>
                <a:gd name="connsiteY1" fmla="*/ 132085 h 1445278"/>
                <a:gd name="connsiteX2" fmla="*/ 473118 w 3896042"/>
                <a:gd name="connsiteY2" fmla="*/ 179219 h 1445278"/>
                <a:gd name="connsiteX3" fmla="*/ 623947 w 3896042"/>
                <a:gd name="connsiteY3" fmla="*/ 235779 h 1445278"/>
                <a:gd name="connsiteX4" fmla="*/ 1264970 w 3896042"/>
                <a:gd name="connsiteY4" fmla="*/ 94377 h 1445278"/>
                <a:gd name="connsiteX5" fmla="*/ 1928381 w 3896042"/>
                <a:gd name="connsiteY5" fmla="*/ 37068 h 1445278"/>
                <a:gd name="connsiteX6" fmla="*/ 2490454 w 3896042"/>
                <a:gd name="connsiteY6" fmla="*/ 109 h 1445278"/>
                <a:gd name="connsiteX7" fmla="*/ 3159757 w 3896042"/>
                <a:gd name="connsiteY7" fmla="*/ 47243 h 1445278"/>
                <a:gd name="connsiteX8" fmla="*/ 3896042 w 3896042"/>
                <a:gd name="connsiteY8" fmla="*/ 163233 h 1445278"/>
                <a:gd name="connsiteX9" fmla="*/ 3735786 w 3896042"/>
                <a:gd name="connsiteY9" fmla="*/ 945658 h 1445278"/>
                <a:gd name="connsiteX10" fmla="*/ 2330198 w 3896042"/>
                <a:gd name="connsiteY10" fmla="*/ 848522 h 1445278"/>
                <a:gd name="connsiteX11" fmla="*/ 1494748 w 3896042"/>
                <a:gd name="connsiteY11" fmla="*/ 781785 h 1445278"/>
                <a:gd name="connsiteX12" fmla="*/ 254523 w 3896042"/>
                <a:gd name="connsiteY12" fmla="*/ 1445278 h 1445278"/>
                <a:gd name="connsiteX13" fmla="*/ 20632 w 3896042"/>
                <a:gd name="connsiteY13" fmla="*/ 405462 h 1445278"/>
                <a:gd name="connsiteX14" fmla="*/ 0 w 3896042"/>
                <a:gd name="connsiteY14" fmla="*/ 229221 h 1445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96042" h="1445278">
                  <a:moveTo>
                    <a:pt x="0" y="229221"/>
                  </a:moveTo>
                  <a:cubicBezTo>
                    <a:pt x="20721" y="38636"/>
                    <a:pt x="-46242" y="164110"/>
                    <a:pt x="275155" y="132085"/>
                  </a:cubicBezTo>
                  <a:cubicBezTo>
                    <a:pt x="350866" y="133178"/>
                    <a:pt x="419699" y="168221"/>
                    <a:pt x="473118" y="179219"/>
                  </a:cubicBezTo>
                  <a:cubicBezTo>
                    <a:pt x="526537" y="190217"/>
                    <a:pt x="488830" y="259346"/>
                    <a:pt x="623947" y="235779"/>
                  </a:cubicBezTo>
                  <a:cubicBezTo>
                    <a:pt x="787345" y="227923"/>
                    <a:pt x="1047564" y="127495"/>
                    <a:pt x="1264970" y="94377"/>
                  </a:cubicBezTo>
                  <a:cubicBezTo>
                    <a:pt x="1482376" y="61259"/>
                    <a:pt x="1727276" y="57493"/>
                    <a:pt x="1928381" y="37068"/>
                  </a:cubicBezTo>
                  <a:cubicBezTo>
                    <a:pt x="2129486" y="16643"/>
                    <a:pt x="2285225" y="-1587"/>
                    <a:pt x="2490454" y="109"/>
                  </a:cubicBezTo>
                  <a:cubicBezTo>
                    <a:pt x="2695683" y="1805"/>
                    <a:pt x="2931777" y="26340"/>
                    <a:pt x="3159757" y="47243"/>
                  </a:cubicBezTo>
                  <a:lnTo>
                    <a:pt x="3896042" y="163233"/>
                  </a:lnTo>
                  <a:lnTo>
                    <a:pt x="3735786" y="945658"/>
                  </a:lnTo>
                  <a:cubicBezTo>
                    <a:pt x="3473241" y="1039448"/>
                    <a:pt x="2653428" y="864836"/>
                    <a:pt x="2330198" y="848522"/>
                  </a:cubicBezTo>
                  <a:cubicBezTo>
                    <a:pt x="2006968" y="803927"/>
                    <a:pt x="1724431" y="641476"/>
                    <a:pt x="1494748" y="781785"/>
                  </a:cubicBezTo>
                  <a:lnTo>
                    <a:pt x="254523" y="1445278"/>
                  </a:lnTo>
                  <a:cubicBezTo>
                    <a:pt x="201697" y="1126953"/>
                    <a:pt x="73458" y="723787"/>
                    <a:pt x="20632" y="405462"/>
                  </a:cubicBezTo>
                  <a:lnTo>
                    <a:pt x="0" y="229221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wrap="none" lIns="91440" tIns="0" rIns="91440" bIns="0">
              <a:prstTxWarp prst="textChevron">
                <a:avLst>
                  <a:gd name="adj" fmla="val 39161"/>
                </a:avLst>
              </a:prstTxWarp>
              <a:spAutoFit/>
            </a:bodyPr>
            <a:lstStyle/>
            <a:p>
              <a:pPr algn="ctr"/>
              <a:r>
                <a:rPr lang="en-US" sz="5400" b="0" cap="none" spc="0" dirty="0" smtClean="0">
                  <a:ln w="0">
                    <a:solidFill>
                      <a:schemeClr val="accent2">
                        <a:lumMod val="75000"/>
                      </a:schemeClr>
                    </a:solidFill>
                  </a:ln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</a:rPr>
                <a:t>Primary</a:t>
              </a:r>
              <a:endParaRPr lang="en-US" sz="5400" b="0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4563" y="2472708"/>
            <a:ext cx="5324687" cy="3553584"/>
          </a:xfrm>
        </p:spPr>
        <p:txBody>
          <a:bodyPr lIns="914400" rIns="914400">
            <a:normAutofit lnSpcReduction="1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 smtClean="0"/>
              <a:t>Primary </a:t>
            </a:r>
            <a:r>
              <a:rPr lang="en-US" sz="3200" dirty="0"/>
              <a:t>has </a:t>
            </a:r>
            <a:r>
              <a:rPr lang="en-US" sz="3200" dirty="0" smtClean="0"/>
              <a:t>nothing </a:t>
            </a:r>
            <a:r>
              <a:rPr lang="en-US" sz="3200" dirty="0"/>
              <a:t>to do with General </a:t>
            </a:r>
            <a:endParaRPr lang="en-US" sz="3200" dirty="0" smtClean="0"/>
          </a:p>
          <a:p>
            <a:pPr>
              <a:spcBef>
                <a:spcPts val="1200"/>
              </a:spcBef>
              <a:spcAft>
                <a:spcPts val="1200"/>
              </a:spcAft>
              <a:buBlip>
                <a:blip r:embed="rId7"/>
              </a:buBlip>
            </a:pPr>
            <a:r>
              <a:rPr lang="en-US" sz="3200" dirty="0" smtClean="0"/>
              <a:t>Results select delegates of a party, not the nominees. </a:t>
            </a:r>
          </a:p>
          <a:p>
            <a:pPr>
              <a:spcBef>
                <a:spcPts val="1200"/>
              </a:spcBef>
              <a:spcAft>
                <a:spcPts val="1200"/>
              </a:spcAft>
              <a:buBlip>
                <a:blip r:embed="rId7"/>
              </a:buBlip>
            </a:pP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  <a:p>
            <a:endParaRPr lang="en-US" sz="3200" dirty="0" smtClean="0"/>
          </a:p>
          <a:p>
            <a:endParaRPr lang="en-US" sz="32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09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REFERENCE_ID" val="7e4fa009-2ba4-42d6-a7d2-7f55c9e57ee8"/>
  <p:tag name="TAG_BACKING_FORM_KEY" val="1246238-s:\certification &amp; training\training and conferences\wsaca elections conferences\2015\2016 presidential primary\v2_presidential primary 2016.pptx"/>
  <p:tag name="ARTICULATE_PRESENTER_VERSION" val="7"/>
  <p:tag name="ARTICULATE_USED_PAGE_ORIENTATION" val="1"/>
  <p:tag name="ARTICULATE_USED_PAGE_SIZE" val="1"/>
  <p:tag name="ARTICULATE_PROJECT_OPEN" val="0"/>
  <p:tag name="ARTICULATE_SLIDE_COUNT" val="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6"/>
  <p:tag name="ARTICULATE_USED_LAYOUT" val="7"/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a9252bfec584450289d7831e5604b16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7"/>
  <p:tag name="ARTICULATE_USED_LAYOUT" val="7"/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0"/>
  <p:tag name="ARTICULATE_USED_LAYOUT" val="2"/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3"/>
  <p:tag name="ARTICULATE_USED_LAYOUT" val="2"/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9"/>
  <p:tag name="ARTICULATE_USED_LAYOUT" val="1"/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ILD_ITEM_TEXT1" val="Precinct caucus"/>
  <p:tag name="CHILD_ITEM_TEXT2" val="Selects candidate and county convention delegates"/>
  <p:tag name="CHILD_ITEM_TEXT3" val="County conventions"/>
  <p:tag name="CHILD_ITEM_TEXT4" val="Elect delegates for the state convention"/>
  <p:tag name="CHILD_ITEM_TEXT5" val="State convention"/>
  <p:tag name="CHILD_ITEM_TEXT6" val="Delegates of 10 districts &amp; alternates"/>
  <p:tag name="CHILD_ITEM_TEXT7" val="Represent candidate chosen by the district"/>
  <p:tag name="CHILD_ITEM_TEXT8" val="Elect delegates for National Conventio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1"/>
  <p:tag name="ARTICULATE_USED_LAYOUT" val="2"/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4"/>
  <p:tag name="ARTICULATE_USED_LAYOUT" val="7"/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2"/>
  <p:tag name="ARTICULATE_USED_LAYOUT" val="2"/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441f0b5af9894beb9b8bec137598511d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65538f6f70e04b208db155e685b51f4d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2"/>
  <p:tag name="ARTICULATE_USED_LAYOUT" val="2"/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441f0b5af9894beb9b8bec137598511d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65538f6f70e04b208db155e685b51f4d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5"/>
  <p:tag name="ARTICULATE_USED_LAYOUT" val="8"/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6"/>
  <p:tag name="ARTICULATE_USED_LAYOUT" val="2"/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7"/>
  <p:tag name="ARTICULATE_USED_LAYOUT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8"/>
  <p:tag name="ARTICULATE_USED_LAYOUT" val="2"/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1"/>
  <p:tag name="ARTICULATE_USED_LAYOUT" val="2"/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0"/>
  <p:tag name="ARTICULATE_USED_LAYOUT" val="6"/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a9252bfec584450289d7831e5604b16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ticulate Extrabold"/>
        <a:ea typeface=""/>
        <a:cs typeface=""/>
      </a:majorFont>
      <a:minorFont>
        <a:latin typeface="Articula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2214</TotalTime>
  <Words>1409</Words>
  <Application>Microsoft Office PowerPoint</Application>
  <PresentationFormat>On-screen Show (4:3)</PresentationFormat>
  <Paragraphs>237</Paragraphs>
  <Slides>18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Articulate</vt:lpstr>
      <vt:lpstr>Articulate Extrabold</vt:lpstr>
      <vt:lpstr>Bodoni Std Poster</vt:lpstr>
      <vt:lpstr>Calibri</vt:lpstr>
      <vt:lpstr>Cantoria MT Std SemiBold</vt:lpstr>
      <vt:lpstr>Century Gothic</vt:lpstr>
      <vt:lpstr>Franklin Gothic Medium</vt:lpstr>
      <vt:lpstr>VAG Rounded Std Thin</vt:lpstr>
      <vt:lpstr>Office Theme</vt:lpstr>
      <vt:lpstr>PowerPoint Presentation</vt:lpstr>
      <vt:lpstr>First time at the show? </vt:lpstr>
      <vt:lpstr>Or is this a re-run?</vt:lpstr>
      <vt:lpstr>In the Beginning</vt:lpstr>
      <vt:lpstr>Caucus – multi level</vt:lpstr>
      <vt:lpstr>Rise of the Primary . . .</vt:lpstr>
      <vt:lpstr>PowerPoint Presentation</vt:lpstr>
      <vt:lpstr>Not your typical primary!</vt:lpstr>
      <vt:lpstr>Not your typical primary!</vt:lpstr>
      <vt:lpstr>In 2016 -  Coming to a county near you! </vt:lpstr>
      <vt:lpstr>Special elections?</vt:lpstr>
      <vt:lpstr> </vt:lpstr>
      <vt:lpstr>Rehearsal Schedule</vt:lpstr>
      <vt:lpstr>Rehearsal Schedule</vt:lpstr>
      <vt:lpstr>Sound Bites</vt:lpstr>
      <vt:lpstr>This is not  The END!</vt:lpstr>
      <vt:lpstr>Bigger! Bolder! Coming next year!   PRESIDENTIAL PRIMARY 5</vt:lpstr>
      <vt:lpstr> Presidential Primary </vt:lpstr>
    </vt:vector>
  </TitlesOfParts>
  <Company>Secretary of State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holly.harris</dc:creator>
  <cp:lastModifiedBy>Nieland, Libby</cp:lastModifiedBy>
  <cp:revision>257</cp:revision>
  <cp:lastPrinted>2015-06-03T15:46:16Z</cp:lastPrinted>
  <dcterms:created xsi:type="dcterms:W3CDTF">2013-06-18T17:57:49Z</dcterms:created>
  <dcterms:modified xsi:type="dcterms:W3CDTF">2015-06-05T22:52:45Z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Path">
    <vt:lpwstr>http://staff.sos.wa.gov/_assets/resources/Powerpoint%20Template</vt:lpwstr>
  </property>
  <property fmtid="{D5CDD505-2E9C-101B-9397-08002B2CF9AE}" pid="3" name="ArticulateUseProject">
    <vt:lpwstr>1</vt:lpwstr>
  </property>
  <property fmtid="{D5CDD505-2E9C-101B-9397-08002B2CF9AE}" pid="4" name="ArticulateProjectVersion">
    <vt:lpwstr>7</vt:lpwstr>
  </property>
  <property fmtid="{D5CDD505-2E9C-101B-9397-08002B2CF9AE}" pid="5" name="ArticulateGUID">
    <vt:lpwstr>FCBFA484-7434-4FD2-976C-67E6AD504439</vt:lpwstr>
  </property>
  <property fmtid="{D5CDD505-2E9C-101B-9397-08002B2CF9AE}" pid="6" name="ArticulateProjectFull">
    <vt:lpwstr>S:\Certification &amp; Training\Training and Conferences\WSACA Elections Conferences\2015\2016 Presidential Primary\v2_Presidential Primary 2016.ppta</vt:lpwstr>
  </property>
</Properties>
</file>