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333" r:id="rId3"/>
    <p:sldId id="334" r:id="rId4"/>
    <p:sldId id="290" r:id="rId5"/>
    <p:sldId id="331" r:id="rId6"/>
    <p:sldId id="308" r:id="rId7"/>
    <p:sldId id="309" r:id="rId8"/>
    <p:sldId id="310" r:id="rId9"/>
    <p:sldId id="312" r:id="rId10"/>
    <p:sldId id="311" r:id="rId11"/>
    <p:sldId id="313" r:id="rId12"/>
    <p:sldId id="314" r:id="rId13"/>
    <p:sldId id="316" r:id="rId14"/>
    <p:sldId id="317" r:id="rId15"/>
    <p:sldId id="318" r:id="rId16"/>
    <p:sldId id="319" r:id="rId17"/>
    <p:sldId id="302" r:id="rId18"/>
    <p:sldId id="320" r:id="rId19"/>
    <p:sldId id="292" r:id="rId20"/>
    <p:sldId id="257" r:id="rId21"/>
    <p:sldId id="268" r:id="rId22"/>
    <p:sldId id="273" r:id="rId23"/>
    <p:sldId id="259" r:id="rId24"/>
    <p:sldId id="260" r:id="rId25"/>
    <p:sldId id="262" r:id="rId26"/>
    <p:sldId id="266" r:id="rId27"/>
    <p:sldId id="330" r:id="rId28"/>
    <p:sldId id="340" r:id="rId29"/>
    <p:sldId id="338" r:id="rId30"/>
    <p:sldId id="339" r:id="rId31"/>
    <p:sldId id="322" r:id="rId32"/>
    <p:sldId id="323" r:id="rId33"/>
    <p:sldId id="328" r:id="rId34"/>
    <p:sldId id="324" r:id="rId35"/>
    <p:sldId id="326" r:id="rId36"/>
    <p:sldId id="327" r:id="rId37"/>
    <p:sldId id="329" r:id="rId38"/>
    <p:sldId id="284" r:id="rId39"/>
    <p:sldId id="281" r:id="rId40"/>
    <p:sldId id="283" r:id="rId41"/>
    <p:sldId id="325" r:id="rId42"/>
    <p:sldId id="285" r:id="rId43"/>
    <p:sldId id="287" r:id="rId44"/>
    <p:sldId id="335" r:id="rId45"/>
    <p:sldId id="33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05CF20-0AC2-4C0F-A0BB-87AE3A0468B6}" type="datetimeFigureOut">
              <a:rPr lang="en-US" smtClean="0"/>
              <a:t>6/8/2015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9EF8D-28F7-421B-98B1-475EF2566BFD}" type="slidenum">
              <a:rPr lang="en-US" smtClean="0"/>
              <a:t>‹#›</a:t>
            </a:fld>
            <a:endParaRPr lang="en-US" dirty="0"/>
          </a:p>
        </p:txBody>
      </p:sp>
    </p:spTree>
    <p:extLst>
      <p:ext uri="{BB962C8B-B14F-4D97-AF65-F5344CB8AC3E}">
        <p14:creationId xmlns:p14="http://schemas.microsoft.com/office/powerpoint/2010/main" val="306335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1655" indent="-284301">
              <a:defRPr>
                <a:solidFill>
                  <a:schemeClr val="tx1"/>
                </a:solidFill>
                <a:latin typeface="Verdana" pitchFamily="34" charset="0"/>
              </a:defRPr>
            </a:lvl2pPr>
            <a:lvl3pPr marL="1141840" indent="-227132">
              <a:defRPr>
                <a:solidFill>
                  <a:schemeClr val="tx1"/>
                </a:solidFill>
                <a:latin typeface="Verdana" pitchFamily="34" charset="0"/>
              </a:defRPr>
            </a:lvl3pPr>
            <a:lvl4pPr marL="1599193" indent="-227132">
              <a:defRPr>
                <a:solidFill>
                  <a:schemeClr val="tx1"/>
                </a:solidFill>
                <a:latin typeface="Verdana" pitchFamily="34" charset="0"/>
              </a:defRPr>
            </a:lvl4pPr>
            <a:lvl5pPr marL="2056547" indent="-227132">
              <a:defRPr>
                <a:solidFill>
                  <a:schemeClr val="tx1"/>
                </a:solidFill>
                <a:latin typeface="Verdana" pitchFamily="34" charset="0"/>
              </a:defRPr>
            </a:lvl5pPr>
            <a:lvl6pPr marL="2501540" indent="-227132" eaLnBrk="0" fontAlgn="base" hangingPunct="0">
              <a:spcBef>
                <a:spcPct val="0"/>
              </a:spcBef>
              <a:spcAft>
                <a:spcPct val="0"/>
              </a:spcAft>
              <a:defRPr>
                <a:solidFill>
                  <a:schemeClr val="tx1"/>
                </a:solidFill>
                <a:latin typeface="Verdana" pitchFamily="34" charset="0"/>
              </a:defRPr>
            </a:lvl6pPr>
            <a:lvl7pPr marL="2946532" indent="-227132" eaLnBrk="0" fontAlgn="base" hangingPunct="0">
              <a:spcBef>
                <a:spcPct val="0"/>
              </a:spcBef>
              <a:spcAft>
                <a:spcPct val="0"/>
              </a:spcAft>
              <a:defRPr>
                <a:solidFill>
                  <a:schemeClr val="tx1"/>
                </a:solidFill>
                <a:latin typeface="Verdana" pitchFamily="34" charset="0"/>
              </a:defRPr>
            </a:lvl7pPr>
            <a:lvl8pPr marL="3391525" indent="-227132" eaLnBrk="0" fontAlgn="base" hangingPunct="0">
              <a:spcBef>
                <a:spcPct val="0"/>
              </a:spcBef>
              <a:spcAft>
                <a:spcPct val="0"/>
              </a:spcAft>
              <a:defRPr>
                <a:solidFill>
                  <a:schemeClr val="tx1"/>
                </a:solidFill>
                <a:latin typeface="Verdana" pitchFamily="34" charset="0"/>
              </a:defRPr>
            </a:lvl8pPr>
            <a:lvl9pPr marL="3836518" indent="-227132" eaLnBrk="0" fontAlgn="base" hangingPunct="0">
              <a:spcBef>
                <a:spcPct val="0"/>
              </a:spcBef>
              <a:spcAft>
                <a:spcPct val="0"/>
              </a:spcAft>
              <a:defRPr>
                <a:solidFill>
                  <a:schemeClr val="tx1"/>
                </a:solidFill>
                <a:latin typeface="Verdana" pitchFamily="34" charset="0"/>
              </a:defRPr>
            </a:lvl9pPr>
          </a:lstStyle>
          <a:p>
            <a:fld id="{65D363D1-0E9E-4895-A15F-B42582029108}" type="slidenum">
              <a:rPr lang="en-US" altLang="en-US" smtClean="0">
                <a:latin typeface="Arial" charset="0"/>
              </a:rPr>
              <a:pPr/>
              <a:t>4</a:t>
            </a:fld>
            <a:endParaRPr lang="en-US" altLang="en-US"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1655" indent="-284301">
              <a:defRPr>
                <a:solidFill>
                  <a:schemeClr val="tx1"/>
                </a:solidFill>
                <a:latin typeface="Verdana" pitchFamily="34" charset="0"/>
              </a:defRPr>
            </a:lvl2pPr>
            <a:lvl3pPr marL="1141840" indent="-227132">
              <a:defRPr>
                <a:solidFill>
                  <a:schemeClr val="tx1"/>
                </a:solidFill>
                <a:latin typeface="Verdana" pitchFamily="34" charset="0"/>
              </a:defRPr>
            </a:lvl3pPr>
            <a:lvl4pPr marL="1599193" indent="-227132">
              <a:defRPr>
                <a:solidFill>
                  <a:schemeClr val="tx1"/>
                </a:solidFill>
                <a:latin typeface="Verdana" pitchFamily="34" charset="0"/>
              </a:defRPr>
            </a:lvl4pPr>
            <a:lvl5pPr marL="2056547" indent="-227132">
              <a:defRPr>
                <a:solidFill>
                  <a:schemeClr val="tx1"/>
                </a:solidFill>
                <a:latin typeface="Verdana" pitchFamily="34" charset="0"/>
              </a:defRPr>
            </a:lvl5pPr>
            <a:lvl6pPr marL="2501540" indent="-227132" eaLnBrk="0" fontAlgn="base" hangingPunct="0">
              <a:spcBef>
                <a:spcPct val="0"/>
              </a:spcBef>
              <a:spcAft>
                <a:spcPct val="0"/>
              </a:spcAft>
              <a:defRPr>
                <a:solidFill>
                  <a:schemeClr val="tx1"/>
                </a:solidFill>
                <a:latin typeface="Verdana" pitchFamily="34" charset="0"/>
              </a:defRPr>
            </a:lvl6pPr>
            <a:lvl7pPr marL="2946532" indent="-227132" eaLnBrk="0" fontAlgn="base" hangingPunct="0">
              <a:spcBef>
                <a:spcPct val="0"/>
              </a:spcBef>
              <a:spcAft>
                <a:spcPct val="0"/>
              </a:spcAft>
              <a:defRPr>
                <a:solidFill>
                  <a:schemeClr val="tx1"/>
                </a:solidFill>
                <a:latin typeface="Verdana" pitchFamily="34" charset="0"/>
              </a:defRPr>
            </a:lvl7pPr>
            <a:lvl8pPr marL="3391525" indent="-227132" eaLnBrk="0" fontAlgn="base" hangingPunct="0">
              <a:spcBef>
                <a:spcPct val="0"/>
              </a:spcBef>
              <a:spcAft>
                <a:spcPct val="0"/>
              </a:spcAft>
              <a:defRPr>
                <a:solidFill>
                  <a:schemeClr val="tx1"/>
                </a:solidFill>
                <a:latin typeface="Verdana" pitchFamily="34" charset="0"/>
              </a:defRPr>
            </a:lvl8pPr>
            <a:lvl9pPr marL="3836518" indent="-227132" eaLnBrk="0" fontAlgn="base" hangingPunct="0">
              <a:spcBef>
                <a:spcPct val="0"/>
              </a:spcBef>
              <a:spcAft>
                <a:spcPct val="0"/>
              </a:spcAft>
              <a:defRPr>
                <a:solidFill>
                  <a:schemeClr val="tx1"/>
                </a:solidFill>
                <a:latin typeface="Verdana" pitchFamily="34" charset="0"/>
              </a:defRPr>
            </a:lvl9pPr>
          </a:lstStyle>
          <a:p>
            <a:fld id="{5385169A-4F80-406A-82E2-406A55B672FB}" type="slidenum">
              <a:rPr lang="en-US" altLang="en-US" smtClean="0">
                <a:latin typeface="Arial" charset="0"/>
              </a:rPr>
              <a:pPr/>
              <a:t>17</a:t>
            </a:fld>
            <a:endParaRPr lang="en-US" altLang="en-US" dirty="0"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163"/>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1655" indent="-284301">
              <a:defRPr>
                <a:solidFill>
                  <a:schemeClr val="tx1"/>
                </a:solidFill>
                <a:latin typeface="Verdana" pitchFamily="34" charset="0"/>
              </a:defRPr>
            </a:lvl2pPr>
            <a:lvl3pPr marL="1141840" indent="-227132">
              <a:defRPr>
                <a:solidFill>
                  <a:schemeClr val="tx1"/>
                </a:solidFill>
                <a:latin typeface="Verdana" pitchFamily="34" charset="0"/>
              </a:defRPr>
            </a:lvl3pPr>
            <a:lvl4pPr marL="1599193" indent="-227132">
              <a:defRPr>
                <a:solidFill>
                  <a:schemeClr val="tx1"/>
                </a:solidFill>
                <a:latin typeface="Verdana" pitchFamily="34" charset="0"/>
              </a:defRPr>
            </a:lvl4pPr>
            <a:lvl5pPr marL="2056547" indent="-227132">
              <a:defRPr>
                <a:solidFill>
                  <a:schemeClr val="tx1"/>
                </a:solidFill>
                <a:latin typeface="Verdana" pitchFamily="34" charset="0"/>
              </a:defRPr>
            </a:lvl5pPr>
            <a:lvl6pPr marL="2501540" indent="-227132" eaLnBrk="0" fontAlgn="base" hangingPunct="0">
              <a:spcBef>
                <a:spcPct val="0"/>
              </a:spcBef>
              <a:spcAft>
                <a:spcPct val="0"/>
              </a:spcAft>
              <a:defRPr>
                <a:solidFill>
                  <a:schemeClr val="tx1"/>
                </a:solidFill>
                <a:latin typeface="Verdana" pitchFamily="34" charset="0"/>
              </a:defRPr>
            </a:lvl6pPr>
            <a:lvl7pPr marL="2946532" indent="-227132" eaLnBrk="0" fontAlgn="base" hangingPunct="0">
              <a:spcBef>
                <a:spcPct val="0"/>
              </a:spcBef>
              <a:spcAft>
                <a:spcPct val="0"/>
              </a:spcAft>
              <a:defRPr>
                <a:solidFill>
                  <a:schemeClr val="tx1"/>
                </a:solidFill>
                <a:latin typeface="Verdana" pitchFamily="34" charset="0"/>
              </a:defRPr>
            </a:lvl7pPr>
            <a:lvl8pPr marL="3391525" indent="-227132" eaLnBrk="0" fontAlgn="base" hangingPunct="0">
              <a:spcBef>
                <a:spcPct val="0"/>
              </a:spcBef>
              <a:spcAft>
                <a:spcPct val="0"/>
              </a:spcAft>
              <a:defRPr>
                <a:solidFill>
                  <a:schemeClr val="tx1"/>
                </a:solidFill>
                <a:latin typeface="Verdana" pitchFamily="34" charset="0"/>
              </a:defRPr>
            </a:lvl8pPr>
            <a:lvl9pPr marL="3836518" indent="-227132" eaLnBrk="0" fontAlgn="base" hangingPunct="0">
              <a:spcBef>
                <a:spcPct val="0"/>
              </a:spcBef>
              <a:spcAft>
                <a:spcPct val="0"/>
              </a:spcAft>
              <a:defRPr>
                <a:solidFill>
                  <a:schemeClr val="tx1"/>
                </a:solidFill>
                <a:latin typeface="Verdana" pitchFamily="34" charset="0"/>
              </a:defRPr>
            </a:lvl9pPr>
          </a:lstStyle>
          <a:p>
            <a:fld id="{C109DC04-26EB-49B1-9015-470DEAC74486}" type="slidenum">
              <a:rPr lang="en-US" altLang="en-US" smtClean="0">
                <a:latin typeface="Arial" charset="0"/>
              </a:rPr>
              <a:pPr/>
              <a:t>19</a:t>
            </a:fld>
            <a:endParaRPr lang="en-US" altLang="en-US" dirty="0"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F9CD93-3EA8-450A-A979-7D6C09F038C7}"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7FC9E6-FB59-47A3-95E8-E348F6DBE79B}"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9CD93-3EA8-450A-A979-7D6C09F038C7}"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7FC9E6-FB59-47A3-95E8-E348F6DBE79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D93-3EA8-450A-A979-7D6C09F038C7}"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7FC9E6-FB59-47A3-95E8-E348F6DBE79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9CD93-3EA8-450A-A979-7D6C09F038C7}"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7FC9E6-FB59-47A3-95E8-E348F6DBE79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9CD93-3EA8-450A-A979-7D6C09F038C7}" type="datetimeFigureOut">
              <a:rPr lang="en-US" smtClean="0"/>
              <a:t>6/8/2015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7FC9E6-FB59-47A3-95E8-E348F6DBE79B}"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F9CD93-3EA8-450A-A979-7D6C09F038C7}" type="datetimeFigureOut">
              <a:rPr lang="en-US" smtClean="0"/>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7FC9E6-FB59-47A3-95E8-E348F6DBE79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F9CD93-3EA8-450A-A979-7D6C09F038C7}" type="datetimeFigureOut">
              <a:rPr lang="en-US" smtClean="0"/>
              <a:t>6/8/2015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7FC9E6-FB59-47A3-95E8-E348F6DBE79B}"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9CD93-3EA8-450A-A979-7D6C09F038C7}" type="datetimeFigureOut">
              <a:rPr lang="en-US" smtClean="0"/>
              <a:t>6/8/2015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7FC9E6-FB59-47A3-95E8-E348F6DBE79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9CD93-3EA8-450A-A979-7D6C09F038C7}" type="datetimeFigureOut">
              <a:rPr lang="en-US" smtClean="0"/>
              <a:t>6/8/2015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7FC9E6-FB59-47A3-95E8-E348F6DBE79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9CD93-3EA8-450A-A979-7D6C09F038C7}" type="datetimeFigureOut">
              <a:rPr lang="en-US" smtClean="0"/>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7FC9E6-FB59-47A3-95E8-E348F6DBE79B}"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9CD93-3EA8-450A-A979-7D6C09F038C7}" type="datetimeFigureOut">
              <a:rPr lang="en-US" smtClean="0"/>
              <a:t>6/8/2015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7FC9E6-FB59-47A3-95E8-E348F6DBE79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9F9CD93-3EA8-450A-A979-7D6C09F038C7}" type="datetimeFigureOut">
              <a:rPr lang="en-US" smtClean="0"/>
              <a:t>6/8/2015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37FC9E6-FB59-47A3-95E8-E348F6DBE79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ssembler.law.cornell.edu/uscode/html/uscode42/usc_sup_01_42_10_20.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badelsonfcc@verizon.net" TargetMode="External"/><Relationship Id="rId2" Type="http://schemas.openxmlformats.org/officeDocument/2006/relationships/hyperlink" Target="mailto:badelson1@comcast.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0"/>
            <a:ext cx="7315200" cy="2666999"/>
          </a:xfrm>
        </p:spPr>
        <p:txBody>
          <a:bodyPr>
            <a:normAutofit/>
          </a:bodyPr>
          <a:lstStyle/>
          <a:p>
            <a:pPr algn="ctr"/>
            <a:r>
              <a:rPr lang="en-US" altLang="en-US" sz="4000" dirty="0"/>
              <a:t>The Voting Rights Act of 1965</a:t>
            </a:r>
            <a:br>
              <a:rPr lang="en-US" altLang="en-US" sz="4000" dirty="0"/>
            </a:br>
            <a:r>
              <a:rPr lang="en-US" altLang="en-US" sz="4000" dirty="0"/>
              <a:t>Past, Present, and Future</a:t>
            </a:r>
            <a:endParaRPr lang="en-US" sz="4000" i="1" u="sng" dirty="0"/>
          </a:p>
        </p:txBody>
      </p:sp>
      <p:sp>
        <p:nvSpPr>
          <p:cNvPr id="3" name="Subtitle 2"/>
          <p:cNvSpPr>
            <a:spLocks noGrp="1"/>
          </p:cNvSpPr>
          <p:nvPr>
            <p:ph type="subTitle" idx="1"/>
          </p:nvPr>
        </p:nvSpPr>
        <p:spPr>
          <a:xfrm>
            <a:off x="914400" y="3886200"/>
            <a:ext cx="7315200" cy="2424962"/>
          </a:xfrm>
        </p:spPr>
        <p:txBody>
          <a:bodyPr>
            <a:normAutofit fontScale="92500" lnSpcReduction="10000"/>
          </a:bodyPr>
          <a:lstStyle/>
          <a:p>
            <a:pPr algn="ctr"/>
            <a:r>
              <a:rPr lang="en-US" dirty="0" smtClean="0"/>
              <a:t>By Bruce L. Adelson, Esq.</a:t>
            </a:r>
          </a:p>
          <a:p>
            <a:pPr algn="ctr"/>
            <a:endParaRPr lang="en-US" dirty="0"/>
          </a:p>
          <a:p>
            <a:pPr algn="ctr"/>
            <a:endParaRPr lang="en-US" dirty="0"/>
          </a:p>
          <a:p>
            <a:pPr algn="ctr"/>
            <a:endParaRPr lang="en-US" dirty="0" smtClean="0"/>
          </a:p>
          <a:p>
            <a:pPr algn="ctr"/>
            <a:endParaRPr lang="en-US" dirty="0"/>
          </a:p>
          <a:p>
            <a:pPr algn="ctr"/>
            <a:r>
              <a:rPr lang="en-US" sz="1700" dirty="0" smtClean="0"/>
              <a:t>© Federal Compliance Consulting LLC and Bruce L. Adelson, </a:t>
            </a:r>
            <a:r>
              <a:rPr lang="en-US" sz="1700" dirty="0" smtClean="0"/>
              <a:t>2015 </a:t>
            </a:r>
            <a:r>
              <a:rPr lang="en-US" sz="1700" dirty="0" smtClean="0"/>
              <a:t>All Rights Reserved</a:t>
            </a:r>
            <a:endParaRPr lang="en-US" sz="1700" dirty="0"/>
          </a:p>
        </p:txBody>
      </p:sp>
    </p:spTree>
    <p:extLst>
      <p:ext uri="{BB962C8B-B14F-4D97-AF65-F5344CB8AC3E}">
        <p14:creationId xmlns:p14="http://schemas.microsoft.com/office/powerpoint/2010/main" val="4280497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t>“[Governor] Wallace </a:t>
            </a:r>
            <a:r>
              <a:rPr lang="en-US" sz="2400" dirty="0"/>
              <a:t>had ordered </a:t>
            </a:r>
            <a:r>
              <a:rPr lang="en-US" sz="2400" dirty="0" smtClean="0"/>
              <a:t>[Sheriff] Lingo </a:t>
            </a:r>
            <a:r>
              <a:rPr lang="en-US" sz="2400" dirty="0"/>
              <a:t>to take “whatever steps necessary” to stop the march. The troopers wore gas masks and carried nightsticks; Clark’s men were armed with clubs, whips, and cattle prods. One carried a rubber hose wrapped in barbed wire. A number of white Alabamans had come out to watch the sport</a:t>
            </a:r>
            <a:r>
              <a:rPr lang="en-US" sz="2400" dirty="0" smtClean="0"/>
              <a:t>. … So </a:t>
            </a:r>
            <a:r>
              <a:rPr lang="en-US" sz="2400" dirty="0"/>
              <a:t>had the press. It’s all on </a:t>
            </a:r>
            <a:r>
              <a:rPr lang="en-US" sz="2400" dirty="0" smtClean="0"/>
              <a:t>film….</a:t>
            </a:r>
          </a:p>
          <a:p>
            <a:pPr marL="0" indent="0" algn="ctr">
              <a:buNone/>
            </a:pPr>
            <a:r>
              <a:rPr lang="en-US" sz="2400" dirty="0"/>
              <a:t>Forty tear-gas </a:t>
            </a:r>
            <a:r>
              <a:rPr lang="en-US" sz="2400" dirty="0" smtClean="0"/>
              <a:t>canisters </a:t>
            </a:r>
            <a:r>
              <a:rPr lang="en-US" sz="2400" dirty="0"/>
              <a:t>were fired that day. The marchers were chased for a mile back to Selma</a:t>
            </a:r>
            <a:r>
              <a:rPr lang="en-US" sz="2400" dirty="0" smtClean="0"/>
              <a:t>.”</a:t>
            </a:r>
          </a:p>
          <a:p>
            <a:pPr marL="0" indent="0" algn="ctr">
              <a:buNone/>
            </a:pPr>
            <a:r>
              <a:rPr lang="en-US" sz="1400" dirty="0" smtClean="0"/>
              <a:t>Menand</a:t>
            </a:r>
          </a:p>
          <a:p>
            <a:pPr marL="0" indent="0" algn="ctr">
              <a:buNone/>
            </a:pPr>
            <a:endParaRPr lang="en-US" sz="2400" dirty="0"/>
          </a:p>
          <a:p>
            <a:pPr marL="0" indent="0" algn="ct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029200"/>
            <a:ext cx="2857500" cy="1600200"/>
          </a:xfrm>
          <a:prstGeom prst="rect">
            <a:avLst/>
          </a:prstGeom>
        </p:spPr>
      </p:pic>
    </p:spTree>
    <p:extLst>
      <p:ext uri="{BB962C8B-B14F-4D97-AF65-F5344CB8AC3E}">
        <p14:creationId xmlns:p14="http://schemas.microsoft.com/office/powerpoint/2010/main" val="3060768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lstStyle/>
          <a:p>
            <a:pPr marL="0" indent="0" algn="ctr">
              <a:buNone/>
            </a:pPr>
            <a:r>
              <a:rPr lang="en-US" sz="2400" dirty="0" smtClean="0"/>
              <a:t>“President </a:t>
            </a:r>
            <a:r>
              <a:rPr lang="en-US" sz="2400" dirty="0"/>
              <a:t>Johnson signed the resulting legislation into law on August 6, 1965.  Section </a:t>
            </a:r>
            <a:r>
              <a:rPr lang="en-US" sz="2400" dirty="0" smtClean="0"/>
              <a:t>2 of </a:t>
            </a:r>
            <a:r>
              <a:rPr lang="en-US" sz="2400" dirty="0"/>
              <a:t>the Act, which closely followed the language of the 15th amendment, applied a nationwide prohibition against the denial or abridgment of the right to vote on the literacy tests on a nationwide basis</a:t>
            </a:r>
            <a:r>
              <a:rPr lang="en-US" sz="2400" dirty="0" smtClean="0"/>
              <a:t>.” </a:t>
            </a:r>
            <a:endParaRPr lang="en-US" dirty="0"/>
          </a:p>
          <a:p>
            <a:pPr marL="0" indent="0" algn="ctr">
              <a:buNone/>
            </a:pPr>
            <a:endParaRPr lang="en-US" sz="2400" dirty="0" smtClean="0"/>
          </a:p>
          <a:p>
            <a:pPr marL="0" indent="0" algn="ctr">
              <a:buNone/>
            </a:pPr>
            <a:endParaRPr lang="en-US" sz="2000" dirty="0" smtClean="0"/>
          </a:p>
          <a:p>
            <a:pPr marL="0" indent="0" algn="ctr">
              <a:buNone/>
            </a:pPr>
            <a:endParaRPr lang="en-US" sz="2000" dirty="0" smtClean="0"/>
          </a:p>
          <a:p>
            <a:pPr marL="0" indent="0" algn="ctr">
              <a:buNone/>
            </a:pPr>
            <a:endParaRPr lang="en-US" sz="2000" dirty="0"/>
          </a:p>
          <a:p>
            <a:pPr marL="0" indent="0" algn="ctr">
              <a:buNone/>
            </a:pPr>
            <a:r>
              <a:rPr lang="en-US" sz="2000" dirty="0" smtClean="0"/>
              <a:t>Source: U.S. Department of Justice</a:t>
            </a:r>
          </a:p>
          <a:p>
            <a:pPr marL="0" indent="0" algn="ctr">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505200"/>
            <a:ext cx="2286000" cy="15335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030" y="5410200"/>
            <a:ext cx="2565939" cy="1418913"/>
          </a:xfrm>
          <a:prstGeom prst="rect">
            <a:avLst/>
          </a:prstGeom>
        </p:spPr>
      </p:pic>
    </p:spTree>
    <p:extLst>
      <p:ext uri="{BB962C8B-B14F-4D97-AF65-F5344CB8AC3E}">
        <p14:creationId xmlns:p14="http://schemas.microsoft.com/office/powerpoint/2010/main" val="210815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2400" dirty="0" smtClean="0"/>
              <a:t>“Among </a:t>
            </a:r>
            <a:r>
              <a:rPr lang="en-US" sz="2400" dirty="0"/>
              <a:t>its other provisions, the Act contained special enforcement provisions targeted at those areas of the country where Congress believed the potential for discrimination to be the greatest</a:t>
            </a:r>
            <a:r>
              <a:rPr lang="en-US" sz="2400" dirty="0" smtClean="0"/>
              <a:t>.”</a:t>
            </a:r>
          </a:p>
          <a:p>
            <a:pPr marL="0" indent="0" algn="ctr">
              <a:buNone/>
            </a:pPr>
            <a:r>
              <a:rPr lang="en-US" sz="2400" dirty="0" smtClean="0"/>
              <a:t>USDOJ</a:t>
            </a:r>
          </a:p>
          <a:p>
            <a:pPr algn="ctr"/>
            <a:r>
              <a:rPr lang="en-US" dirty="0" smtClean="0"/>
              <a:t>Section 5</a:t>
            </a:r>
            <a:endParaRPr lang="en-US" dirty="0"/>
          </a:p>
          <a:p>
            <a:pPr marL="0" indent="0" algn="ctr">
              <a:buNone/>
            </a:pPr>
            <a:r>
              <a:rPr lang="en-US" sz="2400" dirty="0" smtClean="0"/>
              <a:t>“Attorney </a:t>
            </a:r>
            <a:r>
              <a:rPr lang="en-US" sz="2400" dirty="0"/>
              <a:t>General could </a:t>
            </a:r>
            <a:r>
              <a:rPr lang="en-US" sz="2400" dirty="0" smtClean="0"/>
              <a:t>designate county </a:t>
            </a:r>
            <a:r>
              <a:rPr lang="en-US" sz="2400" dirty="0"/>
              <a:t>covered </a:t>
            </a:r>
            <a:r>
              <a:rPr lang="en-US" sz="2400" dirty="0" smtClean="0"/>
              <a:t>by VRA special </a:t>
            </a:r>
            <a:r>
              <a:rPr lang="en-US" sz="2400" dirty="0"/>
              <a:t>provisions for the appointment of a federal </a:t>
            </a:r>
            <a:r>
              <a:rPr lang="en-US" sz="2400" dirty="0" smtClean="0"/>
              <a:t>examiner to </a:t>
            </a:r>
            <a:r>
              <a:rPr lang="en-US" sz="2400" dirty="0"/>
              <a:t>review the qualifications of persons who wanted to register to vote. Further, in those counties where a federal examiner was serving, the Attorney General could request that federal </a:t>
            </a:r>
            <a:r>
              <a:rPr lang="en-US" sz="2400" dirty="0" smtClean="0"/>
              <a:t>observers monitor </a:t>
            </a:r>
            <a:r>
              <a:rPr lang="en-US" sz="2400" dirty="0"/>
              <a:t>activities within the county's polling place</a:t>
            </a:r>
            <a:r>
              <a:rPr lang="en-US" sz="2400" dirty="0" smtClean="0"/>
              <a:t>.” </a:t>
            </a:r>
            <a:endParaRPr lang="en-US" sz="2400" dirty="0" smtClean="0"/>
          </a:p>
          <a:p>
            <a:pPr marL="0" indent="0">
              <a:buNone/>
            </a:pPr>
            <a:r>
              <a:rPr lang="en-US" sz="900" dirty="0"/>
              <a:t>© Federal Compliance Consulting LLC and Bruce L. Adelson, </a:t>
            </a:r>
            <a:r>
              <a:rPr lang="en-US" sz="900" dirty="0" smtClean="0"/>
              <a:t>2015 </a:t>
            </a:r>
            <a:r>
              <a:rPr lang="en-US" sz="900" dirty="0"/>
              <a:t>All Rights Reserved</a:t>
            </a:r>
          </a:p>
          <a:p>
            <a:pPr marL="0" indent="0">
              <a:buNone/>
            </a:pPr>
            <a:endParaRPr lang="en-US" sz="900" dirty="0"/>
          </a:p>
        </p:txBody>
      </p:sp>
    </p:spTree>
    <p:extLst>
      <p:ext uri="{BB962C8B-B14F-4D97-AF65-F5344CB8AC3E}">
        <p14:creationId xmlns:p14="http://schemas.microsoft.com/office/powerpoint/2010/main" val="3749952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lgn="ctr">
              <a:buNone/>
            </a:pPr>
            <a:r>
              <a:rPr lang="en-US" sz="3600" dirty="0" smtClean="0"/>
              <a:t>VRA Moves Forward</a:t>
            </a:r>
          </a:p>
          <a:p>
            <a:pPr marL="0" indent="0" algn="ctr">
              <a:buNone/>
            </a:pPr>
            <a:r>
              <a:rPr lang="en-US" sz="2400" dirty="0" smtClean="0"/>
              <a:t>1970, 1975 - Section </a:t>
            </a:r>
            <a:r>
              <a:rPr lang="en-US" sz="2400" dirty="0" smtClean="0"/>
              <a:t>5 Extensions</a:t>
            </a:r>
          </a:p>
          <a:p>
            <a:pPr marL="0" indent="0" algn="ctr">
              <a:buNone/>
            </a:pPr>
            <a:endParaRPr lang="en-US" sz="2400" dirty="0"/>
          </a:p>
          <a:p>
            <a:pPr marL="0" indent="0" algn="ctr">
              <a:buNone/>
            </a:pPr>
            <a:r>
              <a:rPr lang="en-US" sz="2400" dirty="0" smtClean="0"/>
              <a:t>1975 – Congress hears testimony about voting discrimination based on language &amp; national origin</a:t>
            </a:r>
          </a:p>
          <a:p>
            <a:pPr marL="0" indent="0" algn="ctr">
              <a:buNone/>
            </a:pPr>
            <a:endParaRPr lang="en-US" sz="2400" dirty="0"/>
          </a:p>
          <a:p>
            <a:pPr marL="0" indent="0" algn="ctr">
              <a:buNone/>
            </a:pPr>
            <a:r>
              <a:rPr lang="en-US" sz="2400" dirty="0" smtClean="0"/>
              <a:t>Minority language provisions added – Section 203</a:t>
            </a:r>
          </a:p>
          <a:p>
            <a:pPr marL="0" indent="0" algn="ctr">
              <a:buNone/>
            </a:pPr>
            <a:r>
              <a:rPr lang="en-US" sz="2400" dirty="0" smtClean="0"/>
              <a:t>Also See: Section 4 – Puerto Rico</a:t>
            </a:r>
          </a:p>
          <a:p>
            <a:pPr marL="0" indent="0" algn="ctr">
              <a:buNone/>
            </a:pPr>
            <a:endParaRPr lang="en-US" sz="2400" dirty="0" smtClean="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smtClean="0"/>
          </a:p>
          <a:p>
            <a:pPr marL="0" indent="0">
              <a:buNone/>
            </a:pPr>
            <a:endParaRPr lang="en-US" sz="800" dirty="0"/>
          </a:p>
          <a:p>
            <a:pPr marL="0" indent="0">
              <a:buNone/>
            </a:pPr>
            <a:r>
              <a:rPr lang="en-US" sz="800" dirty="0" smtClean="0"/>
              <a:t>© </a:t>
            </a:r>
            <a:r>
              <a:rPr lang="en-US" sz="800" dirty="0"/>
              <a:t>Federal Compliance Consulting LLC and Bruce L. Adelson, </a:t>
            </a:r>
            <a:r>
              <a:rPr lang="en-US" sz="800" dirty="0" smtClean="0"/>
              <a:t>2015 </a:t>
            </a:r>
            <a:r>
              <a:rPr lang="en-US" sz="800" dirty="0"/>
              <a:t>All Rights Reserved</a:t>
            </a:r>
          </a:p>
          <a:p>
            <a:pPr marL="0" indent="0">
              <a:buNone/>
            </a:pPr>
            <a:endParaRPr lang="en-US" sz="800" dirty="0"/>
          </a:p>
          <a:p>
            <a:pPr marL="0" indent="0" algn="ct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5029200"/>
            <a:ext cx="3114675" cy="1466850"/>
          </a:xfrm>
          <a:prstGeom prst="rect">
            <a:avLst/>
          </a:prstGeom>
        </p:spPr>
      </p:pic>
    </p:spTree>
    <p:extLst>
      <p:ext uri="{BB962C8B-B14F-4D97-AF65-F5344CB8AC3E}">
        <p14:creationId xmlns:p14="http://schemas.microsoft.com/office/powerpoint/2010/main" val="43934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1982 </a:t>
            </a:r>
          </a:p>
          <a:p>
            <a:pPr marL="0" indent="0" algn="ctr">
              <a:buNone/>
            </a:pPr>
            <a:endParaRPr lang="en-US" dirty="0" smtClean="0"/>
          </a:p>
          <a:p>
            <a:r>
              <a:rPr lang="en-US" sz="2800" dirty="0" smtClean="0"/>
              <a:t>Congress renews VRA for </a:t>
            </a:r>
            <a:r>
              <a:rPr lang="en-US" sz="2800" dirty="0"/>
              <a:t>twenty-five years. </a:t>
            </a:r>
            <a:endParaRPr lang="en-US" sz="2800" dirty="0" smtClean="0"/>
          </a:p>
          <a:p>
            <a:r>
              <a:rPr lang="en-US" sz="2800" dirty="0" smtClean="0"/>
              <a:t>Congress adds "</a:t>
            </a:r>
            <a:r>
              <a:rPr lang="en-US" sz="2800" dirty="0"/>
              <a:t>bail out" </a:t>
            </a:r>
            <a:r>
              <a:rPr lang="en-US" sz="2800" dirty="0" smtClean="0"/>
              <a:t>from coverage </a:t>
            </a:r>
            <a:endParaRPr lang="en-US" sz="2800" dirty="0"/>
          </a:p>
          <a:p>
            <a:r>
              <a:rPr lang="en-US" sz="2800" dirty="0" smtClean="0"/>
              <a:t>Congress </a:t>
            </a:r>
            <a:r>
              <a:rPr lang="en-US" sz="2800" dirty="0" smtClean="0"/>
              <a:t>amends </a:t>
            </a:r>
            <a:r>
              <a:rPr lang="en-US" sz="2800" dirty="0"/>
              <a:t>Section 2 to provide that a plaintiff could establish a violation of the Section without having to prove discriminatory purpose. </a:t>
            </a:r>
            <a:endParaRPr lang="en-US" sz="2800" dirty="0"/>
          </a:p>
          <a:p>
            <a:endParaRPr lang="en-US" sz="2800" dirty="0" smtClean="0"/>
          </a:p>
          <a:p>
            <a:pPr marL="0" indent="0">
              <a:buNone/>
            </a:pPr>
            <a:endParaRPr lang="en-US" sz="2800" dirty="0" smtClean="0"/>
          </a:p>
          <a:p>
            <a:pPr marL="0" indent="0">
              <a:buNone/>
            </a:pPr>
            <a:r>
              <a:rPr lang="en-US" sz="800" dirty="0"/>
              <a:t>© Federal Compliance Consulting LLC and Bruce L. Adelson, </a:t>
            </a:r>
            <a:r>
              <a:rPr lang="en-US" sz="800" dirty="0" smtClean="0"/>
              <a:t>2015 </a:t>
            </a:r>
            <a:r>
              <a:rPr lang="en-US" sz="800" dirty="0"/>
              <a:t>All Rights Reserved</a:t>
            </a:r>
          </a:p>
          <a:p>
            <a:pPr marL="0" indent="0">
              <a:buNone/>
            </a:pPr>
            <a:endParaRPr lang="en-US" sz="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630" y="4876800"/>
            <a:ext cx="2419350" cy="1885950"/>
          </a:xfrm>
          <a:prstGeom prst="rect">
            <a:avLst/>
          </a:prstGeom>
        </p:spPr>
      </p:pic>
    </p:spTree>
    <p:extLst>
      <p:ext uri="{BB962C8B-B14F-4D97-AF65-F5344CB8AC3E}">
        <p14:creationId xmlns:p14="http://schemas.microsoft.com/office/powerpoint/2010/main" val="233261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lgn="ctr">
              <a:buNone/>
            </a:pPr>
            <a:r>
              <a:rPr lang="en-US" dirty="0" smtClean="0"/>
              <a:t>2006</a:t>
            </a:r>
          </a:p>
          <a:p>
            <a:pPr marL="0" indent="0" algn="ctr">
              <a:buNone/>
            </a:pPr>
            <a:r>
              <a:rPr lang="en-US" sz="2400" dirty="0" smtClean="0"/>
              <a:t>Congress </a:t>
            </a:r>
            <a:r>
              <a:rPr lang="en-US" sz="2400" dirty="0"/>
              <a:t>renewed </a:t>
            </a:r>
            <a:r>
              <a:rPr lang="en-US" sz="2400" dirty="0" smtClean="0"/>
              <a:t>VRA special </a:t>
            </a:r>
            <a:r>
              <a:rPr lang="en-US" sz="2400" dirty="0"/>
              <a:t>provisions </a:t>
            </a:r>
            <a:r>
              <a:rPr lang="en-US" sz="2400" dirty="0" smtClean="0"/>
              <a:t>in Fannie </a:t>
            </a:r>
            <a:r>
              <a:rPr lang="en-US" sz="2400" dirty="0"/>
              <a:t>Lou Hamer, Rosa Parks, Coretta Scott King, Cesar E. Chavez, Barbara Jordan, William Velazquez and Dr. Hector Garcia Voting Rights Act Reauthorization and Amendments Act. </a:t>
            </a:r>
            <a:endParaRPr lang="en-US" sz="2400" dirty="0" smtClean="0"/>
          </a:p>
          <a:p>
            <a:pPr marL="0" indent="0" algn="ctr">
              <a:buNone/>
            </a:pPr>
            <a:r>
              <a:rPr lang="en-US" sz="2400" dirty="0" smtClean="0"/>
              <a:t>“</a:t>
            </a:r>
            <a:r>
              <a:rPr lang="en-US" sz="2400" dirty="0"/>
              <a:t>I gave blood</a:t>
            </a:r>
            <a:r>
              <a:rPr lang="en-US" sz="2400" dirty="0" smtClean="0"/>
              <a:t>,” [Congressman John] Lewis </a:t>
            </a:r>
            <a:r>
              <a:rPr lang="en-US" sz="2400" dirty="0"/>
              <a:t>said, his voice rising, as he stood alongside photographs of the clash. “Some of my colleagues gave their very lives</a:t>
            </a:r>
            <a:r>
              <a:rPr lang="en-US" sz="2400" dirty="0" smtClean="0"/>
              <a:t>. Yes</a:t>
            </a:r>
            <a:r>
              <a:rPr lang="en-US" sz="2400" dirty="0"/>
              <a:t>, we’ve made some progress; we have come a distance,” he added. “The sad truth is, discrimination still exists. That’s why we still need the Voting Rights Act, and we must not go back to the dark past</a:t>
            </a:r>
            <a:r>
              <a:rPr lang="en-US" sz="2400" dirty="0" smtClean="0"/>
              <a:t>.”</a:t>
            </a:r>
            <a:endParaRPr lang="en-US" sz="2400" dirty="0"/>
          </a:p>
          <a:p>
            <a:pPr marL="0" indent="0">
              <a:buNone/>
            </a:pPr>
            <a:r>
              <a:rPr lang="en-US" sz="2400" dirty="0" smtClean="0"/>
              <a:t>NY Times – </a:t>
            </a:r>
            <a:r>
              <a:rPr lang="en-US" sz="2400" dirty="0" smtClean="0"/>
              <a:t>7/14/06</a:t>
            </a:r>
          </a:p>
          <a:p>
            <a:pPr marL="0" indent="0">
              <a:buNone/>
            </a:pPr>
            <a:r>
              <a:rPr lang="en-US" sz="800" dirty="0"/>
              <a:t>© Federal Compliance Consulting LLC and Bruce L. Adelson, </a:t>
            </a:r>
            <a:r>
              <a:rPr lang="en-US" sz="800" dirty="0" smtClean="0"/>
              <a:t>2015 </a:t>
            </a:r>
            <a:r>
              <a:rPr lang="en-US" sz="800" dirty="0"/>
              <a:t>All Rights Reserved</a:t>
            </a:r>
          </a:p>
          <a:p>
            <a:pPr marL="0" indent="0">
              <a:buNone/>
            </a:pPr>
            <a:endParaRPr lang="en-US" sz="800" dirty="0"/>
          </a:p>
        </p:txBody>
      </p:sp>
    </p:spTree>
    <p:extLst>
      <p:ext uri="{BB962C8B-B14F-4D97-AF65-F5344CB8AC3E}">
        <p14:creationId xmlns:p14="http://schemas.microsoft.com/office/powerpoint/2010/main" val="1954692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lstStyle/>
          <a:p>
            <a:pPr marL="0" indent="0" algn="ctr">
              <a:buNone/>
            </a:pPr>
            <a:r>
              <a:rPr lang="en-US" dirty="0" smtClean="0"/>
              <a:t>2006</a:t>
            </a:r>
          </a:p>
          <a:p>
            <a:pPr marL="0" indent="0" algn="ctr">
              <a:buNone/>
            </a:pPr>
            <a:r>
              <a:rPr lang="en-US" dirty="0" smtClean="0"/>
              <a:t>VRA Section 203 Changes:</a:t>
            </a:r>
          </a:p>
          <a:p>
            <a:pPr marL="0" indent="0" algn="ctr">
              <a:buNone/>
            </a:pPr>
            <a:r>
              <a:rPr lang="en-US" dirty="0" smtClean="0"/>
              <a:t>Use of ACS data</a:t>
            </a:r>
          </a:p>
          <a:p>
            <a:pPr marL="0" indent="0" algn="ctr">
              <a:buNone/>
            </a:pPr>
            <a:r>
              <a:rPr lang="en-US" dirty="0" smtClean="0"/>
              <a:t>New Determinations Every 5 </a:t>
            </a:r>
            <a:r>
              <a:rPr lang="en-US" dirty="0" smtClean="0"/>
              <a:t>Years</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buNone/>
            </a:pPr>
            <a:endParaRPr lang="en-US" sz="800" dirty="0" smtClean="0"/>
          </a:p>
          <a:p>
            <a:pPr marL="0" indent="0">
              <a:buNone/>
            </a:pPr>
            <a:r>
              <a:rPr lang="en-US" sz="800" dirty="0" smtClean="0"/>
              <a:t>© </a:t>
            </a:r>
            <a:r>
              <a:rPr lang="en-US" sz="800" dirty="0"/>
              <a:t>Federal Compliance Consulting LLC and Bruce L. Adelson, </a:t>
            </a:r>
            <a:r>
              <a:rPr lang="en-US" sz="800" dirty="0" smtClean="0"/>
              <a:t>2015 </a:t>
            </a:r>
            <a:r>
              <a:rPr lang="en-US" sz="800" dirty="0"/>
              <a:t>All Rights Reserved</a:t>
            </a:r>
          </a:p>
          <a:p>
            <a:pPr marL="0" indent="0">
              <a:buNone/>
            </a:pPr>
            <a:endParaRPr lang="en-US" sz="800" dirty="0" smtClean="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4267200"/>
            <a:ext cx="2619375" cy="1743075"/>
          </a:xfrm>
          <a:prstGeom prst="rect">
            <a:avLst/>
          </a:prstGeom>
        </p:spPr>
      </p:pic>
    </p:spTree>
    <p:extLst>
      <p:ext uri="{BB962C8B-B14F-4D97-AF65-F5344CB8AC3E}">
        <p14:creationId xmlns:p14="http://schemas.microsoft.com/office/powerpoint/2010/main" val="404271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altLang="en-US" dirty="0" smtClean="0"/>
          </a:p>
        </p:txBody>
      </p:sp>
      <p:sp>
        <p:nvSpPr>
          <p:cNvPr id="12291" name="Rectangle 3"/>
          <p:cNvSpPr>
            <a:spLocks noGrp="1" noChangeArrowheads="1"/>
          </p:cNvSpPr>
          <p:nvPr>
            <p:ph idx="1"/>
          </p:nvPr>
        </p:nvSpPr>
        <p:spPr>
          <a:xfrm>
            <a:off x="457200" y="1219200"/>
            <a:ext cx="8229600" cy="4906963"/>
          </a:xfrm>
        </p:spPr>
        <p:txBody>
          <a:bodyPr>
            <a:normAutofit/>
          </a:bodyPr>
          <a:lstStyle/>
          <a:p>
            <a:pPr marL="109728" indent="0" eaLnBrk="1" fontAlgn="auto" hangingPunct="1">
              <a:spcAft>
                <a:spcPts val="0"/>
              </a:spcAft>
              <a:buClr>
                <a:schemeClr val="accent3"/>
              </a:buClr>
              <a:buNone/>
              <a:defRPr/>
            </a:pPr>
            <a:endParaRPr lang="en-US" altLang="en-US" dirty="0" smtClean="0"/>
          </a:p>
          <a:p>
            <a:pPr marL="109728" indent="0" eaLnBrk="1" fontAlgn="auto" hangingPunct="1">
              <a:spcAft>
                <a:spcPts val="0"/>
              </a:spcAft>
              <a:buClr>
                <a:schemeClr val="accent3"/>
              </a:buClr>
              <a:buNone/>
              <a:defRPr/>
            </a:pPr>
            <a:endParaRPr lang="en-US" altLang="en-US" dirty="0" smtClean="0"/>
          </a:p>
          <a:p>
            <a:pPr marL="109728" indent="0" eaLnBrk="1" fontAlgn="auto" hangingPunct="1">
              <a:spcAft>
                <a:spcPts val="0"/>
              </a:spcAft>
              <a:buClr>
                <a:schemeClr val="accent3"/>
              </a:buClr>
              <a:buNone/>
              <a:defRPr/>
            </a:pPr>
            <a:r>
              <a:rPr lang="en-US" altLang="en-US" dirty="0" smtClean="0"/>
              <a:t>Sections 203 and 4(e)</a:t>
            </a:r>
          </a:p>
          <a:p>
            <a:pPr marL="658368" lvl="1" indent="-246888" eaLnBrk="1" fontAlgn="auto" hangingPunct="1">
              <a:spcAft>
                <a:spcPts val="0"/>
              </a:spcAft>
              <a:buFont typeface="Georgia"/>
              <a:buChar char="▫"/>
              <a:defRPr/>
            </a:pPr>
            <a:r>
              <a:rPr lang="en-US" altLang="en-US" dirty="0"/>
              <a:t>R</a:t>
            </a:r>
            <a:r>
              <a:rPr lang="en-US" altLang="en-US" dirty="0" smtClean="0"/>
              <a:t>equire certain covered jurisdictions to provide bilingual written materials and other assistance. </a:t>
            </a:r>
          </a:p>
          <a:p>
            <a:pPr marL="411480" lvl="1" indent="0" eaLnBrk="1" fontAlgn="auto" hangingPunct="1">
              <a:spcAft>
                <a:spcPts val="0"/>
              </a:spcAft>
              <a:buFont typeface="Georgia"/>
              <a:buNone/>
              <a:defRPr/>
            </a:pPr>
            <a:r>
              <a:rPr lang="en-US" altLang="en-US" i="1" u="sng" dirty="0" smtClean="0"/>
              <a:t>US v. Berks County </a:t>
            </a:r>
            <a:r>
              <a:rPr lang="en-US" altLang="en-US" i="1" dirty="0" smtClean="0"/>
              <a:t>(E.D. Pa 2003)</a:t>
            </a:r>
          </a:p>
          <a:p>
            <a:pPr marL="658368" lvl="1" indent="-246888" eaLnBrk="1" fontAlgn="auto" hangingPunct="1">
              <a:spcAft>
                <a:spcPts val="0"/>
              </a:spcAft>
              <a:buFont typeface="Georgia"/>
              <a:buChar char="▫"/>
              <a:defRPr/>
            </a:pPr>
            <a:r>
              <a:rPr lang="en-US" altLang="en-US" i="1" dirty="0"/>
              <a:t>	</a:t>
            </a:r>
            <a:r>
              <a:rPr lang="en-US" altLang="en-US" dirty="0" smtClean="0"/>
              <a:t>Court decided </a:t>
            </a:r>
            <a:r>
              <a:rPr lang="en-US" altLang="en-US" dirty="0"/>
              <a:t>C</a:t>
            </a:r>
            <a:r>
              <a:rPr lang="en-US" altLang="en-US" dirty="0" smtClean="0"/>
              <a:t>ounty had violated Sections 2, 4(e) and 208</a:t>
            </a:r>
            <a:r>
              <a:rPr lang="en-US" altLang="en-US" dirty="0" smtClean="0"/>
              <a:t>.</a:t>
            </a:r>
          </a:p>
          <a:p>
            <a:pPr marL="658368" lvl="1" indent="-246888" eaLnBrk="1" fontAlgn="auto" hangingPunct="1">
              <a:spcAft>
                <a:spcPts val="0"/>
              </a:spcAft>
              <a:buFont typeface="Georgia"/>
              <a:buChar char="▫"/>
              <a:defRPr/>
            </a:pPr>
            <a:endParaRPr lang="en-US" altLang="en-US" dirty="0"/>
          </a:p>
          <a:p>
            <a:pPr marL="658368" lvl="1" indent="-246888" eaLnBrk="1" fontAlgn="auto" hangingPunct="1">
              <a:spcAft>
                <a:spcPts val="0"/>
              </a:spcAft>
              <a:buFont typeface="Georgia"/>
              <a:buChar char="▫"/>
              <a:defRPr/>
            </a:pPr>
            <a:endParaRPr lang="en-US" altLang="en-US" dirty="0" smtClean="0"/>
          </a:p>
          <a:p>
            <a:pPr marL="658368" lvl="1" indent="-246888" eaLnBrk="1" fontAlgn="auto" hangingPunct="1">
              <a:spcAft>
                <a:spcPts val="0"/>
              </a:spcAft>
              <a:buFont typeface="Georgia"/>
              <a:buChar char="▫"/>
              <a:defRPr/>
            </a:pPr>
            <a:endParaRPr lang="en-US" altLang="en-US" dirty="0"/>
          </a:p>
          <a:p>
            <a:pPr marL="658368" lvl="1" indent="-246888" eaLnBrk="1" fontAlgn="auto" hangingPunct="1">
              <a:spcAft>
                <a:spcPts val="0"/>
              </a:spcAft>
              <a:buFont typeface="Georgia"/>
              <a:buChar char="▫"/>
              <a:defRPr/>
            </a:pPr>
            <a:endParaRPr lang="en-US" altLang="en-US" dirty="0" smtClean="0"/>
          </a:p>
          <a:p>
            <a:pPr marL="658368" lvl="1" indent="-246888" eaLnBrk="1" fontAlgn="auto" hangingPunct="1">
              <a:spcAft>
                <a:spcPts val="0"/>
              </a:spcAft>
              <a:buFont typeface="Georgia"/>
              <a:buChar char="▫"/>
              <a:defRPr/>
            </a:pPr>
            <a:endParaRPr lang="en-US" altLang="en-US" dirty="0"/>
          </a:p>
          <a:p>
            <a:pPr marL="411480" lvl="1" indent="0">
              <a:buNone/>
              <a:defRPr/>
            </a:pPr>
            <a:endParaRPr lang="en-US" sz="800" dirty="0"/>
          </a:p>
          <a:p>
            <a:pPr marL="411480" lvl="1" indent="0">
              <a:buNone/>
              <a:defRPr/>
            </a:pPr>
            <a:r>
              <a:rPr lang="en-US" sz="800" dirty="0" smtClean="0"/>
              <a:t>© </a:t>
            </a:r>
            <a:r>
              <a:rPr lang="en-US" sz="800" dirty="0"/>
              <a:t>Federal Compliance Consulting LLC and Bruce L. Adelson, </a:t>
            </a:r>
            <a:r>
              <a:rPr lang="en-US" sz="800" dirty="0" smtClean="0"/>
              <a:t>2015 </a:t>
            </a:r>
            <a:r>
              <a:rPr lang="en-US" sz="800" dirty="0"/>
              <a:t>All Rights Reserved</a:t>
            </a:r>
          </a:p>
          <a:p>
            <a:pPr marL="658368" lvl="1" indent="-246888" eaLnBrk="1" fontAlgn="auto" hangingPunct="1">
              <a:spcAft>
                <a:spcPts val="0"/>
              </a:spcAft>
              <a:buFont typeface="Georgia"/>
              <a:buChar char="▫"/>
              <a:defRPr/>
            </a:pPr>
            <a:endParaRPr lang="en-US" altLang="en-US" sz="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090758"/>
            <a:ext cx="2162175" cy="1627892"/>
          </a:xfrm>
          <a:prstGeom prst="rect">
            <a:avLst/>
          </a:prstGeom>
        </p:spPr>
      </p:pic>
    </p:spTree>
    <p:extLst>
      <p:ext uri="{BB962C8B-B14F-4D97-AF65-F5344CB8AC3E}">
        <p14:creationId xmlns:p14="http://schemas.microsoft.com/office/powerpoint/2010/main" val="3428100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2013</a:t>
            </a:r>
          </a:p>
          <a:p>
            <a:pPr marL="0" indent="0" algn="ctr">
              <a:buNone/>
            </a:pPr>
            <a:r>
              <a:rPr lang="en-US" sz="1800" dirty="0" smtClean="0"/>
              <a:t>“</a:t>
            </a:r>
            <a:r>
              <a:rPr lang="en-US" sz="1800" dirty="0" smtClean="0"/>
              <a:t>On </a:t>
            </a:r>
            <a:r>
              <a:rPr lang="en-US" sz="1800" dirty="0"/>
              <a:t>June 25, 2013, the United States Supreme Court held that the coverage formula in Section 4(b) of the Voting Rights Act, 42 U.S.C. 1973b(b), as reauthorized by the Voting Rights Act Reauthorization and Amendments Act of 2006, is unconstitutional and can no longer be used as a basis for subjecting jurisdictions to preclearance under Section 5 of the Voting Rights Act, 42 U.S.C. 1973c. </a:t>
            </a:r>
            <a:r>
              <a:rPr lang="en-US" sz="1800" b="1" i="1" u="sng" dirty="0"/>
              <a:t>Shelby County v. Holder</a:t>
            </a:r>
            <a:r>
              <a:rPr lang="en-US" sz="1800" b="1" u="sng" dirty="0"/>
              <a:t>, </a:t>
            </a:r>
            <a:r>
              <a:rPr lang="en-US" sz="1800" dirty="0" smtClean="0"/>
              <a:t>570 U.S</a:t>
            </a:r>
            <a:r>
              <a:rPr lang="en-US" sz="1800" dirty="0"/>
              <a:t>. ___, 2013 WL 3184629 (U.S. June 25, 2013) (No. 12-96). Accordingly, no determination will be made under Section 5 by the Attorney General on the specified change</a:t>
            </a:r>
            <a:r>
              <a:rPr lang="en-US" sz="1800" dirty="0" smtClean="0"/>
              <a:t>.”</a:t>
            </a:r>
          </a:p>
          <a:p>
            <a:pPr marL="0" indent="0" algn="ctr">
              <a:buNone/>
            </a:pPr>
            <a:endParaRPr lang="en-US" sz="1800" dirty="0"/>
          </a:p>
          <a:p>
            <a:pPr marL="0" indent="0" algn="ctr">
              <a:buNone/>
            </a:pPr>
            <a:r>
              <a:rPr lang="en-US" sz="1800" dirty="0" smtClean="0"/>
              <a:t>Source: USDOJ </a:t>
            </a:r>
          </a:p>
          <a:p>
            <a:pPr marL="0" indent="0" algn="ctr">
              <a:buNone/>
            </a:pPr>
            <a:endParaRPr lang="en-US" sz="1800" dirty="0" smtClean="0"/>
          </a:p>
          <a:p>
            <a:pPr marL="0" indent="0" algn="ctr">
              <a:buNone/>
            </a:pPr>
            <a:r>
              <a:rPr lang="en-US" sz="1800" dirty="0" smtClean="0"/>
              <a:t>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688043"/>
            <a:ext cx="2685288" cy="15109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72000"/>
            <a:ext cx="2619375" cy="1743075"/>
          </a:xfrm>
          <a:prstGeom prst="rect">
            <a:avLst/>
          </a:prstGeom>
        </p:spPr>
      </p:pic>
    </p:spTree>
    <p:extLst>
      <p:ext uri="{BB962C8B-B14F-4D97-AF65-F5344CB8AC3E}">
        <p14:creationId xmlns:p14="http://schemas.microsoft.com/office/powerpoint/2010/main" val="1086177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2" name="Group 60"/>
          <p:cNvGraphicFramePr>
            <a:graphicFrameLocks noGrp="1"/>
          </p:cNvGraphicFramePr>
          <p:nvPr>
            <p:extLst>
              <p:ext uri="{D42A27DB-BD31-4B8C-83A1-F6EECF244321}">
                <p14:modId xmlns:p14="http://schemas.microsoft.com/office/powerpoint/2010/main" val="4263298196"/>
              </p:ext>
            </p:extLst>
          </p:nvPr>
        </p:nvGraphicFramePr>
        <p:xfrm>
          <a:off x="2417763" y="1366838"/>
          <a:ext cx="4308475" cy="4125912"/>
        </p:xfrm>
        <a:graphic>
          <a:graphicData uri="http://schemas.openxmlformats.org/drawingml/2006/table">
            <a:tbl>
              <a:tblPr/>
              <a:tblGrid>
                <a:gridCol w="1490662"/>
                <a:gridCol w="1490663"/>
                <a:gridCol w="1327150"/>
              </a:tblGrid>
              <a:tr h="3216274">
                <a:tc gridSpan="3">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rPr>
                        <a:t>  </a:t>
                      </a:r>
                      <a:r>
                        <a:rPr kumimoji="0" lang="en-US" sz="16700" b="0" i="0" u="none" strike="noStrike" cap="none" normalizeH="0" baseline="0" dirty="0" smtClean="0">
                          <a:ln>
                            <a:noFill/>
                          </a:ln>
                          <a:solidFill>
                            <a:schemeClr val="tx1"/>
                          </a:solidFill>
                          <a:effectLst/>
                          <a:latin typeface="Verdana" pitchFamily="34" charset="0"/>
                        </a:rPr>
                        <a:t> </a:t>
                      </a:r>
                      <a:r>
                        <a:rPr kumimoji="0" lang="en-US" sz="1700" b="0" i="0" u="none" strike="noStrike" cap="none" normalizeH="0" baseline="0" dirty="0" smtClean="0">
                          <a:ln>
                            <a:noFill/>
                          </a:ln>
                          <a:solidFill>
                            <a:schemeClr val="tx1"/>
                          </a:solidFill>
                          <a:effectLst/>
                          <a:latin typeface="Verdana" pitchFamily="34" charset="0"/>
                        </a:rPr>
                        <a:t>                                                              </a:t>
                      </a:r>
                    </a:p>
                  </a:txBody>
                  <a:tcPr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9096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dirty="0" smtClean="0">
                        <a:ln>
                          <a:noFill/>
                        </a:ln>
                        <a:solidFill>
                          <a:schemeClr val="tx1"/>
                        </a:solidFill>
                        <a:effectLst/>
                        <a:latin typeface="Verdana"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dirty="0" smtClean="0">
                        <a:ln>
                          <a:noFill/>
                        </a:ln>
                        <a:solidFill>
                          <a:schemeClr val="tx1"/>
                        </a:solidFill>
                        <a:effectLst/>
                        <a:latin typeface="Verdan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500" b="0" i="0" u="none" strike="noStrike" cap="none" normalizeH="0" baseline="0" dirty="0" smtClean="0">
                        <a:ln>
                          <a:noFill/>
                        </a:ln>
                        <a:solidFill>
                          <a:schemeClr val="tx1"/>
                        </a:solidFill>
                        <a:effectLst/>
                        <a:latin typeface="Verdana"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3210" name="Group 138"/>
          <p:cNvGraphicFramePr>
            <a:graphicFrameLocks noGrp="1"/>
          </p:cNvGraphicFramePr>
          <p:nvPr>
            <p:extLst>
              <p:ext uri="{D42A27DB-BD31-4B8C-83A1-F6EECF244321}">
                <p14:modId xmlns:p14="http://schemas.microsoft.com/office/powerpoint/2010/main" val="1117054263"/>
              </p:ext>
            </p:extLst>
          </p:nvPr>
        </p:nvGraphicFramePr>
        <p:xfrm>
          <a:off x="2762250" y="4583113"/>
          <a:ext cx="809625" cy="750887"/>
        </p:xfrm>
        <a:graphic>
          <a:graphicData uri="http://schemas.openxmlformats.org/drawingml/2006/table">
            <a:tbl>
              <a:tblPr/>
              <a:tblGrid>
                <a:gridCol w="244475"/>
                <a:gridCol w="565150"/>
              </a:tblGrid>
              <a:tr h="361950">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rPr>
                        <a:t> </a:t>
                      </a:r>
                    </a:p>
                  </a:txBody>
                  <a:tcPr anchor="ctr" horzOverflow="overflow">
                    <a:lnL cap="flat">
                      <a:noFill/>
                    </a:lnL>
                    <a:lnR>
                      <a:noFill/>
                    </a:lnR>
                    <a:lnT cap="flat">
                      <a:noFill/>
                    </a:lnT>
                    <a:lnB>
                      <a:noFill/>
                    </a:lnB>
                    <a:lnTlToBr>
                      <a:noFill/>
                    </a:lnTlToBr>
                    <a:lnBlToTr>
                      <a:noFill/>
                    </a:lnBlToTr>
                    <a:solidFill>
                      <a:srgbClr val="EDDB50"/>
                    </a:solidFill>
                  </a:tcPr>
                </a:tc>
                <a:tc rowSpan="2">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rPr>
                        <a:t>203</a:t>
                      </a:r>
                    </a:p>
                  </a:txBody>
                  <a:tcPr horzOverflow="overflow">
                    <a:lnL>
                      <a:noFill/>
                    </a:lnL>
                    <a:lnR cap="flat">
                      <a:noFill/>
                    </a:lnR>
                    <a:lnT cap="flat">
                      <a:noFill/>
                    </a:lnT>
                    <a:lnB cap="flat">
                      <a:noFill/>
                    </a:lnB>
                    <a:lnTlToBr>
                      <a:noFill/>
                    </a:lnTlToBr>
                    <a:lnBlToTr>
                      <a:noFill/>
                    </a:lnBlToTr>
                    <a:noFill/>
                  </a:tcPr>
                </a:tc>
              </a:tr>
              <a:tr h="388937">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rPr>
                        <a:t> </a:t>
                      </a:r>
                    </a:p>
                  </a:txBody>
                  <a:tcPr anchor="ctr" horzOverflow="overflow">
                    <a:lnL cap="flat">
                      <a:noFill/>
                    </a:lnL>
                    <a:lnR>
                      <a:noFill/>
                    </a:lnR>
                    <a:lnT>
                      <a:noFill/>
                    </a:lnT>
                    <a:lnB cap="flat">
                      <a:noFill/>
                    </a:lnB>
                    <a:lnTlToBr>
                      <a:noFill/>
                    </a:lnTlToBr>
                    <a:lnBlToTr>
                      <a:noFill/>
                    </a:lnBlToTr>
                    <a:noFill/>
                  </a:tcPr>
                </a:tc>
                <a:tc vMerge="1">
                  <a:txBody>
                    <a:bodyPr/>
                    <a:lstStyle/>
                    <a:p>
                      <a:endParaRPr lang="en-US"/>
                    </a:p>
                  </a:txBody>
                  <a:tcPr/>
                </a:tc>
              </a:tr>
            </a:tbl>
          </a:graphicData>
        </a:graphic>
      </p:graphicFrame>
      <p:graphicFrame>
        <p:nvGraphicFramePr>
          <p:cNvPr id="3211" name="Group 139"/>
          <p:cNvGraphicFramePr>
            <a:graphicFrameLocks noGrp="1"/>
          </p:cNvGraphicFramePr>
          <p:nvPr/>
        </p:nvGraphicFramePr>
        <p:xfrm>
          <a:off x="4243388" y="4583113"/>
          <a:ext cx="819150" cy="728662"/>
        </p:xfrm>
        <a:graphic>
          <a:graphicData uri="http://schemas.openxmlformats.org/drawingml/2006/table">
            <a:tbl>
              <a:tblPr/>
              <a:tblGrid>
                <a:gridCol w="247650"/>
                <a:gridCol w="571500"/>
              </a:tblGrid>
              <a:tr h="361950">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rPr>
                        <a:t> </a:t>
                      </a:r>
                    </a:p>
                  </a:txBody>
                  <a:tcPr anchor="ctr" horzOverflow="overflow">
                    <a:lnL cap="flat">
                      <a:noFill/>
                    </a:lnL>
                    <a:lnR>
                      <a:noFill/>
                    </a:lnR>
                    <a:lnT cap="flat">
                      <a:noFill/>
                    </a:lnT>
                    <a:lnB>
                      <a:noFill/>
                    </a:lnB>
                    <a:lnTlToBr>
                      <a:noFill/>
                    </a:lnTlToBr>
                    <a:lnBlToTr>
                      <a:noFill/>
                    </a:lnBlToTr>
                    <a:solidFill>
                      <a:srgbClr val="7F1E03"/>
                    </a:solidFill>
                  </a:tcPr>
                </a:tc>
                <a:tc rowSpan="2">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rPr>
                        <a:t>5</a:t>
                      </a:r>
                    </a:p>
                  </a:txBody>
                  <a:tcPr horzOverflow="overflow">
                    <a:lnL>
                      <a:noFill/>
                    </a:lnL>
                    <a:lnR cap="flat">
                      <a:noFill/>
                    </a:lnR>
                    <a:lnT cap="flat">
                      <a:noFill/>
                    </a:lnT>
                    <a:lnB cap="flat">
                      <a:noFill/>
                    </a:lnB>
                    <a:lnTlToBr>
                      <a:noFill/>
                    </a:lnTlToBr>
                    <a:lnBlToTr>
                      <a:noFill/>
                    </a:lnBlToTr>
                    <a:noFill/>
                  </a:tcPr>
                </a:tc>
              </a:tr>
              <a:tr h="366712">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rPr>
                        <a:t> </a:t>
                      </a:r>
                    </a:p>
                  </a:txBody>
                  <a:tcPr anchor="ctr" horzOverflow="overflow">
                    <a:lnL cap="flat">
                      <a:noFill/>
                    </a:lnL>
                    <a:lnR>
                      <a:noFill/>
                    </a:lnR>
                    <a:lnT>
                      <a:noFill/>
                    </a:lnT>
                    <a:lnB cap="flat">
                      <a:noFill/>
                    </a:lnB>
                    <a:lnTlToBr>
                      <a:noFill/>
                    </a:lnTlToBr>
                    <a:lnBlToTr>
                      <a:noFill/>
                    </a:lnBlToTr>
                    <a:noFill/>
                  </a:tcPr>
                </a:tc>
                <a:tc vMerge="1">
                  <a:txBody>
                    <a:bodyPr/>
                    <a:lstStyle/>
                    <a:p>
                      <a:endParaRPr lang="en-US"/>
                    </a:p>
                  </a:txBody>
                  <a:tcPr/>
                </a:tc>
              </a:tr>
            </a:tbl>
          </a:graphicData>
        </a:graphic>
      </p:graphicFrame>
      <p:graphicFrame>
        <p:nvGraphicFramePr>
          <p:cNvPr id="3207" name="Group 135"/>
          <p:cNvGraphicFramePr>
            <a:graphicFrameLocks noGrp="1"/>
          </p:cNvGraphicFramePr>
          <p:nvPr/>
        </p:nvGraphicFramePr>
        <p:xfrm>
          <a:off x="5697538" y="4583113"/>
          <a:ext cx="744537" cy="366712"/>
        </p:xfrm>
        <a:graphic>
          <a:graphicData uri="http://schemas.openxmlformats.org/drawingml/2006/table">
            <a:tbl>
              <a:tblPr/>
              <a:tblGrid>
                <a:gridCol w="208200"/>
                <a:gridCol w="536337"/>
              </a:tblGrid>
              <a:tr h="366712">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rPr>
                        <a:t> </a:t>
                      </a:r>
                    </a:p>
                  </a:txBody>
                  <a:tcPr marL="91400" marR="91400" anchor="ctr" horzOverflow="overflow">
                    <a:lnL cap="flat">
                      <a:noFill/>
                    </a:lnL>
                    <a:lnR>
                      <a:noFill/>
                    </a:lnR>
                    <a:lnT cap="flat">
                      <a:noFill/>
                    </a:lnT>
                    <a:lnB cap="flat">
                      <a:noFill/>
                    </a:lnB>
                    <a:lnTlToBr>
                      <a:noFill/>
                    </a:lnTlToBr>
                    <a:lnBlToTr>
                      <a:noFill/>
                    </a:lnBlToTr>
                    <a:solidFill>
                      <a:srgbClr val="5C9A48"/>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900" b="0" i="0" u="none" strike="noStrike" cap="none" normalizeH="0" baseline="0" dirty="0" smtClean="0">
                          <a:ln>
                            <a:noFill/>
                          </a:ln>
                          <a:solidFill>
                            <a:schemeClr val="tx1"/>
                          </a:solidFill>
                          <a:effectLst/>
                          <a:latin typeface="Verdana" pitchFamily="34" charset="0"/>
                        </a:rPr>
                        <a:t>5/203</a:t>
                      </a:r>
                    </a:p>
                  </a:txBody>
                  <a:tcPr marL="91400" marR="91400" horzOverflow="overflow">
                    <a:lnL>
                      <a:noFill/>
                    </a:lnL>
                    <a:lnR cap="flat">
                      <a:noFill/>
                    </a:lnR>
                    <a:lnT cap="flat">
                      <a:noFill/>
                    </a:lnT>
                    <a:lnB cap="flat">
                      <a:noFill/>
                    </a:lnB>
                    <a:lnTlToBr>
                      <a:noFill/>
                    </a:lnTlToBr>
                    <a:lnBlToTr>
                      <a:noFill/>
                    </a:lnBlToTr>
                    <a:noFill/>
                  </a:tcPr>
                </a:tc>
              </a:tr>
            </a:tbl>
          </a:graphicData>
        </a:graphic>
      </p:graphicFrame>
      <p:sp>
        <p:nvSpPr>
          <p:cNvPr id="8211" name="Rectangle 68"/>
          <p:cNvSpPr>
            <a:spLocks noGrp="1" noChangeArrowheads="1"/>
          </p:cNvSpPr>
          <p:nvPr>
            <p:ph type="title"/>
          </p:nvPr>
        </p:nvSpPr>
        <p:spPr>
          <a:xfrm>
            <a:off x="457200" y="685801"/>
            <a:ext cx="8229600" cy="762000"/>
          </a:xfrm>
        </p:spPr>
        <p:txBody>
          <a:bodyPr>
            <a:normAutofit/>
          </a:bodyPr>
          <a:lstStyle/>
          <a:p>
            <a:pPr eaLnBrk="1" hangingPunct="1"/>
            <a:r>
              <a:rPr lang="en-US" altLang="en-US" dirty="0" smtClean="0"/>
              <a:t>Covered Jurisdictions (Pre-Shelby)</a:t>
            </a:r>
          </a:p>
        </p:txBody>
      </p:sp>
      <p:pic>
        <p:nvPicPr>
          <p:cNvPr id="9" name="Picture 5" descr="states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05000"/>
            <a:ext cx="40481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726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295400"/>
          </a:xfrm>
        </p:spPr>
        <p:txBody>
          <a:bodyPr>
            <a:noAutofit/>
          </a:bodyPr>
          <a:lstStyle/>
          <a:p>
            <a:pPr algn="ctr"/>
            <a:r>
              <a:rPr lang="en-US" altLang="en-US" sz="3200" dirty="0"/>
              <a:t>The Voting Rights Act of 1965</a:t>
            </a:r>
            <a:br>
              <a:rPr lang="en-US" altLang="en-US" sz="3200" dirty="0"/>
            </a:br>
            <a:r>
              <a:rPr lang="en-US" altLang="en-US" sz="3200" dirty="0"/>
              <a:t>Past, Present, and Future</a:t>
            </a:r>
            <a:endParaRPr lang="en-US" sz="3200" dirty="0"/>
          </a:p>
        </p:txBody>
      </p:sp>
      <p:sp>
        <p:nvSpPr>
          <p:cNvPr id="3" name="Content Placeholder 2"/>
          <p:cNvSpPr>
            <a:spLocks noGrp="1"/>
          </p:cNvSpPr>
          <p:nvPr>
            <p:ph idx="1"/>
          </p:nvPr>
        </p:nvSpPr>
        <p:spPr>
          <a:xfrm>
            <a:off x="914400" y="1447800"/>
            <a:ext cx="7315200" cy="4861561"/>
          </a:xfrm>
        </p:spPr>
        <p:txBody>
          <a:bodyPr>
            <a:normAutofit/>
          </a:bodyPr>
          <a:lstStyle/>
          <a:p>
            <a:pPr marL="45720" indent="0" algn="ctr">
              <a:buNone/>
            </a:pPr>
            <a:r>
              <a:rPr lang="en-US" sz="2000" dirty="0">
                <a:solidFill>
                  <a:schemeClr val="tx1"/>
                </a:solidFill>
              </a:rPr>
              <a:t>Bruce L. Adelson, Esq, CEO of Federal Compliance Consulting LLC, is nationally recognized for his compliance expertise concerning </a:t>
            </a:r>
            <a:r>
              <a:rPr lang="en-US" sz="2000" dirty="0" smtClean="0">
                <a:solidFill>
                  <a:schemeClr val="tx1"/>
                </a:solidFill>
              </a:rPr>
              <a:t>many federal laws, including the Voting Rights Act and federal election laws. </a:t>
            </a:r>
            <a:r>
              <a:rPr lang="en-US" sz="2000" dirty="0">
                <a:solidFill>
                  <a:schemeClr val="tx1"/>
                </a:solidFill>
              </a:rPr>
              <a:t>Mr. Adelson is a former U.S Department of Justice Senior </a:t>
            </a:r>
            <a:r>
              <a:rPr lang="en-US" sz="2000" dirty="0" smtClean="0">
                <a:solidFill>
                  <a:schemeClr val="tx1"/>
                </a:solidFill>
              </a:rPr>
              <a:t>Trial Attorney</a:t>
            </a:r>
            <a:r>
              <a:rPr lang="en-US" sz="2000" dirty="0">
                <a:solidFill>
                  <a:schemeClr val="tx1"/>
                </a:solidFill>
              </a:rPr>
              <a:t>. During his Justice career, Mr. Adelson had national </a:t>
            </a:r>
            <a:r>
              <a:rPr lang="en-US" sz="2000" dirty="0" smtClean="0">
                <a:solidFill>
                  <a:schemeClr val="tx1"/>
                </a:solidFill>
              </a:rPr>
              <a:t>law enforcement and policy responsibility.</a:t>
            </a:r>
          </a:p>
          <a:p>
            <a:pPr marL="45720" indent="0" algn="ctr">
              <a:buNone/>
            </a:pPr>
            <a:r>
              <a:rPr lang="en-US" sz="2000" dirty="0" smtClean="0">
                <a:solidFill>
                  <a:schemeClr val="tx1"/>
                </a:solidFill>
              </a:rPr>
              <a:t>In </a:t>
            </a:r>
            <a:r>
              <a:rPr lang="en-US" sz="2000" dirty="0">
                <a:solidFill>
                  <a:schemeClr val="tx1"/>
                </a:solidFill>
              </a:rPr>
              <a:t>2014, the Chief Judge of the U.S. District Court for the Middle District of Louisiana qualified Bruce as an expert </a:t>
            </a:r>
            <a:r>
              <a:rPr lang="en-US" sz="2000" dirty="0" smtClean="0">
                <a:solidFill>
                  <a:schemeClr val="tx1"/>
                </a:solidFill>
              </a:rPr>
              <a:t>in </a:t>
            </a:r>
            <a:r>
              <a:rPr lang="en-US" sz="2000" dirty="0">
                <a:solidFill>
                  <a:schemeClr val="tx1"/>
                </a:solidFill>
              </a:rPr>
              <a:t>several areas, including civil </a:t>
            </a:r>
            <a:r>
              <a:rPr lang="en-US" sz="2000" dirty="0" smtClean="0">
                <a:solidFill>
                  <a:schemeClr val="tx1"/>
                </a:solidFill>
              </a:rPr>
              <a:t>rights </a:t>
            </a:r>
            <a:r>
              <a:rPr lang="en-US" sz="2000" dirty="0">
                <a:solidFill>
                  <a:schemeClr val="tx1"/>
                </a:solidFill>
              </a:rPr>
              <a:t>and allegations of discrimination</a:t>
            </a:r>
            <a:r>
              <a:rPr lang="en-US" sz="2000" dirty="0" smtClean="0">
                <a:solidFill>
                  <a:schemeClr val="tx1"/>
                </a:solidFill>
              </a:rPr>
              <a:t>.</a:t>
            </a:r>
          </a:p>
          <a:p>
            <a:pPr marL="45720" indent="0" algn="ctr">
              <a:buNone/>
            </a:pPr>
            <a:r>
              <a:rPr lang="en-US" sz="2000" dirty="0">
                <a:solidFill>
                  <a:schemeClr val="tx1"/>
                </a:solidFill>
              </a:rPr>
              <a:t>Bruce is </a:t>
            </a:r>
            <a:r>
              <a:rPr lang="en-US" sz="2000" dirty="0" smtClean="0">
                <a:solidFill>
                  <a:schemeClr val="tx1"/>
                </a:solidFill>
              </a:rPr>
              <a:t>the testifying </a:t>
            </a:r>
            <a:r>
              <a:rPr lang="en-US" sz="2000" dirty="0">
                <a:solidFill>
                  <a:schemeClr val="tx1"/>
                </a:solidFill>
              </a:rPr>
              <a:t>expert in </a:t>
            </a:r>
            <a:r>
              <a:rPr lang="en-US" sz="2000" dirty="0" smtClean="0">
                <a:solidFill>
                  <a:schemeClr val="tx1"/>
                </a:solidFill>
              </a:rPr>
              <a:t>two federal cases alleging Voting Rights Act violations and in three </a:t>
            </a:r>
            <a:r>
              <a:rPr lang="en-US" sz="2000" dirty="0">
                <a:solidFill>
                  <a:schemeClr val="tx1"/>
                </a:solidFill>
              </a:rPr>
              <a:t>federal </a:t>
            </a:r>
            <a:r>
              <a:rPr lang="en-US" sz="2000" dirty="0" smtClean="0">
                <a:solidFill>
                  <a:schemeClr val="tx1"/>
                </a:solidFill>
              </a:rPr>
              <a:t>ADA litigations </a:t>
            </a:r>
            <a:r>
              <a:rPr lang="en-US" sz="2000" dirty="0">
                <a:solidFill>
                  <a:schemeClr val="tx1"/>
                </a:solidFill>
              </a:rPr>
              <a:t>against health care providers and a large airport authority</a:t>
            </a:r>
          </a:p>
          <a:p>
            <a:pPr marL="45720" indent="0" algn="ctr">
              <a:buNone/>
            </a:pPr>
            <a:endParaRPr lang="en-US" sz="2000" dirty="0"/>
          </a:p>
          <a:p>
            <a:pPr marL="45720" indent="0" algn="ctr">
              <a:buNone/>
            </a:pPr>
            <a:endParaRPr lang="en-US" dirty="0"/>
          </a:p>
          <a:p>
            <a:pPr marL="4572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093" y="5935508"/>
            <a:ext cx="901814" cy="913946"/>
          </a:xfrm>
          <a:prstGeom prst="rect">
            <a:avLst/>
          </a:prstGeom>
        </p:spPr>
      </p:pic>
    </p:spTree>
    <p:extLst>
      <p:ext uri="{BB962C8B-B14F-4D97-AF65-F5344CB8AC3E}">
        <p14:creationId xmlns:p14="http://schemas.microsoft.com/office/powerpoint/2010/main" val="3338989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315200" cy="1142999"/>
          </a:xfrm>
        </p:spPr>
        <p:txBody>
          <a:bodyPr>
            <a:normAutofit fontScale="90000"/>
          </a:bodyPr>
          <a:lstStyle/>
          <a:p>
            <a:pPr algn="ctr"/>
            <a:r>
              <a:rPr lang="en-US" altLang="en-US" sz="4400" dirty="0"/>
              <a:t>The Voting Rights Act of 1965</a:t>
            </a:r>
            <a:br>
              <a:rPr lang="en-US" altLang="en-US" sz="4400" dirty="0"/>
            </a:br>
            <a:r>
              <a:rPr lang="en-US" altLang="en-US" sz="4400" dirty="0"/>
              <a:t>Past, Present, and Future</a:t>
            </a:r>
            <a:endParaRPr lang="en-US" sz="4400" i="1" u="sng" dirty="0"/>
          </a:p>
        </p:txBody>
      </p:sp>
      <p:sp>
        <p:nvSpPr>
          <p:cNvPr id="3" name="Content Placeholder 2"/>
          <p:cNvSpPr>
            <a:spLocks noGrp="1"/>
          </p:cNvSpPr>
          <p:nvPr>
            <p:ph idx="1"/>
          </p:nvPr>
        </p:nvSpPr>
        <p:spPr>
          <a:xfrm>
            <a:off x="914400" y="1905000"/>
            <a:ext cx="7315200" cy="4404361"/>
          </a:xfrm>
        </p:spPr>
        <p:txBody>
          <a:bodyPr>
            <a:normAutofit/>
          </a:bodyPr>
          <a:lstStyle/>
          <a:p>
            <a:pPr marL="0" indent="0">
              <a:buNone/>
            </a:pPr>
            <a:r>
              <a:rPr lang="en-US" dirty="0" smtClean="0">
                <a:effectLst/>
              </a:rPr>
              <a:t>		</a:t>
            </a:r>
            <a:r>
              <a:rPr lang="en-US" b="1" dirty="0"/>
              <a:t>Life After </a:t>
            </a:r>
            <a:r>
              <a:rPr lang="en-US" b="1" i="1" u="sng" dirty="0" smtClean="0"/>
              <a:t>Shelby County</a:t>
            </a:r>
          </a:p>
          <a:p>
            <a:pPr marL="0" indent="0">
              <a:buNone/>
            </a:pPr>
            <a:r>
              <a:rPr lang="en-US" dirty="0" smtClean="0">
                <a:effectLst/>
              </a:rPr>
              <a:t>Section 3c preclearance - “Bail-In”</a:t>
            </a:r>
          </a:p>
          <a:p>
            <a:pPr marL="0" indent="0" algn="ctr">
              <a:buNone/>
            </a:pPr>
            <a:r>
              <a:rPr lang="en-US" sz="2800" i="1" dirty="0" smtClean="0"/>
              <a:t>	</a:t>
            </a:r>
            <a:r>
              <a:rPr lang="en-US" sz="2400" i="1" dirty="0" smtClean="0"/>
              <a:t>Shelby County</a:t>
            </a:r>
            <a:r>
              <a:rPr lang="en-US" sz="2400" dirty="0" smtClean="0"/>
              <a:t> does not affect Section 3(c) of 	the Voting Rights Act, 42 U.S.C. 1973a(c). 	Jurisdictions covered by a preclearance 	requirement pursuant to court orders under 	Section 3(c), remain subject to the terms of 	those court orders.</a:t>
            </a:r>
          </a:p>
          <a:p>
            <a:pPr marL="0" indent="0" algn="ctr">
              <a:buNone/>
            </a:pPr>
            <a:endParaRPr lang="en-US" sz="2800" dirty="0" smtClean="0"/>
          </a:p>
          <a:p>
            <a:pPr marL="0" indent="0" algn="ctr">
              <a:buNone/>
            </a:pPr>
            <a:r>
              <a:rPr lang="en-US" sz="1800" dirty="0" smtClean="0"/>
              <a:t>Source: USDOJ</a:t>
            </a:r>
          </a:p>
          <a:p>
            <a:pPr marL="0" indent="0">
              <a:buNone/>
            </a:pPr>
            <a:endParaRPr lang="en-US" sz="800" dirty="0" smtClean="0"/>
          </a:p>
          <a:p>
            <a:pPr marL="0" indent="0">
              <a:buNone/>
            </a:pPr>
            <a:r>
              <a:rPr lang="en-US" sz="800" dirty="0" smtClean="0"/>
              <a:t>© </a:t>
            </a:r>
            <a:r>
              <a:rPr lang="en-US" sz="800" dirty="0"/>
              <a:t>Federal Compliance Consulting LLC and Bruce L. Adelson, </a:t>
            </a:r>
            <a:r>
              <a:rPr lang="en-US" sz="800" dirty="0" smtClean="0"/>
              <a:t>2015 </a:t>
            </a:r>
            <a:r>
              <a:rPr lang="en-US" sz="800" dirty="0"/>
              <a:t>All Rights Reserved</a:t>
            </a:r>
          </a:p>
          <a:p>
            <a:pPr marL="0" indent="0">
              <a:buNone/>
            </a:pPr>
            <a:endParaRPr lang="en-US" sz="800" dirty="0"/>
          </a:p>
        </p:txBody>
      </p:sp>
    </p:spTree>
    <p:extLst>
      <p:ext uri="{BB962C8B-B14F-4D97-AF65-F5344CB8AC3E}">
        <p14:creationId xmlns:p14="http://schemas.microsoft.com/office/powerpoint/2010/main" val="521641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1"/>
            <a:ext cx="7315200" cy="1219200"/>
          </a:xfrm>
        </p:spPr>
        <p:txBody>
          <a:bodyPr>
            <a:normAutofit fontScale="90000"/>
          </a:bodyPr>
          <a:lstStyle/>
          <a:p>
            <a:pPr algn="ctr"/>
            <a:r>
              <a:rPr lang="en-US" altLang="en-US" sz="4400" dirty="0"/>
              <a:t>The Voting Rights Act of 1965</a:t>
            </a:r>
            <a:br>
              <a:rPr lang="en-US" altLang="en-US" sz="4400" dirty="0"/>
            </a:br>
            <a:r>
              <a:rPr lang="en-US" altLang="en-US" sz="4400" dirty="0"/>
              <a:t>Past, Present, and Future</a:t>
            </a:r>
            <a:endParaRPr lang="en-US" sz="4400" dirty="0"/>
          </a:p>
        </p:txBody>
      </p:sp>
      <p:sp>
        <p:nvSpPr>
          <p:cNvPr id="3" name="Content Placeholder 2"/>
          <p:cNvSpPr>
            <a:spLocks noGrp="1"/>
          </p:cNvSpPr>
          <p:nvPr>
            <p:ph idx="1"/>
          </p:nvPr>
        </p:nvSpPr>
        <p:spPr>
          <a:xfrm>
            <a:off x="914400" y="2209801"/>
            <a:ext cx="7315200" cy="4099560"/>
          </a:xfrm>
        </p:spPr>
        <p:txBody>
          <a:bodyPr>
            <a:normAutofit fontScale="92500" lnSpcReduction="10000"/>
          </a:bodyPr>
          <a:lstStyle/>
          <a:p>
            <a:pPr marL="45720" indent="0" algn="ctr">
              <a:buNone/>
            </a:pPr>
            <a:r>
              <a:rPr lang="en-US" dirty="0"/>
              <a:t>Supreme Court’s constitutional concerns </a:t>
            </a:r>
            <a:r>
              <a:rPr lang="en-US" dirty="0" smtClean="0"/>
              <a:t>in </a:t>
            </a:r>
            <a:r>
              <a:rPr lang="en-US" i="1" u="sng" dirty="0" smtClean="0"/>
              <a:t>Shelby County </a:t>
            </a:r>
            <a:r>
              <a:rPr lang="en-US" dirty="0" smtClean="0"/>
              <a:t>about </a:t>
            </a:r>
            <a:r>
              <a:rPr lang="en-US" dirty="0"/>
              <a:t>VRA Section 4b not being based on “current conditions.” </a:t>
            </a:r>
            <a:endParaRPr lang="en-US" dirty="0" smtClean="0"/>
          </a:p>
          <a:p>
            <a:pPr marL="45720" indent="0" algn="ctr">
              <a:buNone/>
            </a:pPr>
            <a:r>
              <a:rPr lang="en-US" dirty="0" smtClean="0"/>
              <a:t>Section </a:t>
            </a:r>
            <a:r>
              <a:rPr lang="en-US" dirty="0"/>
              <a:t>3c requires proof of contemporary intentional </a:t>
            </a:r>
            <a:r>
              <a:rPr lang="en-US" dirty="0" smtClean="0"/>
              <a:t>discrimination</a:t>
            </a:r>
          </a:p>
          <a:p>
            <a:pPr marL="45720" indent="0" algn="ctr">
              <a:buNone/>
            </a:pPr>
            <a:endParaRPr lang="en-US" dirty="0"/>
          </a:p>
          <a:p>
            <a:pPr marL="45720" indent="0" algn="ctr">
              <a:buNone/>
            </a:pPr>
            <a:r>
              <a:rPr lang="en-US" dirty="0" smtClean="0"/>
              <a:t>Not based </a:t>
            </a:r>
            <a:r>
              <a:rPr lang="en-US" dirty="0"/>
              <a:t>on 1960s/1970s voting behavior. </a:t>
            </a:r>
            <a:endParaRPr lang="en-US" dirty="0" smtClean="0"/>
          </a:p>
          <a:p>
            <a:pPr marL="45720" indent="0" algn="ctr">
              <a:buNone/>
            </a:pPr>
            <a:endParaRPr lang="en-US" dirty="0"/>
          </a:p>
          <a:p>
            <a:pPr marL="45720" indent="0" algn="ctr">
              <a:buNone/>
            </a:pPr>
            <a:r>
              <a:rPr lang="en-US" dirty="0" smtClean="0"/>
              <a:t>Section </a:t>
            </a:r>
            <a:r>
              <a:rPr lang="en-US" dirty="0"/>
              <a:t>3c has nationwide </a:t>
            </a:r>
            <a:r>
              <a:rPr lang="en-US" dirty="0" smtClean="0"/>
              <a:t>coverage. Not </a:t>
            </a:r>
            <a:r>
              <a:rPr lang="en-US" dirty="0"/>
              <a:t>limited to any states or regions of the country, as was </a:t>
            </a:r>
            <a:r>
              <a:rPr lang="en-US" dirty="0" smtClean="0"/>
              <a:t>VRA Section </a:t>
            </a:r>
            <a:r>
              <a:rPr lang="en-US" dirty="0"/>
              <a:t>4b’s coverage formula. </a:t>
            </a:r>
            <a:endParaRPr lang="en-US" dirty="0" smtClean="0"/>
          </a:p>
          <a:p>
            <a:pPr marL="45720" indent="0">
              <a:buNone/>
            </a:pPr>
            <a:endParaRPr lang="en-US" sz="900" dirty="0" smtClean="0"/>
          </a:p>
          <a:p>
            <a:pPr marL="45720" indent="0">
              <a:buNone/>
            </a:pPr>
            <a:r>
              <a:rPr lang="en-US" sz="900" dirty="0" smtClean="0"/>
              <a:t>© </a:t>
            </a:r>
            <a:r>
              <a:rPr lang="en-US" sz="900" dirty="0"/>
              <a:t>Federal Compliance Consulting LLC and Bruce L. Adelson, </a:t>
            </a:r>
            <a:r>
              <a:rPr lang="en-US" sz="900" dirty="0" smtClean="0"/>
              <a:t>2015 </a:t>
            </a:r>
            <a:r>
              <a:rPr lang="en-US" sz="900" dirty="0"/>
              <a:t>All Rights Reserved</a:t>
            </a:r>
          </a:p>
          <a:p>
            <a:pPr marL="45720" indent="0">
              <a:buNone/>
            </a:pPr>
            <a:endParaRPr lang="en-US" sz="900" dirty="0"/>
          </a:p>
        </p:txBody>
      </p:sp>
    </p:spTree>
    <p:extLst>
      <p:ext uri="{BB962C8B-B14F-4D97-AF65-F5344CB8AC3E}">
        <p14:creationId xmlns:p14="http://schemas.microsoft.com/office/powerpoint/2010/main" val="938011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1"/>
            <a:ext cx="7315200" cy="990599"/>
          </a:xfrm>
        </p:spPr>
        <p:txBody>
          <a:bodyPr>
            <a:normAutofit fontScale="90000"/>
          </a:bodyPr>
          <a:lstStyle/>
          <a:p>
            <a:pPr algn="ctr"/>
            <a:r>
              <a:rPr lang="en-US" altLang="en-US" sz="4000" dirty="0"/>
              <a:t>The Voting Rights Act of 1965</a:t>
            </a:r>
            <a:br>
              <a:rPr lang="en-US" altLang="en-US" sz="4000" dirty="0"/>
            </a:br>
            <a:r>
              <a:rPr lang="en-US" altLang="en-US" sz="4000" dirty="0"/>
              <a:t>Past, Present, and Future</a:t>
            </a:r>
            <a:endParaRPr lang="en-US" sz="4000" dirty="0"/>
          </a:p>
        </p:txBody>
      </p:sp>
      <p:sp>
        <p:nvSpPr>
          <p:cNvPr id="3" name="Content Placeholder 2"/>
          <p:cNvSpPr>
            <a:spLocks noGrp="1"/>
          </p:cNvSpPr>
          <p:nvPr>
            <p:ph idx="1"/>
          </p:nvPr>
        </p:nvSpPr>
        <p:spPr>
          <a:xfrm>
            <a:off x="914400" y="1828800"/>
            <a:ext cx="7315200" cy="4480561"/>
          </a:xfrm>
        </p:spPr>
        <p:txBody>
          <a:bodyPr>
            <a:normAutofit fontScale="92500" lnSpcReduction="20000"/>
          </a:bodyPr>
          <a:lstStyle/>
          <a:p>
            <a:pPr marL="45720" indent="0" algn="ctr">
              <a:buNone/>
            </a:pPr>
            <a:r>
              <a:rPr lang="en-US" u="sng" dirty="0" smtClean="0"/>
              <a:t>Preclearance “Limited in scope”</a:t>
            </a:r>
          </a:p>
          <a:p>
            <a:pPr marL="45720" indent="0" algn="ctr">
              <a:buNone/>
            </a:pPr>
            <a:endParaRPr lang="en-US" dirty="0"/>
          </a:p>
          <a:p>
            <a:pPr marL="45720" indent="0" algn="ctr">
              <a:buNone/>
            </a:pPr>
            <a:r>
              <a:rPr lang="en-US" sz="2600" dirty="0" smtClean="0"/>
              <a:t>Court </a:t>
            </a:r>
            <a:r>
              <a:rPr lang="en-US" sz="2600" dirty="0"/>
              <a:t>or the United States Attorney General to </a:t>
            </a:r>
            <a:r>
              <a:rPr lang="en-US" sz="2600" dirty="0" smtClean="0"/>
              <a:t>review </a:t>
            </a:r>
            <a:r>
              <a:rPr lang="en-US" sz="2600" u="sng" dirty="0" smtClean="0"/>
              <a:t>two </a:t>
            </a:r>
            <a:r>
              <a:rPr lang="en-US" sz="2600" u="sng" dirty="0"/>
              <a:t>distinct types of voting changes </a:t>
            </a:r>
            <a:r>
              <a:rPr lang="en-US" sz="2600" dirty="0"/>
              <a:t>adopted by the Evergreen City Council </a:t>
            </a:r>
            <a:r>
              <a:rPr lang="en-US" sz="2600" dirty="0" smtClean="0"/>
              <a:t>during the </a:t>
            </a:r>
            <a:r>
              <a:rPr lang="en-US" sz="2600" dirty="0"/>
              <a:t>period from the date of entry of this order until December 31, 2020</a:t>
            </a:r>
            <a:r>
              <a:rPr lang="en-US" sz="2600" dirty="0" smtClean="0"/>
              <a:t>: (</a:t>
            </a:r>
            <a:r>
              <a:rPr lang="en-US" sz="2600" dirty="0"/>
              <a:t>1) any change in the redistricting plan or method of election for </a:t>
            </a:r>
            <a:r>
              <a:rPr lang="en-US" sz="2600" dirty="0" smtClean="0"/>
              <a:t>City Council </a:t>
            </a:r>
            <a:r>
              <a:rPr lang="en-US" sz="2600" dirty="0"/>
              <a:t>elections, </a:t>
            </a:r>
            <a:r>
              <a:rPr lang="en-US" sz="2600" dirty="0" smtClean="0"/>
              <a:t>and (2) any </a:t>
            </a:r>
            <a:r>
              <a:rPr lang="en-US" sz="2600" dirty="0"/>
              <a:t>change in the standards for determining which voters </a:t>
            </a:r>
            <a:r>
              <a:rPr lang="en-US" sz="2600" dirty="0" smtClean="0"/>
              <a:t>are eligible </a:t>
            </a:r>
            <a:r>
              <a:rPr lang="en-US" sz="2600" dirty="0"/>
              <a:t>to participate in the City of Evergreen’s </a:t>
            </a:r>
            <a:r>
              <a:rPr lang="en-US" sz="2600" dirty="0" smtClean="0"/>
              <a:t>municipal elections.</a:t>
            </a:r>
          </a:p>
          <a:p>
            <a:pPr marL="45720" indent="0" algn="ctr">
              <a:buNone/>
            </a:pPr>
            <a:endParaRPr lang="en-US" sz="2600" dirty="0"/>
          </a:p>
          <a:p>
            <a:pPr marL="45720" indent="0" algn="ctr">
              <a:buNone/>
            </a:pPr>
            <a:r>
              <a:rPr lang="en-US" i="1" u="sng" dirty="0"/>
              <a:t>Allen v. City of Evergreen</a:t>
            </a:r>
            <a:r>
              <a:rPr lang="en-US" dirty="0"/>
              <a:t>, Alabama (S.D. Ala., 2014</a:t>
            </a:r>
            <a:r>
              <a:rPr lang="en-US" dirty="0" smtClean="0"/>
              <a:t>)</a:t>
            </a:r>
          </a:p>
          <a:p>
            <a:pPr marL="45720" indent="0">
              <a:buNone/>
            </a:pPr>
            <a:endParaRPr lang="en-US" sz="900" dirty="0" smtClean="0"/>
          </a:p>
          <a:p>
            <a:pPr marL="45720" indent="0">
              <a:buNone/>
            </a:pPr>
            <a:endParaRPr lang="en-US" sz="900" dirty="0"/>
          </a:p>
          <a:p>
            <a:pPr marL="45720" indent="0">
              <a:buNone/>
            </a:pPr>
            <a:r>
              <a:rPr lang="en-US" sz="900" dirty="0" smtClean="0"/>
              <a:t>© </a:t>
            </a:r>
            <a:r>
              <a:rPr lang="en-US" sz="900" dirty="0"/>
              <a:t>Federal Compliance Consulting LLC and Bruce L. Adelson, </a:t>
            </a:r>
            <a:r>
              <a:rPr lang="en-US" sz="900" dirty="0" smtClean="0"/>
              <a:t>2015 </a:t>
            </a:r>
            <a:r>
              <a:rPr lang="en-US" sz="900" dirty="0"/>
              <a:t>All Rights Reserved</a:t>
            </a:r>
          </a:p>
          <a:p>
            <a:pPr marL="45720" indent="0">
              <a:buNone/>
            </a:pPr>
            <a:endParaRPr lang="en-US" sz="900" dirty="0"/>
          </a:p>
          <a:p>
            <a:pPr marL="45720" indent="0" algn="ctr">
              <a:buNone/>
            </a:pPr>
            <a:endParaRPr lang="en-US" dirty="0" smtClean="0"/>
          </a:p>
          <a:p>
            <a:pPr marL="45720" indent="0" algn="ctr">
              <a:buNone/>
            </a:pPr>
            <a:endParaRPr lang="en-US" dirty="0"/>
          </a:p>
          <a:p>
            <a:pPr marL="45720" indent="0">
              <a:buNone/>
            </a:pPr>
            <a:endParaRPr lang="en-US" sz="800" dirty="0" smtClean="0"/>
          </a:p>
          <a:p>
            <a:pPr marL="45720" indent="0" algn="ctr">
              <a:buNone/>
            </a:pPr>
            <a:endParaRPr lang="en-US" dirty="0"/>
          </a:p>
          <a:p>
            <a:pPr marL="45720" indent="0" algn="ctr">
              <a:buNone/>
            </a:pPr>
            <a:endParaRPr lang="en-US" dirty="0" smtClean="0"/>
          </a:p>
          <a:p>
            <a:pPr marL="45720" indent="0" algn="ctr">
              <a:buNone/>
            </a:pPr>
            <a:endParaRPr lang="en-US" dirty="0"/>
          </a:p>
          <a:p>
            <a:pPr marL="45720" indent="0">
              <a:buNone/>
            </a:pPr>
            <a:endParaRPr lang="en-US" sz="800" dirty="0"/>
          </a:p>
          <a:p>
            <a:pPr marL="45720" indent="0" algn="ctr">
              <a:buNone/>
            </a:pPr>
            <a:endParaRPr lang="en-US" dirty="0"/>
          </a:p>
          <a:p>
            <a:pPr marL="45720" indent="0">
              <a:buNone/>
            </a:pPr>
            <a:endParaRPr lang="en-US" dirty="0"/>
          </a:p>
        </p:txBody>
      </p:sp>
    </p:spTree>
    <p:extLst>
      <p:ext uri="{BB962C8B-B14F-4D97-AF65-F5344CB8AC3E}">
        <p14:creationId xmlns:p14="http://schemas.microsoft.com/office/powerpoint/2010/main" val="1772804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1"/>
            <a:ext cx="7315200" cy="1295399"/>
          </a:xfrm>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914400" y="2362201"/>
            <a:ext cx="7315200" cy="3947160"/>
          </a:xfrm>
        </p:spPr>
        <p:txBody>
          <a:bodyPr>
            <a:normAutofit lnSpcReduction="10000"/>
          </a:bodyPr>
          <a:lstStyle/>
          <a:p>
            <a:pPr marL="0" indent="0" algn="ctr">
              <a:buNone/>
            </a:pPr>
            <a:r>
              <a:rPr lang="en-US" sz="3200" dirty="0" smtClean="0"/>
              <a:t>“We </a:t>
            </a:r>
            <a:r>
              <a:rPr lang="en-US" sz="3200" dirty="0"/>
              <a:t>hold that the State of Arkansas has committed a number of constitutional violations of the voting </a:t>
            </a:r>
            <a:r>
              <a:rPr lang="en-US" sz="3200" dirty="0" smtClean="0"/>
              <a:t>rights </a:t>
            </a:r>
            <a:r>
              <a:rPr lang="en-US" sz="3200" dirty="0"/>
              <a:t>of black citizens</a:t>
            </a:r>
            <a:r>
              <a:rPr lang="en-US" sz="3200" dirty="0" smtClean="0"/>
              <a:t>.”</a:t>
            </a:r>
          </a:p>
          <a:p>
            <a:pPr marL="0" indent="0" algn="ctr">
              <a:buNone/>
            </a:pPr>
            <a:endParaRPr lang="en-US" sz="3200" dirty="0" smtClean="0"/>
          </a:p>
          <a:p>
            <a:pPr marL="0" indent="0" algn="ctr">
              <a:buNone/>
            </a:pPr>
            <a:r>
              <a:rPr lang="en-US" i="1" u="sng" dirty="0" smtClean="0"/>
              <a:t>Jeffers v. Clinton</a:t>
            </a:r>
            <a:r>
              <a:rPr lang="en-US" dirty="0" smtClean="0"/>
              <a:t>, 740 F.Supp. 585</a:t>
            </a:r>
          </a:p>
          <a:p>
            <a:pPr marL="0" indent="0" algn="ctr">
              <a:buNone/>
            </a:pPr>
            <a:r>
              <a:rPr lang="en-US" dirty="0" smtClean="0"/>
              <a:t>(E.D. Ark, 1990)</a:t>
            </a:r>
          </a:p>
          <a:p>
            <a:pPr marL="0" indent="0" algn="ctr">
              <a:buNone/>
            </a:pPr>
            <a:endParaRPr lang="en-US" dirty="0"/>
          </a:p>
          <a:p>
            <a:pPr marL="0" indent="0">
              <a:buNone/>
            </a:pPr>
            <a:r>
              <a:rPr lang="en-US" sz="800" dirty="0"/>
              <a:t>© Federal Compliance Consulting LLC and Bruce L. Adelson, 2015 All Rights Reserved</a:t>
            </a:r>
          </a:p>
          <a:p>
            <a:pPr marL="0" indent="0">
              <a:buNone/>
            </a:pPr>
            <a:endParaRPr lang="en-US" sz="800" dirty="0"/>
          </a:p>
        </p:txBody>
      </p:sp>
    </p:spTree>
    <p:extLst>
      <p:ext uri="{BB962C8B-B14F-4D97-AF65-F5344CB8AC3E}">
        <p14:creationId xmlns:p14="http://schemas.microsoft.com/office/powerpoint/2010/main" val="171481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1371599"/>
          </a:xfrm>
        </p:spPr>
        <p:txBody>
          <a:bodyPr>
            <a:normAutofit/>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914400" y="1905000"/>
            <a:ext cx="7315200" cy="4952999"/>
          </a:xfrm>
        </p:spPr>
        <p:txBody>
          <a:bodyPr>
            <a:normAutofit/>
          </a:bodyPr>
          <a:lstStyle/>
          <a:p>
            <a:pPr marL="0" indent="0" algn="ctr">
              <a:buNone/>
            </a:pPr>
            <a:r>
              <a:rPr lang="en-US" sz="2400" dirty="0" smtClean="0"/>
              <a:t>“… a </a:t>
            </a:r>
            <a:r>
              <a:rPr lang="en-US" sz="2400" dirty="0"/>
              <a:t>limited preclearance remedy is still required by this record. The State has systematically and deliberately enacted new majority-vote requirements for municipal offices, in an effort to frustrate black political success in elections traditionally requiring only a plurality to win. We therefore direct that any future laws, standards, or practices designed to enforce or enhance a majority-vote requirement not take effect until the preclearance process has run its course</a:t>
            </a:r>
            <a:r>
              <a:rPr lang="en-US" sz="2400" dirty="0" smtClean="0"/>
              <a:t>.”</a:t>
            </a:r>
          </a:p>
          <a:p>
            <a:pPr marL="0" indent="0" algn="ctr">
              <a:buNone/>
            </a:pPr>
            <a:r>
              <a:rPr lang="en-US" sz="2400" i="1" u="sng" dirty="0" smtClean="0"/>
              <a:t>Jeffers v. Clinton</a:t>
            </a:r>
            <a:r>
              <a:rPr lang="en-US" sz="2400" dirty="0" smtClean="0"/>
              <a:t>, 740 F.Supp. 585</a:t>
            </a:r>
          </a:p>
          <a:p>
            <a:pPr marL="0" indent="0" algn="ctr">
              <a:buNone/>
            </a:pPr>
            <a:r>
              <a:rPr lang="en-US" sz="2400" dirty="0" smtClean="0"/>
              <a:t>(E.D. Ark, 1990)</a:t>
            </a:r>
          </a:p>
          <a:p>
            <a:pPr marL="0" indent="0">
              <a:buNone/>
            </a:pPr>
            <a:endParaRPr lang="en-US" sz="800" dirty="0" smtClean="0"/>
          </a:p>
          <a:p>
            <a:pPr marL="0" indent="0">
              <a:buNone/>
            </a:pPr>
            <a:r>
              <a:rPr lang="en-US" sz="800" dirty="0"/>
              <a:t>© Federal Compliance Consulting LLC and Bruce L. Adelson, </a:t>
            </a:r>
            <a:r>
              <a:rPr lang="en-US" sz="800" dirty="0" smtClean="0"/>
              <a:t>2015 </a:t>
            </a:r>
            <a:r>
              <a:rPr lang="en-US" sz="800" dirty="0"/>
              <a:t>All Rights Reserved</a:t>
            </a:r>
          </a:p>
          <a:p>
            <a:pPr marL="0" indent="0">
              <a:buNone/>
            </a:pPr>
            <a:endParaRPr lang="en-US" sz="800" dirty="0" smtClean="0"/>
          </a:p>
          <a:p>
            <a:pPr marL="0" indent="0" algn="ctr">
              <a:buNone/>
            </a:pPr>
            <a:endParaRPr lang="en-US" sz="2400" dirty="0"/>
          </a:p>
        </p:txBody>
      </p:sp>
    </p:spTree>
    <p:extLst>
      <p:ext uri="{BB962C8B-B14F-4D97-AF65-F5344CB8AC3E}">
        <p14:creationId xmlns:p14="http://schemas.microsoft.com/office/powerpoint/2010/main" val="3743311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1"/>
            <a:ext cx="7315200" cy="1142999"/>
          </a:xfrm>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914400" y="1676400"/>
            <a:ext cx="7315200" cy="5181599"/>
          </a:xfrm>
        </p:spPr>
        <p:txBody>
          <a:bodyPr>
            <a:normAutofit fontScale="70000" lnSpcReduction="20000"/>
          </a:bodyPr>
          <a:lstStyle/>
          <a:p>
            <a:pPr marL="45720" indent="0" algn="ctr">
              <a:buNone/>
            </a:pPr>
            <a:endParaRPr lang="en-US" b="1" i="1" u="sng" dirty="0"/>
          </a:p>
          <a:p>
            <a:pPr marL="45720" indent="0" algn="ctr">
              <a:buNone/>
            </a:pPr>
            <a:r>
              <a:rPr lang="en-US" sz="4000" dirty="0" smtClean="0"/>
              <a:t>“This </a:t>
            </a:r>
            <a:r>
              <a:rPr lang="en-US" sz="4000" dirty="0"/>
              <a:t>does not mean that racial discrimination must be the sole motive behind the action challenged. It need only be one of the motivating factors but for which the action would not have been taken. In addition, there will rarely be direct proof of the forbidden motive. Courts must be sensitive to circumstantial evidence from which a reasonable inference of discriminatory intent may be drawn</a:t>
            </a:r>
            <a:r>
              <a:rPr lang="en-US" sz="4000" dirty="0" smtClean="0"/>
              <a:t>.”</a:t>
            </a:r>
          </a:p>
          <a:p>
            <a:pPr marL="45720" indent="0" algn="ctr">
              <a:buNone/>
            </a:pPr>
            <a:endParaRPr lang="en-US" sz="4000" dirty="0"/>
          </a:p>
          <a:p>
            <a:pPr marL="45720" indent="0" algn="ctr">
              <a:buNone/>
            </a:pPr>
            <a:r>
              <a:rPr lang="en-US" sz="4000" i="1" u="sng" dirty="0" smtClean="0"/>
              <a:t>Jeffers </a:t>
            </a:r>
          </a:p>
          <a:p>
            <a:pPr marL="45720" indent="0" algn="ctr">
              <a:buNone/>
            </a:pPr>
            <a:endParaRPr lang="en-US" i="1" u="sng" dirty="0"/>
          </a:p>
          <a:p>
            <a:pPr marL="45720" indent="0" algn="ctr">
              <a:buNone/>
            </a:pPr>
            <a:endParaRPr lang="en-US" i="1" u="sng" dirty="0" smtClean="0"/>
          </a:p>
          <a:p>
            <a:pPr marL="45720" indent="0">
              <a:buNone/>
            </a:pPr>
            <a:endParaRPr lang="en-US" sz="800" dirty="0" smtClean="0"/>
          </a:p>
          <a:p>
            <a:pPr marL="45720" indent="0">
              <a:buNone/>
            </a:pPr>
            <a:endParaRPr lang="en-US" sz="800" dirty="0"/>
          </a:p>
          <a:p>
            <a:pPr marL="45720" indent="0">
              <a:buNone/>
            </a:pPr>
            <a:endParaRPr lang="en-US" sz="800" dirty="0" smtClean="0"/>
          </a:p>
          <a:p>
            <a:pPr marL="45720" indent="0">
              <a:buNone/>
            </a:pPr>
            <a:endParaRPr lang="en-US" sz="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5366745"/>
            <a:ext cx="1447800" cy="1348380"/>
          </a:xfrm>
          <a:prstGeom prst="rect">
            <a:avLst/>
          </a:prstGeom>
        </p:spPr>
      </p:pic>
    </p:spTree>
    <p:extLst>
      <p:ext uri="{BB962C8B-B14F-4D97-AF65-F5344CB8AC3E}">
        <p14:creationId xmlns:p14="http://schemas.microsoft.com/office/powerpoint/2010/main" val="705885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1219199"/>
          </a:xfrm>
        </p:spPr>
        <p:txBody>
          <a:bodyPr>
            <a:noAutofit/>
          </a:bodyPr>
          <a:lstStyle/>
          <a:p>
            <a:pPr algn="ctr"/>
            <a:r>
              <a:rPr lang="en-US" altLang="en-US" sz="4000" dirty="0" smtClean="0"/>
              <a:t>The Voting Rights Act of 1965</a:t>
            </a:r>
            <a:br>
              <a:rPr lang="en-US" altLang="en-US" sz="4000" dirty="0" smtClean="0"/>
            </a:br>
            <a:r>
              <a:rPr lang="en-US" altLang="en-US" sz="4000" dirty="0" smtClean="0"/>
              <a:t>Past, Present, and Future</a:t>
            </a:r>
            <a:endParaRPr lang="en-US" sz="4000" dirty="0"/>
          </a:p>
        </p:txBody>
      </p:sp>
      <p:sp>
        <p:nvSpPr>
          <p:cNvPr id="3" name="Content Placeholder 2"/>
          <p:cNvSpPr>
            <a:spLocks noGrp="1"/>
          </p:cNvSpPr>
          <p:nvPr>
            <p:ph idx="1"/>
          </p:nvPr>
        </p:nvSpPr>
        <p:spPr>
          <a:xfrm>
            <a:off x="381000" y="1904999"/>
            <a:ext cx="8077200" cy="5105399"/>
          </a:xfrm>
        </p:spPr>
        <p:txBody>
          <a:bodyPr>
            <a:normAutofit fontScale="92500" lnSpcReduction="20000"/>
          </a:bodyPr>
          <a:lstStyle/>
          <a:p>
            <a:pPr marL="45720" indent="0" algn="ctr">
              <a:buNone/>
            </a:pPr>
            <a:r>
              <a:rPr lang="en-US" b="1" dirty="0"/>
              <a:t>Life After </a:t>
            </a:r>
            <a:r>
              <a:rPr lang="en-US" b="1" i="1" u="sng" dirty="0"/>
              <a:t>Shelby County</a:t>
            </a:r>
          </a:p>
          <a:p>
            <a:pPr marL="45720" indent="0" algn="ctr">
              <a:buNone/>
            </a:pPr>
            <a:endParaRPr lang="en-US" dirty="0" smtClean="0"/>
          </a:p>
          <a:p>
            <a:pPr marL="45720" indent="0" algn="ctr">
              <a:buNone/>
            </a:pPr>
            <a:r>
              <a:rPr lang="en-US" dirty="0" smtClean="0"/>
              <a:t>Objective </a:t>
            </a:r>
            <a:r>
              <a:rPr lang="en-US" dirty="0" smtClean="0"/>
              <a:t>Analysis </a:t>
            </a:r>
            <a:r>
              <a:rPr lang="en-US" dirty="0" smtClean="0"/>
              <a:t>to justify </a:t>
            </a:r>
            <a:r>
              <a:rPr lang="en-US" dirty="0" smtClean="0"/>
              <a:t>Bail-In</a:t>
            </a:r>
            <a:endParaRPr lang="en-US" dirty="0" smtClean="0"/>
          </a:p>
          <a:p>
            <a:pPr marL="45720" indent="0">
              <a:buNone/>
            </a:pPr>
            <a:endParaRPr lang="en-US" dirty="0"/>
          </a:p>
          <a:p>
            <a:pPr algn="ctr"/>
            <a:r>
              <a:rPr lang="en-US" dirty="0" smtClean="0"/>
              <a:t>VRA Section 2 – At-Large Elections</a:t>
            </a:r>
          </a:p>
          <a:p>
            <a:pPr algn="ctr"/>
            <a:r>
              <a:rPr lang="en-US" dirty="0" smtClean="0"/>
              <a:t>VRA Section 203 – Effective Language Assistance</a:t>
            </a:r>
          </a:p>
          <a:p>
            <a:pPr algn="ctr"/>
            <a:r>
              <a:rPr lang="en-US" dirty="0" smtClean="0"/>
              <a:t>Voting Discrimination Complaints</a:t>
            </a:r>
          </a:p>
          <a:p>
            <a:pPr algn="ctr"/>
            <a:r>
              <a:rPr lang="en-US" dirty="0" smtClean="0"/>
              <a:t>Court Decisions/Consent Decrees</a:t>
            </a:r>
          </a:p>
          <a:p>
            <a:pPr algn="ctr"/>
            <a:r>
              <a:rPr lang="en-US" dirty="0" smtClean="0"/>
              <a:t>Section 5 Objections</a:t>
            </a:r>
          </a:p>
          <a:p>
            <a:pPr algn="ctr"/>
            <a:r>
              <a:rPr lang="en-US" dirty="0" smtClean="0"/>
              <a:t>Federal Observers – Recent Observer Certification by Court or Attorney General</a:t>
            </a:r>
          </a:p>
          <a:p>
            <a:pPr algn="ctr"/>
            <a:endParaRPr lang="en-US" dirty="0"/>
          </a:p>
          <a:p>
            <a:pPr marL="45720" indent="0">
              <a:buNone/>
            </a:pPr>
            <a:endParaRPr lang="en-US" sz="800" dirty="0" smtClean="0"/>
          </a:p>
          <a:p>
            <a:pPr marL="45720" indent="0">
              <a:buNone/>
            </a:pPr>
            <a:endParaRPr lang="en-US" sz="800" dirty="0" smtClean="0"/>
          </a:p>
          <a:p>
            <a:pPr marL="45720" indent="0">
              <a:buNone/>
            </a:pPr>
            <a:endParaRPr lang="en-US" sz="800" dirty="0"/>
          </a:p>
          <a:p>
            <a:pPr marL="45720" indent="0">
              <a:buNone/>
            </a:pPr>
            <a:endParaRPr lang="en-US" sz="800" dirty="0" smtClean="0"/>
          </a:p>
          <a:p>
            <a:pPr marL="45720" indent="0">
              <a:buNone/>
            </a:pPr>
            <a:endParaRPr lang="en-US" sz="800" dirty="0" smtClean="0"/>
          </a:p>
          <a:p>
            <a:pPr marL="45720" indent="0">
              <a:buNone/>
            </a:pPr>
            <a:endParaRPr lang="en-US" sz="800" dirty="0"/>
          </a:p>
          <a:p>
            <a:pPr marL="45720" indent="0">
              <a:buNone/>
            </a:pPr>
            <a:r>
              <a:rPr lang="en-US" sz="800" dirty="0"/>
              <a:t>© Federal Compliance Consulting LLC and Bruce L. Adelson, </a:t>
            </a:r>
            <a:r>
              <a:rPr lang="en-US" sz="800" dirty="0" smtClean="0"/>
              <a:t>2015 </a:t>
            </a:r>
            <a:r>
              <a:rPr lang="en-US" sz="800" dirty="0"/>
              <a:t>All Rights Reserved</a:t>
            </a:r>
          </a:p>
          <a:p>
            <a:pPr marL="45720" indent="0">
              <a:buNone/>
            </a:pPr>
            <a:endParaRPr lang="en-US" sz="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1377746" cy="9577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5486400"/>
            <a:ext cx="1615440" cy="907396"/>
          </a:xfrm>
          <a:prstGeom prst="rect">
            <a:avLst/>
          </a:prstGeom>
        </p:spPr>
      </p:pic>
    </p:spTree>
    <p:extLst>
      <p:ext uri="{BB962C8B-B14F-4D97-AF65-F5344CB8AC3E}">
        <p14:creationId xmlns:p14="http://schemas.microsoft.com/office/powerpoint/2010/main" val="1868408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sz="4000" dirty="0"/>
              <a:t>The Voting Rights Act of 1965</a:t>
            </a:r>
            <a:br>
              <a:rPr lang="en-US" altLang="en-US" sz="4000" dirty="0"/>
            </a:br>
            <a:r>
              <a:rPr lang="en-US" altLang="en-US" sz="4000" dirty="0"/>
              <a:t>Past, Present, and Future</a:t>
            </a:r>
            <a:endParaRPr lang="en-US" sz="4000" dirty="0"/>
          </a:p>
        </p:txBody>
      </p:sp>
      <p:sp>
        <p:nvSpPr>
          <p:cNvPr id="3" name="Content Placeholder 2"/>
          <p:cNvSpPr>
            <a:spLocks noGrp="1"/>
          </p:cNvSpPr>
          <p:nvPr>
            <p:ph idx="1"/>
          </p:nvPr>
        </p:nvSpPr>
        <p:spPr/>
        <p:txBody>
          <a:bodyPr>
            <a:normAutofit/>
          </a:bodyPr>
          <a:lstStyle/>
          <a:p>
            <a:pPr marL="0" indent="0" algn="ctr">
              <a:buNone/>
            </a:pPr>
            <a:r>
              <a:rPr lang="en-US" dirty="0" smtClean="0"/>
              <a:t>Bail-In Cases</a:t>
            </a:r>
          </a:p>
          <a:p>
            <a:pPr marL="0" indent="0" algn="ctr">
              <a:buNone/>
            </a:pPr>
            <a:r>
              <a:rPr lang="en-US" sz="2400" u="sng" dirty="0" smtClean="0"/>
              <a:t>Hall v. State of Louisiana</a:t>
            </a:r>
          </a:p>
          <a:p>
            <a:pPr marL="0" indent="0" algn="ctr">
              <a:buNone/>
            </a:pPr>
            <a:r>
              <a:rPr lang="en-US" sz="2400" u="sng" dirty="0" smtClean="0"/>
              <a:t>Terrebonne Parish NAACP v. State of Louisiana</a:t>
            </a:r>
          </a:p>
          <a:p>
            <a:pPr marL="0" indent="0" algn="ctr">
              <a:buNone/>
            </a:pPr>
            <a:r>
              <a:rPr lang="en-US" sz="2400" u="sng" dirty="0" smtClean="0"/>
              <a:t>State of Alaska</a:t>
            </a:r>
          </a:p>
          <a:p>
            <a:pPr marL="0" indent="0" algn="ctr">
              <a:buNone/>
            </a:pPr>
            <a:r>
              <a:rPr lang="en-US" sz="2400" dirty="0" smtClean="0"/>
              <a:t>“Issuing an order Pursuant to Section 3 (c) of The Voting Rights Act…retaining jurisdiction over this action and requiring Terrebonne to obtain preclearance</a:t>
            </a:r>
            <a:r>
              <a:rPr lang="en-US" sz="2400" dirty="0" smtClean="0"/>
              <a:t>…”</a:t>
            </a:r>
          </a:p>
          <a:p>
            <a:pPr marL="0" indent="0" algn="ctr">
              <a:buNone/>
            </a:pPr>
            <a:endParaRPr lang="en-US" dirty="0"/>
          </a:p>
          <a:p>
            <a:pPr marL="0" indent="0" algn="ctr">
              <a:buNone/>
            </a:pPr>
            <a:endParaRPr lang="en-US" sz="2400" dirty="0" smtClean="0"/>
          </a:p>
          <a:p>
            <a:pPr marL="0" indent="0" algn="ctr">
              <a:buNone/>
            </a:pPr>
            <a:endParaRPr lang="en-US" dirty="0"/>
          </a:p>
          <a:p>
            <a:pPr marL="0" indent="0" algn="ctr">
              <a:buNone/>
            </a:pPr>
            <a:endParaRPr lang="en-US" sz="2400" dirty="0" smtClean="0"/>
          </a:p>
          <a:p>
            <a:pPr marL="45720" indent="0">
              <a:buNone/>
            </a:pPr>
            <a:r>
              <a:rPr lang="en-US" sz="900" dirty="0"/>
              <a:t>© Federal Compliance Consulting LLC and Bruce L. Adelson, 2015 All Rights Reserved</a:t>
            </a:r>
          </a:p>
          <a:p>
            <a:pPr marL="45720" indent="0">
              <a:buNone/>
            </a:pPr>
            <a:endParaRPr lang="en-US" sz="900" dirty="0"/>
          </a:p>
          <a:p>
            <a:pPr marL="0" indent="0">
              <a:buNone/>
            </a:pPr>
            <a:endParaRPr lang="en-US" sz="2400" dirty="0" smtClean="0"/>
          </a:p>
          <a:p>
            <a:pPr marL="0" indent="0" algn="ct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4572000"/>
            <a:ext cx="2223954" cy="1546020"/>
          </a:xfrm>
          <a:prstGeom prst="rect">
            <a:avLst/>
          </a:prstGeom>
        </p:spPr>
      </p:pic>
    </p:spTree>
    <p:extLst>
      <p:ext uri="{BB962C8B-B14F-4D97-AF65-F5344CB8AC3E}">
        <p14:creationId xmlns:p14="http://schemas.microsoft.com/office/powerpoint/2010/main" val="2990980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“The </a:t>
            </a:r>
            <a:r>
              <a:rPr lang="en-US" dirty="0"/>
              <a:t>City of Yakima is permanently enjoined from administering</a:t>
            </a:r>
            <a:r>
              <a:rPr lang="en-US" dirty="0" smtClean="0"/>
              <a:t>, implementing</a:t>
            </a:r>
            <a:r>
              <a:rPr lang="en-US" dirty="0"/>
              <a:t>, or conducting any future elections for the Yakima City Council </a:t>
            </a:r>
            <a:r>
              <a:rPr lang="en-US" dirty="0" smtClean="0"/>
              <a:t>in which </a:t>
            </a:r>
            <a:r>
              <a:rPr lang="en-US" dirty="0"/>
              <a:t>members of the City Council are elected on an at-large basis, whether in </a:t>
            </a:r>
            <a:r>
              <a:rPr lang="en-US" dirty="0" smtClean="0"/>
              <a:t>a primary</a:t>
            </a:r>
            <a:r>
              <a:rPr lang="en-US" dirty="0"/>
              <a:t>, general, or special election</a:t>
            </a:r>
            <a:r>
              <a:rPr lang="en-US" dirty="0" smtClean="0"/>
              <a:t>.”</a:t>
            </a:r>
          </a:p>
          <a:p>
            <a:pPr marL="0" indent="0" algn="ctr">
              <a:buNone/>
            </a:pPr>
            <a:r>
              <a:rPr lang="en-US" u="sng" dirty="0" smtClean="0"/>
              <a:t>Montes v. City of Yakima</a:t>
            </a:r>
          </a:p>
          <a:p>
            <a:pPr marL="0" indent="0" algn="ctr">
              <a:buNone/>
            </a:pPr>
            <a:endParaRPr lang="en-US" sz="2000" dirty="0" smtClean="0"/>
          </a:p>
          <a:p>
            <a:pPr marL="0" indent="0" algn="ctr">
              <a:buNone/>
            </a:pPr>
            <a:r>
              <a:rPr lang="en-US" sz="2000" dirty="0" smtClean="0"/>
              <a:t>UNITED </a:t>
            </a:r>
            <a:r>
              <a:rPr lang="en-US" sz="2000" dirty="0"/>
              <a:t>STATES DISTRICT COURT</a:t>
            </a:r>
          </a:p>
          <a:p>
            <a:pPr marL="0" indent="0" algn="ctr">
              <a:buNone/>
            </a:pPr>
            <a:r>
              <a:rPr lang="en-US" sz="2000" dirty="0"/>
              <a:t>EASTERN DISTRICT OF </a:t>
            </a:r>
            <a:r>
              <a:rPr lang="en-US" sz="2000" dirty="0" smtClean="0"/>
              <a:t>WASHINGTON</a:t>
            </a:r>
            <a:endParaRPr lang="en-US" sz="2000" dirty="0"/>
          </a:p>
        </p:txBody>
      </p:sp>
    </p:spTree>
    <p:extLst>
      <p:ext uri="{BB962C8B-B14F-4D97-AF65-F5344CB8AC3E}">
        <p14:creationId xmlns:p14="http://schemas.microsoft.com/office/powerpoint/2010/main" val="3005623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lgn="ctr">
              <a:buNone/>
            </a:pPr>
            <a:r>
              <a:rPr lang="en-US" sz="2400" dirty="0" smtClean="0"/>
              <a:t>“A </a:t>
            </a:r>
            <a:r>
              <a:rPr lang="en-US" sz="2400" dirty="0"/>
              <a:t>federal judge in Anchorage </a:t>
            </a:r>
            <a:r>
              <a:rPr lang="en-US" sz="2400" dirty="0" smtClean="0"/>
              <a:t>ruled that </a:t>
            </a:r>
            <a:r>
              <a:rPr lang="en-US" sz="2400" dirty="0"/>
              <a:t>the state Elections Division violated the U.S. Voting Rights Act by failing to provide ballot and candidate information in Native languages to Yup’ik and Gwich’in speakers in three rural regions of Alaska</a:t>
            </a:r>
            <a:r>
              <a:rPr lang="en-US" sz="2400" dirty="0" smtClean="0"/>
              <a:t>. In </a:t>
            </a:r>
            <a:r>
              <a:rPr lang="en-US" sz="2400" dirty="0"/>
              <a:t>a big victory for Native rights advocates, U.S. District Judge Sharon Gleason rejected the state’s assertions that it had done enough in Southwest Alaska and the Interior by providing bilingual poll workers and “outreach” personnel. Gleason said the state’s effort failed to provide “substantially similar” information in Native languages as it does in English, a requirement of the Voting Rights Act since 1975</a:t>
            </a:r>
            <a:r>
              <a:rPr lang="en-US" sz="2400" dirty="0" smtClean="0"/>
              <a:t>.”</a:t>
            </a:r>
          </a:p>
          <a:p>
            <a:pPr marL="0" indent="0" algn="ctr">
              <a:buNone/>
            </a:pPr>
            <a:endParaRPr lang="en-US" sz="2400" dirty="0"/>
          </a:p>
          <a:p>
            <a:pPr marL="0" indent="0" algn="ctr">
              <a:buNone/>
            </a:pPr>
            <a:r>
              <a:rPr lang="en-US" sz="2400" dirty="0" smtClean="0"/>
              <a:t>Alaska Dispatch News – 9/3/14</a:t>
            </a:r>
            <a:endParaRPr lang="en-US" sz="2400" dirty="0"/>
          </a:p>
          <a:p>
            <a:pPr marL="0" indent="0">
              <a:buNone/>
            </a:pPr>
            <a:endParaRPr lang="en-US" dirty="0"/>
          </a:p>
        </p:txBody>
      </p:sp>
    </p:spTree>
    <p:extLst>
      <p:ext uri="{BB962C8B-B14F-4D97-AF65-F5344CB8AC3E}">
        <p14:creationId xmlns:p14="http://schemas.microsoft.com/office/powerpoint/2010/main" val="3831772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599"/>
            <a:ext cx="7315200" cy="1600201"/>
          </a:xfrm>
        </p:spPr>
        <p:txBody>
          <a:bodyPr>
            <a:noAutofit/>
          </a:bodyPr>
          <a:lstStyle/>
          <a:p>
            <a:pPr algn="ctr"/>
            <a:r>
              <a:rPr lang="en-US" altLang="en-US" sz="3200" dirty="0"/>
              <a:t>The Voting Rights Act of 1965</a:t>
            </a:r>
            <a:br>
              <a:rPr lang="en-US" altLang="en-US" sz="3200" dirty="0"/>
            </a:br>
            <a:r>
              <a:rPr lang="en-US" altLang="en-US" sz="3200" dirty="0"/>
              <a:t>Past, Present, and Future</a:t>
            </a:r>
            <a:endParaRPr lang="en-US" sz="3200" dirty="0"/>
          </a:p>
        </p:txBody>
      </p:sp>
      <p:sp>
        <p:nvSpPr>
          <p:cNvPr id="3" name="Content Placeholder 2"/>
          <p:cNvSpPr>
            <a:spLocks noGrp="1"/>
          </p:cNvSpPr>
          <p:nvPr>
            <p:ph idx="1"/>
          </p:nvPr>
        </p:nvSpPr>
        <p:spPr>
          <a:xfrm>
            <a:off x="609600" y="1524000"/>
            <a:ext cx="7924800" cy="4953000"/>
          </a:xfrm>
          <a:prstGeom prst="rect">
            <a:avLst/>
          </a:prstGeom>
        </p:spPr>
        <p:txBody>
          <a:bodyPr>
            <a:normAutofit/>
          </a:bodyPr>
          <a:lstStyle/>
          <a:p>
            <a:pPr marL="0" indent="0" algn="ctr">
              <a:buNone/>
            </a:pPr>
            <a:endParaRPr lang="en-US" sz="4000" dirty="0" smtClean="0"/>
          </a:p>
          <a:p>
            <a:pPr marL="0" indent="0" algn="ctr">
              <a:buNone/>
            </a:pPr>
            <a:endParaRPr lang="en-US" sz="2600" dirty="0" smtClean="0"/>
          </a:p>
          <a:p>
            <a:pPr marL="0" indent="0" algn="ctr">
              <a:buNone/>
            </a:pPr>
            <a:endParaRPr lang="en-US" sz="2600" dirty="0" smtClean="0"/>
          </a:p>
          <a:p>
            <a:pPr marL="0" indent="0" algn="ctr">
              <a:buNone/>
            </a:pPr>
            <a:endParaRPr lang="en-US" dirty="0" smtClean="0"/>
          </a:p>
          <a:p>
            <a:pPr marL="0" indent="0" algn="ctr">
              <a:buNone/>
            </a:pPr>
            <a:endParaRPr lang="en-US" dirty="0" smtClean="0"/>
          </a:p>
          <a:p>
            <a:pPr marL="0" indent="0" algn="ctr">
              <a:buNone/>
            </a:pPr>
            <a:r>
              <a:rPr lang="en-US" dirty="0" smtClean="0">
                <a:solidFill>
                  <a:schemeClr val="tx1"/>
                </a:solidFill>
              </a:rPr>
              <a:t>Today’s Material is the Property of Federal Compliance Consulting LLC &amp; Bruce L. Adelson. All Intellectual Property Rights Retained.</a:t>
            </a:r>
          </a:p>
          <a:p>
            <a:pPr marL="0" indent="0" algn="ctr">
              <a:buNone/>
            </a:pPr>
            <a:r>
              <a:rPr lang="en-US" dirty="0" smtClean="0"/>
              <a:t>Today’s Material is Informational and Educational Only</a:t>
            </a:r>
            <a:r>
              <a:rPr lang="en-US" dirty="0" smtClean="0">
                <a:solidFill>
                  <a:schemeClr val="tx1"/>
                </a:solidFill>
              </a:rPr>
              <a:t> </a:t>
            </a:r>
            <a:endParaRPr lang="en-US" sz="1300" dirty="0">
              <a:solidFill>
                <a:schemeClr val="tx1"/>
              </a:solidFill>
            </a:endParaRPr>
          </a:p>
          <a:p>
            <a:pPr marL="0" indent="0" algn="ctr">
              <a:buNone/>
            </a:pPr>
            <a:endParaRPr lang="en-US" sz="1400" dirty="0" smtClean="0">
              <a:solidFill>
                <a:schemeClr val="tx1"/>
              </a:solidFill>
            </a:endParaRPr>
          </a:p>
          <a:p>
            <a:pPr marL="0" indent="0">
              <a:buNone/>
            </a:pPr>
            <a:r>
              <a:rPr lang="en-US" sz="1000" dirty="0">
                <a:solidFill>
                  <a:schemeClr val="tx1"/>
                </a:solidFill>
              </a:rPr>
              <a:t>©Federal Compliance Consulting LLC and Bruce L. Adelson 2015. All Rights Reserved</a:t>
            </a:r>
          </a:p>
          <a:p>
            <a:pPr marL="0" indent="0">
              <a:buNone/>
            </a:pPr>
            <a:endParaRPr lang="en-US" sz="1000" dirty="0"/>
          </a:p>
          <a:p>
            <a:pPr marL="45720" indent="0">
              <a:buNone/>
            </a:pPr>
            <a:endParaRPr lang="en-US" sz="1400" dirty="0" smtClean="0"/>
          </a:p>
          <a:p>
            <a:pPr marL="45720" indent="0">
              <a:buNone/>
            </a:pPr>
            <a:endParaRPr lang="en-US" sz="1000" dirty="0"/>
          </a:p>
          <a:p>
            <a:pPr marL="0" indent="0" algn="ctr">
              <a:buNone/>
            </a:pPr>
            <a:endParaRPr lang="en-US" sz="13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828800"/>
            <a:ext cx="2449286" cy="1371600"/>
          </a:xfrm>
          <a:prstGeom prst="rect">
            <a:avLst/>
          </a:prstGeom>
        </p:spPr>
      </p:pic>
    </p:spTree>
    <p:extLst>
      <p:ext uri="{BB962C8B-B14F-4D97-AF65-F5344CB8AC3E}">
        <p14:creationId xmlns:p14="http://schemas.microsoft.com/office/powerpoint/2010/main" val="1235990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438400"/>
            <a:ext cx="4495800" cy="3371850"/>
          </a:xfrm>
        </p:spPr>
      </p:pic>
    </p:spTree>
    <p:extLst>
      <p:ext uri="{BB962C8B-B14F-4D97-AF65-F5344CB8AC3E}">
        <p14:creationId xmlns:p14="http://schemas.microsoft.com/office/powerpoint/2010/main" val="3681055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latin typeface="Arial" panose="020B0604020202020204" pitchFamily="34" charset="0"/>
                <a:cs typeface="Arial" panose="020B0604020202020204" pitchFamily="34" charset="0"/>
              </a:rPr>
              <a:t>“The Department of Justice has expanded the scope of the Election Day monitoring conducted by Civil Rights Division staff to include assessments of the physical accessibility of polling places. For the 2012 general election, the Department’s Election Day monitors conducted accessibility surveys of approximately 240 polling places in 28 jurisdictions throughout the country. </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In some circumstances, when a public entity is unable to identify or create an accessible polling place for a particular voting precinct or ward, election administrators may instead use an alternative method of voting at the polling place. While absentee balloting can be offered to voters with disabilities, it cannot take the place of in-person voting for those who prefer to vote at the polls on Election Day. “</a:t>
            </a:r>
          </a:p>
          <a:p>
            <a:pPr marL="0" indent="0" algn="ctr">
              <a:buNone/>
            </a:pPr>
            <a:r>
              <a:rPr lang="en-US" sz="2400" b="1" dirty="0"/>
              <a:t>THE AMERICANS WITH DISABILITIES ACT AND OTHER FEDERAL LAWS </a:t>
            </a:r>
            <a:endParaRPr lang="en-US" sz="2400" dirty="0"/>
          </a:p>
          <a:p>
            <a:pPr marL="0" indent="0" algn="ctr">
              <a:buNone/>
            </a:pPr>
            <a:r>
              <a:rPr lang="en-US" sz="2400" b="1" dirty="0"/>
              <a:t>PROTECTING THE RIGHTS OF VOTERS WITH DISABILITIES – USDOJ – 2014</a:t>
            </a:r>
            <a:endParaRPr lang="en-US" sz="2400"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08414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a:bodyPr>
          <a:lstStyle/>
          <a:p>
            <a:pPr marL="45720" indent="0" algn="ctr">
              <a:buNone/>
            </a:pPr>
            <a:r>
              <a:rPr lang="en-US" dirty="0"/>
              <a:t>“…[D]istrict court correctly entered summary judgment in favor of United Spinal based on undisputed evidence of the BOE’s failure to address barriers to access at New York City polling places. These barriers to access included steep ramps, missing handrails or guardrails on ramps, locked or heavy interior doors, blocked interior pathways, and missing signs identifying accessible entrances. </a:t>
            </a:r>
            <a:endParaRPr lang="en-US" dirty="0" smtClean="0"/>
          </a:p>
          <a:p>
            <a:pPr marL="45720" indent="0" algn="ctr">
              <a:buNone/>
            </a:pPr>
            <a:r>
              <a:rPr lang="en-US" u="sng" dirty="0" smtClean="0"/>
              <a:t>Disabled </a:t>
            </a:r>
            <a:r>
              <a:rPr lang="en-US" u="sng" dirty="0"/>
              <a:t>in Action et al v. NY Board of Elections</a:t>
            </a:r>
          </a:p>
          <a:p>
            <a:pPr marL="45720" indent="0" algn="ctr">
              <a:buNone/>
            </a:pPr>
            <a:r>
              <a:rPr lang="en-US" dirty="0"/>
              <a:t>U.S. Second Circuit Court of Appeals</a:t>
            </a:r>
          </a:p>
          <a:p>
            <a:pPr marL="45720" indent="0" algn="ctr">
              <a:buNone/>
            </a:pPr>
            <a:r>
              <a:rPr lang="en-US" dirty="0"/>
              <a:t>August 14, 2013</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766" y="5627031"/>
            <a:ext cx="3562350" cy="1230969"/>
          </a:xfrm>
          <a:prstGeom prst="rect">
            <a:avLst/>
          </a:prstGeom>
        </p:spPr>
      </p:pic>
    </p:spTree>
    <p:extLst>
      <p:ext uri="{BB962C8B-B14F-4D97-AF65-F5344CB8AC3E}">
        <p14:creationId xmlns:p14="http://schemas.microsoft.com/office/powerpoint/2010/main" val="4179167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t>“In </a:t>
            </a:r>
            <a:r>
              <a:rPr lang="en-US" sz="2400" dirty="0"/>
              <a:t>February 2014, the Department of Justice and Blair County, Pennsylvania, entered into a Settlement Agreement under the ADA concerning the accessibility of the County’s polling places. The County agreed that by the 2014 general election, all of its polling places would be accessible on Election Day to voters with mobility and vision impairments. The County agreed to relocate some polling places that were not accessible and to provide temporary measures at others such as portable ramps and doorbells to make sure that they are </a:t>
            </a:r>
            <a:r>
              <a:rPr lang="en-US" sz="2400" dirty="0" smtClean="0"/>
              <a:t>accessible </a:t>
            </a:r>
            <a:r>
              <a:rPr lang="en-US" sz="2400" dirty="0"/>
              <a:t>on Election Day</a:t>
            </a:r>
            <a:r>
              <a:rPr lang="en-US" sz="2400" dirty="0" smtClean="0"/>
              <a:t>.” </a:t>
            </a:r>
          </a:p>
          <a:p>
            <a:pPr marL="0" indent="0" algn="ctr">
              <a:buNone/>
            </a:pPr>
            <a:r>
              <a:rPr lang="en-US" sz="2400" dirty="0" smtClean="0"/>
              <a:t>USDOJ</a:t>
            </a:r>
            <a:endParaRPr lang="en-US" sz="2400" dirty="0"/>
          </a:p>
        </p:txBody>
      </p:sp>
    </p:spTree>
    <p:extLst>
      <p:ext uri="{BB962C8B-B14F-4D97-AF65-F5344CB8AC3E}">
        <p14:creationId xmlns:p14="http://schemas.microsoft.com/office/powerpoint/2010/main" val="532145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dirty="0"/>
              <a:t>“Prior to Election Day or the beginning of early voting, election staff and volunteers should receive </a:t>
            </a:r>
            <a:r>
              <a:rPr lang="en-US" b="1" dirty="0">
                <a:solidFill>
                  <a:srgbClr val="FF0000"/>
                </a:solidFill>
              </a:rPr>
              <a:t>training</a:t>
            </a:r>
            <a:r>
              <a:rPr lang="en-US" dirty="0"/>
              <a:t> so they can appropriately interact with people with disabilities. Staff and volunteers should understand the specific auxiliary aids and services that are available. They should be aware that service animals must be allowed to accompany voters inside the polling place, that accessibility features at the polling place need to be operational, that people with disabilities are allowed assistance from a person of their choice, and that other modifications may be needed to accommodate voters with disabilities.” </a:t>
            </a:r>
          </a:p>
          <a:p>
            <a:pPr marL="0" indent="0">
              <a:buNone/>
            </a:pPr>
            <a:endParaRPr lang="en-US" dirty="0"/>
          </a:p>
          <a:p>
            <a:pPr marL="0" indent="0">
              <a:buNone/>
            </a:pPr>
            <a:r>
              <a:rPr lang="en-US" dirty="0"/>
              <a:t>USDOJ </a:t>
            </a:r>
            <a:r>
              <a:rPr lang="en-US" dirty="0" smtClean="0"/>
              <a:t>2014</a:t>
            </a:r>
          </a:p>
          <a:p>
            <a:pPr marL="0" indent="0">
              <a:buNone/>
            </a:pPr>
            <a:endParaRPr lang="en-US" sz="800" dirty="0"/>
          </a:p>
          <a:p>
            <a:pPr marL="0" indent="0">
              <a:buNone/>
            </a:pPr>
            <a:endParaRPr lang="en-US" sz="800" dirty="0" smtClean="0"/>
          </a:p>
          <a:p>
            <a:pPr marL="45720" indent="0">
              <a:buNone/>
            </a:pPr>
            <a:r>
              <a:rPr lang="en-US" sz="800" dirty="0"/>
              <a:t>© Federal Compliance Consulting LLC and Bruce L. Adelson, 2015 All Rights Reserved</a:t>
            </a:r>
          </a:p>
          <a:p>
            <a:pPr marL="45720" indent="0">
              <a:buNone/>
            </a:pPr>
            <a:endParaRPr lang="en-US" sz="800" dirty="0"/>
          </a:p>
          <a:p>
            <a:pPr marL="0" indent="0">
              <a:buNone/>
            </a:pPr>
            <a:endParaRPr lang="en-US" sz="8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5334000"/>
            <a:ext cx="1723299" cy="1728787"/>
          </a:xfrm>
          <a:prstGeom prst="rect">
            <a:avLst/>
          </a:prstGeom>
        </p:spPr>
      </p:pic>
    </p:spTree>
    <p:extLst>
      <p:ext uri="{BB962C8B-B14F-4D97-AF65-F5344CB8AC3E}">
        <p14:creationId xmlns:p14="http://schemas.microsoft.com/office/powerpoint/2010/main" val="2830986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457200" y="1981200"/>
            <a:ext cx="8229600" cy="4144963"/>
          </a:xfrm>
        </p:spPr>
        <p:txBody>
          <a:bodyPr>
            <a:normAutofit fontScale="25000" lnSpcReduction="20000"/>
          </a:bodyPr>
          <a:lstStyle/>
          <a:p>
            <a:pPr marL="45720" indent="0" algn="ctr">
              <a:buNone/>
            </a:pPr>
            <a:endParaRPr lang="en-US" sz="1800" dirty="0" smtClean="0"/>
          </a:p>
          <a:p>
            <a:pPr marL="45720" indent="0" algn="ctr">
              <a:buNone/>
            </a:pPr>
            <a:r>
              <a:rPr lang="en-US" sz="8000" dirty="0" smtClean="0"/>
              <a:t>“</a:t>
            </a:r>
            <a:r>
              <a:rPr lang="en-US" sz="8000" dirty="0"/>
              <a:t>A public entity shall take appropriate steps to ensure that communications with applicants, participants, members of the public, and companions with disabilities are as effective as communications with others.</a:t>
            </a:r>
          </a:p>
          <a:p>
            <a:pPr marL="45720" indent="0" algn="ctr">
              <a:buNone/>
            </a:pPr>
            <a:endParaRPr lang="en-US" sz="8000" dirty="0" smtClean="0"/>
          </a:p>
          <a:p>
            <a:pPr marL="45720" indent="0" algn="ctr">
              <a:buNone/>
            </a:pPr>
            <a:r>
              <a:rPr lang="en-US" sz="8000" dirty="0" smtClean="0"/>
              <a:t>In </a:t>
            </a:r>
            <a:r>
              <a:rPr lang="en-US" sz="8000" dirty="0"/>
              <a:t>determining what types of auxiliary aids and services are necessary, </a:t>
            </a:r>
            <a:r>
              <a:rPr lang="en-US" sz="8000" b="1" dirty="0"/>
              <a:t>a public entity shall give </a:t>
            </a:r>
            <a:r>
              <a:rPr lang="en-US" sz="8000" b="1" u="sng" dirty="0">
                <a:solidFill>
                  <a:srgbClr val="C00000"/>
                </a:solidFill>
              </a:rPr>
              <a:t>primary consideration </a:t>
            </a:r>
            <a:r>
              <a:rPr lang="en-US" sz="8000" b="1" u="sng" dirty="0"/>
              <a:t>to the requests of individuals with disabilities.”</a:t>
            </a:r>
          </a:p>
          <a:p>
            <a:pPr marL="45720" indent="0" algn="ctr">
              <a:buNone/>
            </a:pPr>
            <a:endParaRPr lang="en-US" sz="8000" u="sng" dirty="0"/>
          </a:p>
          <a:p>
            <a:pPr marL="45720" indent="0">
              <a:buNone/>
            </a:pPr>
            <a:endParaRPr lang="en-US" sz="8000" u="sng" dirty="0"/>
          </a:p>
          <a:p>
            <a:pPr marL="45720" indent="0" algn="ctr">
              <a:buNone/>
            </a:pPr>
            <a:r>
              <a:rPr lang="en-US" sz="4800" dirty="0"/>
              <a:t>28 Code of Federal Regulations §35.160 (a)(b)(2) </a:t>
            </a:r>
            <a:r>
              <a:rPr lang="en-US" sz="4800" b="1" dirty="0"/>
              <a:t>Part 35 Nondiscrimination on the Basis of Disability in State and Local Government Services</a:t>
            </a:r>
          </a:p>
          <a:p>
            <a:pPr marL="45720" indent="0" algn="ctr">
              <a:buNone/>
            </a:pPr>
            <a:endParaRPr lang="en-US" sz="4800" b="1" u="sng" dirty="0"/>
          </a:p>
          <a:p>
            <a:pPr marL="45720" indent="0" algn="ctr">
              <a:buNone/>
            </a:pPr>
            <a:endParaRPr lang="en-US" sz="4800" b="1" u="sng" dirty="0" smtClean="0"/>
          </a:p>
          <a:p>
            <a:pPr marL="45720" indent="0" algn="ctr">
              <a:buNone/>
            </a:pPr>
            <a:endParaRPr lang="en-US" sz="4800" b="1" u="sng" dirty="0"/>
          </a:p>
          <a:p>
            <a:pPr marL="45720" indent="0">
              <a:buNone/>
            </a:pPr>
            <a:endParaRPr lang="en-US" sz="2800" dirty="0" smtClean="0"/>
          </a:p>
          <a:p>
            <a:pPr marL="45720" indent="0">
              <a:buNone/>
            </a:pPr>
            <a:endParaRPr lang="en-US" sz="2800" dirty="0"/>
          </a:p>
          <a:p>
            <a:pPr marL="45720" indent="0">
              <a:buNone/>
            </a:pPr>
            <a:r>
              <a:rPr lang="en-US" sz="2800" dirty="0" smtClean="0"/>
              <a:t>© </a:t>
            </a:r>
            <a:r>
              <a:rPr lang="en-US" sz="2800" dirty="0"/>
              <a:t>Federal Compliance Consulting LLC and Bruce L. Adelson, 2015 All Rights Reserved. Unauthorized Use Prohibited</a:t>
            </a:r>
          </a:p>
          <a:p>
            <a:pPr marL="0" indent="0">
              <a:buNone/>
            </a:pPr>
            <a:endParaRPr lang="en-US" dirty="0"/>
          </a:p>
        </p:txBody>
      </p:sp>
    </p:spTree>
    <p:extLst>
      <p:ext uri="{BB962C8B-B14F-4D97-AF65-F5344CB8AC3E}">
        <p14:creationId xmlns:p14="http://schemas.microsoft.com/office/powerpoint/2010/main" val="499034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457200" y="2133600"/>
            <a:ext cx="8229600" cy="4495800"/>
          </a:xfrm>
        </p:spPr>
        <p:txBody>
          <a:bodyPr>
            <a:normAutofit lnSpcReduction="10000"/>
          </a:bodyPr>
          <a:lstStyle/>
          <a:p>
            <a:pPr marL="0" indent="0" algn="ctr">
              <a:buNone/>
            </a:pPr>
            <a:r>
              <a:rPr lang="en-US" sz="1800" dirty="0"/>
              <a:t>“Primary consideration” means that the </a:t>
            </a:r>
            <a:r>
              <a:rPr lang="en-US" sz="1800" b="1" u="sng" dirty="0">
                <a:solidFill>
                  <a:schemeClr val="tx1">
                    <a:lumMod val="75000"/>
                    <a:lumOff val="25000"/>
                  </a:schemeClr>
                </a:solidFill>
              </a:rPr>
              <a:t>public entity must honor the choice of the individual with a disability, with certain </a:t>
            </a:r>
            <a:r>
              <a:rPr lang="en-US" sz="1800" b="1" u="sng" dirty="0" smtClean="0">
                <a:solidFill>
                  <a:schemeClr val="tx1">
                    <a:lumMod val="75000"/>
                    <a:lumOff val="25000"/>
                  </a:schemeClr>
                </a:solidFill>
              </a:rPr>
              <a:t>exceptions</a:t>
            </a:r>
            <a:r>
              <a:rPr lang="en-US" sz="1800" dirty="0" smtClean="0"/>
              <a:t>. The </a:t>
            </a:r>
            <a:r>
              <a:rPr lang="en-US" sz="1800" dirty="0"/>
              <a:t>individual with a disability is in the best position to determine what type of aid or service will be effective.</a:t>
            </a:r>
          </a:p>
          <a:p>
            <a:pPr marL="0" indent="0" algn="ctr">
              <a:buNone/>
            </a:pPr>
            <a:endParaRPr lang="en-US" sz="1800" dirty="0"/>
          </a:p>
          <a:p>
            <a:pPr marL="0" indent="0" algn="ctr">
              <a:buNone/>
            </a:pPr>
            <a:r>
              <a:rPr lang="en-US" sz="1800" dirty="0" smtClean="0"/>
              <a:t>The </a:t>
            </a:r>
            <a:r>
              <a:rPr lang="en-US" sz="1800" dirty="0"/>
              <a:t>requirement for consultation and primary consideration of the individual’s choice applies to aurally communicated information (i.e., information intended to be heard) as well as information provided in visual formats</a:t>
            </a:r>
            <a:r>
              <a:rPr lang="en-US" sz="1800" dirty="0" smtClean="0"/>
              <a:t>.</a:t>
            </a:r>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r>
              <a:rPr lang="en-US" sz="1800" dirty="0" smtClean="0"/>
              <a:t>Source – USDOJ</a:t>
            </a:r>
          </a:p>
          <a:p>
            <a:pPr marL="0" indent="0">
              <a:buNone/>
            </a:pPr>
            <a:r>
              <a:rPr lang="en-US" sz="900" dirty="0" smtClean="0"/>
              <a:t>© </a:t>
            </a:r>
            <a:r>
              <a:rPr lang="en-US" sz="900" dirty="0"/>
              <a:t>Federal Compliance Consulting LLC and Bruce L. Adelson, 2015 All Rights Reserved. Unauthorized Use Prohibited</a:t>
            </a:r>
          </a:p>
          <a:p>
            <a:pPr marL="0" indent="0">
              <a:buNone/>
            </a:pPr>
            <a:endParaRPr lang="en-US" sz="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4419600"/>
            <a:ext cx="2057400" cy="15410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680864"/>
            <a:ext cx="1981200" cy="1748409"/>
          </a:xfrm>
          <a:prstGeom prst="rect">
            <a:avLst/>
          </a:prstGeom>
        </p:spPr>
      </p:pic>
    </p:spTree>
    <p:extLst>
      <p:ext uri="{BB962C8B-B14F-4D97-AF65-F5344CB8AC3E}">
        <p14:creationId xmlns:p14="http://schemas.microsoft.com/office/powerpoint/2010/main" val="4026355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t>“The </a:t>
            </a:r>
            <a:r>
              <a:rPr lang="en-US" sz="2400" dirty="0"/>
              <a:t>Department of Justice has expanded the scope of the Election Day monitoring conducted by Civil Rights Division staff to include assessments of the physical accessibility of polling places. For the 2012 general election, the Department’s Election Day monitors conducted accessibility surveys of approximately 240 polling places in 28 jurisdictions throughout the country. </a:t>
            </a:r>
            <a:r>
              <a:rPr lang="en-US" sz="2400" dirty="0" smtClean="0"/>
              <a:t>“</a:t>
            </a:r>
          </a:p>
          <a:p>
            <a:pPr marL="0" indent="0" algn="ctr">
              <a:buNone/>
            </a:pPr>
            <a:r>
              <a:rPr lang="en-US" sz="2400" dirty="0" smtClean="0"/>
              <a:t>USDOJ</a:t>
            </a:r>
          </a:p>
          <a:p>
            <a:pPr marL="0" indent="0" algn="ctr">
              <a:buNone/>
            </a:pPr>
            <a:endParaRPr lang="en-US" dirty="0"/>
          </a:p>
          <a:p>
            <a:pPr marL="0" indent="0" algn="ctr">
              <a:buNone/>
            </a:pPr>
            <a:endParaRPr lang="en-US" sz="2400" dirty="0" smtClean="0"/>
          </a:p>
          <a:p>
            <a:pPr marL="0" indent="0" algn="ctr">
              <a:buNone/>
            </a:pPr>
            <a:endParaRPr lang="en-US" dirty="0"/>
          </a:p>
          <a:p>
            <a:pPr marL="45720" indent="0">
              <a:buNone/>
            </a:pPr>
            <a:r>
              <a:rPr lang="en-US" sz="800" dirty="0"/>
              <a:t>© Federal Compliance Consulting LLC and Bruce L. Adelson, 2015 All Rights Reserved</a:t>
            </a:r>
          </a:p>
          <a:p>
            <a:pPr marL="45720" indent="0">
              <a:buNone/>
            </a:pPr>
            <a:endParaRPr lang="en-US" sz="800" dirty="0"/>
          </a:p>
          <a:p>
            <a:pPr marL="0" indent="0">
              <a:buNone/>
            </a:pPr>
            <a:endParaRPr lang="en-US" sz="800" dirty="0"/>
          </a:p>
        </p:txBody>
      </p:sp>
    </p:spTree>
    <p:extLst>
      <p:ext uri="{BB962C8B-B14F-4D97-AF65-F5344CB8AC3E}">
        <p14:creationId xmlns:p14="http://schemas.microsoft.com/office/powerpoint/2010/main" val="3606679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315200" cy="1371600"/>
          </a:xfrm>
        </p:spPr>
        <p:txBody>
          <a:bodyPr>
            <a:normAutofit/>
          </a:bodyPr>
          <a:lstStyle/>
          <a:p>
            <a:pPr algn="ctr"/>
            <a:r>
              <a:rPr lang="en-US" altLang="en-US" sz="4000" dirty="0"/>
              <a:t>The Voting Rights Act of 1965</a:t>
            </a:r>
            <a:br>
              <a:rPr lang="en-US" altLang="en-US" sz="4000" dirty="0"/>
            </a:br>
            <a:r>
              <a:rPr lang="en-US" altLang="en-US" sz="4000" dirty="0"/>
              <a:t>Past, Present, and Future</a:t>
            </a:r>
            <a:endParaRPr lang="en-US" sz="4000" dirty="0"/>
          </a:p>
        </p:txBody>
      </p:sp>
      <p:sp>
        <p:nvSpPr>
          <p:cNvPr id="3" name="Content Placeholder 2"/>
          <p:cNvSpPr>
            <a:spLocks noGrp="1"/>
          </p:cNvSpPr>
          <p:nvPr>
            <p:ph idx="1"/>
          </p:nvPr>
        </p:nvSpPr>
        <p:spPr>
          <a:xfrm>
            <a:off x="914400" y="2209800"/>
            <a:ext cx="7315200" cy="4800599"/>
          </a:xfrm>
        </p:spPr>
        <p:txBody>
          <a:bodyPr>
            <a:normAutofit/>
          </a:bodyPr>
          <a:lstStyle/>
          <a:p>
            <a:pPr marL="45720" indent="0" algn="ctr">
              <a:buNone/>
            </a:pPr>
            <a:r>
              <a:rPr lang="en-US" sz="4000" dirty="0" smtClean="0"/>
              <a:t>What Does It All Mean?</a:t>
            </a:r>
          </a:p>
          <a:p>
            <a:pPr marL="45720" indent="0" algn="ctr">
              <a:buNone/>
            </a:pPr>
            <a:endParaRPr lang="en-US" sz="4000" dirty="0"/>
          </a:p>
          <a:p>
            <a:pPr marL="45720" indent="0" algn="ctr">
              <a:buNone/>
            </a:pPr>
            <a:endParaRPr lang="en-US" sz="4000" dirty="0" smtClean="0"/>
          </a:p>
          <a:p>
            <a:pPr marL="45720" indent="0" algn="ctr">
              <a:buNone/>
            </a:pPr>
            <a:endParaRPr lang="en-US" sz="4000" dirty="0"/>
          </a:p>
          <a:p>
            <a:pPr marL="45720" indent="0">
              <a:buNone/>
            </a:pPr>
            <a:endParaRPr lang="en-US" sz="800" dirty="0" smtClean="0"/>
          </a:p>
          <a:p>
            <a:pPr marL="45720" indent="0">
              <a:buNone/>
            </a:pPr>
            <a:endParaRPr lang="en-US" sz="800" dirty="0"/>
          </a:p>
          <a:p>
            <a:pPr marL="45720" indent="0">
              <a:buNone/>
            </a:pPr>
            <a:endParaRPr lang="en-US" sz="800" dirty="0" smtClean="0"/>
          </a:p>
          <a:p>
            <a:pPr marL="45720" indent="0">
              <a:buNone/>
            </a:pPr>
            <a:endParaRPr lang="en-US" sz="800" dirty="0"/>
          </a:p>
          <a:p>
            <a:pPr marL="45720" indent="0">
              <a:buNone/>
            </a:pPr>
            <a:endParaRPr lang="en-US" sz="800" dirty="0" smtClean="0"/>
          </a:p>
          <a:p>
            <a:pPr marL="45720" indent="0">
              <a:buNone/>
            </a:pPr>
            <a:endParaRPr lang="en-US" sz="800" dirty="0"/>
          </a:p>
          <a:p>
            <a:pPr marL="45720" indent="0">
              <a:buNone/>
            </a:pPr>
            <a:endParaRPr lang="en-US" sz="800" dirty="0" smtClean="0"/>
          </a:p>
          <a:p>
            <a:pPr marL="45720" indent="0">
              <a:buNone/>
            </a:pPr>
            <a:endParaRPr lang="en-US" sz="800" dirty="0"/>
          </a:p>
          <a:p>
            <a:pPr marL="45720" indent="0">
              <a:buNone/>
            </a:pPr>
            <a:endParaRPr lang="en-US" sz="800" dirty="0" smtClean="0"/>
          </a:p>
          <a:p>
            <a:pPr marL="45720" indent="0">
              <a:buNone/>
            </a:pPr>
            <a:endParaRPr lang="en-US" sz="800" dirty="0"/>
          </a:p>
          <a:p>
            <a:pPr marL="45720" indent="0">
              <a:buNone/>
            </a:pPr>
            <a:r>
              <a:rPr lang="en-US" sz="800" dirty="0"/>
              <a:t>© Federal Compliance Consulting LLC and Bruce L. Adelson, 2015 All Rights Reserved</a:t>
            </a:r>
          </a:p>
          <a:p>
            <a:pPr marL="45720" indent="0">
              <a:buNone/>
            </a:pPr>
            <a:endParaRPr lang="en-US" sz="800" dirty="0"/>
          </a:p>
          <a:p>
            <a:pPr marL="45720" indent="0">
              <a:buNone/>
            </a:pPr>
            <a:endParaRPr lang="en-US" sz="800" dirty="0"/>
          </a:p>
          <a:p>
            <a:pPr marL="45720" indent="0">
              <a:buNone/>
            </a:pPr>
            <a:endParaRPr lang="en-US" sz="800" dirty="0"/>
          </a:p>
          <a:p>
            <a:pPr marL="45720" indent="0" algn="ctr">
              <a:buNone/>
            </a:pPr>
            <a:endParaRPr lang="en-US" sz="2400" dirty="0" smtClean="0"/>
          </a:p>
          <a:p>
            <a:pPr marL="45720" indent="0" algn="ctr">
              <a:buNone/>
            </a:pPr>
            <a:endParaRPr lang="en-US" sz="4000" dirty="0"/>
          </a:p>
          <a:p>
            <a:pPr marL="4572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191000"/>
            <a:ext cx="1866900" cy="1981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989514"/>
            <a:ext cx="2124075" cy="2152650"/>
          </a:xfrm>
          <a:prstGeom prst="rect">
            <a:avLst/>
          </a:prstGeom>
        </p:spPr>
      </p:pic>
    </p:spTree>
    <p:extLst>
      <p:ext uri="{BB962C8B-B14F-4D97-AF65-F5344CB8AC3E}">
        <p14:creationId xmlns:p14="http://schemas.microsoft.com/office/powerpoint/2010/main" val="2729283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1"/>
            <a:ext cx="7315200" cy="990599"/>
          </a:xfrm>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914400" y="2438400"/>
            <a:ext cx="7315200" cy="4419599"/>
          </a:xfrm>
        </p:spPr>
        <p:txBody>
          <a:bodyPr>
            <a:normAutofit fontScale="62500" lnSpcReduction="20000"/>
          </a:bodyPr>
          <a:lstStyle/>
          <a:p>
            <a:pPr marL="45720" indent="0" algn="ctr">
              <a:buNone/>
            </a:pPr>
            <a:r>
              <a:rPr lang="en-US" sz="2600" u="sng" dirty="0"/>
              <a:t>New DOJ Leadership</a:t>
            </a:r>
          </a:p>
          <a:p>
            <a:pPr marL="45720" indent="0">
              <a:buNone/>
            </a:pPr>
            <a:endParaRPr lang="en-US" dirty="0" smtClean="0"/>
          </a:p>
          <a:p>
            <a:pPr marL="45720" indent="0">
              <a:buNone/>
            </a:pPr>
            <a:endParaRPr lang="en-US" dirty="0"/>
          </a:p>
          <a:p>
            <a:pPr marL="45720" indent="0" algn="ctr">
              <a:buNone/>
            </a:pPr>
            <a:endParaRPr lang="en-US" dirty="0" smtClean="0"/>
          </a:p>
          <a:p>
            <a:pPr marL="45720" indent="0" algn="ctr">
              <a:buNone/>
            </a:pPr>
            <a:endParaRPr lang="en-US" dirty="0"/>
          </a:p>
          <a:p>
            <a:pPr marL="45720" indent="0" algn="ctr">
              <a:buNone/>
            </a:pPr>
            <a:endParaRPr lang="en-US" dirty="0" smtClean="0"/>
          </a:p>
          <a:p>
            <a:pPr marL="45720" indent="0" algn="ctr">
              <a:buNone/>
            </a:pPr>
            <a:endParaRPr lang="en-US" dirty="0"/>
          </a:p>
          <a:p>
            <a:pPr marL="45720" indent="0" algn="ctr">
              <a:buNone/>
            </a:pPr>
            <a:endParaRPr lang="en-US" dirty="0" smtClean="0"/>
          </a:p>
          <a:p>
            <a:pPr marL="45720" indent="0" algn="ctr">
              <a:buNone/>
            </a:pPr>
            <a:r>
              <a:rPr lang="en-US" sz="2900" dirty="0" smtClean="0"/>
              <a:t>New Attorney General</a:t>
            </a:r>
          </a:p>
          <a:p>
            <a:pPr marL="45720" indent="0" algn="ctr">
              <a:buNone/>
            </a:pPr>
            <a:r>
              <a:rPr lang="en-US" sz="2900" dirty="0" smtClean="0"/>
              <a:t>New Assistant AG for Civil Rights</a:t>
            </a:r>
          </a:p>
          <a:p>
            <a:pPr marL="45720" indent="0" algn="ctr">
              <a:buNone/>
            </a:pPr>
            <a:r>
              <a:rPr lang="en-US" sz="2900" dirty="0" smtClean="0"/>
              <a:t>Deputy Assistant Attorney General Pam Karlan</a:t>
            </a:r>
          </a:p>
          <a:p>
            <a:pPr marL="45720" indent="0" algn="ctr">
              <a:buNone/>
            </a:pPr>
            <a:r>
              <a:rPr lang="en-US" sz="2900" dirty="0" smtClean="0"/>
              <a:t>Stanford University Law School</a:t>
            </a:r>
          </a:p>
          <a:p>
            <a:pPr marL="45720" indent="0" algn="ctr">
              <a:buNone/>
            </a:pPr>
            <a:r>
              <a:rPr lang="en-US" sz="2900" dirty="0" smtClean="0"/>
              <a:t>Voting Rights Act Expert</a:t>
            </a:r>
          </a:p>
          <a:p>
            <a:pPr marL="45720" indent="0" algn="ctr">
              <a:buNone/>
            </a:pPr>
            <a:endParaRPr lang="en-US" sz="2900" dirty="0"/>
          </a:p>
          <a:p>
            <a:pPr marL="45720" indent="0" algn="ctr">
              <a:buNone/>
            </a:pPr>
            <a:endParaRPr lang="en-US" sz="2900" dirty="0"/>
          </a:p>
          <a:p>
            <a:pPr marL="45720" indent="0" algn="ctr">
              <a:buNone/>
            </a:pPr>
            <a:endParaRPr lang="en-US" dirty="0" smtClean="0"/>
          </a:p>
          <a:p>
            <a:pPr marL="45720" indent="0">
              <a:buNone/>
            </a:pPr>
            <a:r>
              <a:rPr lang="en-US" sz="1300" dirty="0"/>
              <a:t>© Federal Compliance Consulting LLC and Bruce L. Adelson, 2015 All Rights Reserved</a:t>
            </a:r>
          </a:p>
          <a:p>
            <a:pPr marL="45720" indent="0">
              <a:buNone/>
            </a:pPr>
            <a:endParaRPr lang="en-US" sz="1300" dirty="0"/>
          </a:p>
          <a:p>
            <a:pPr marL="45720" indent="0">
              <a:buNone/>
            </a:pPr>
            <a:endParaRPr lang="en-US" sz="13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2819400"/>
            <a:ext cx="1930400" cy="1447800"/>
          </a:xfrm>
          <a:prstGeom prst="rect">
            <a:avLst/>
          </a:prstGeom>
        </p:spPr>
      </p:pic>
    </p:spTree>
    <p:extLst>
      <p:ext uri="{BB962C8B-B14F-4D97-AF65-F5344CB8AC3E}">
        <p14:creationId xmlns:p14="http://schemas.microsoft.com/office/powerpoint/2010/main" val="1711621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533401"/>
            <a:ext cx="7315200" cy="1142999"/>
          </a:xfrm>
        </p:spPr>
        <p:txBody>
          <a:bodyPr>
            <a:normAutofit fontScale="90000"/>
          </a:bodyPr>
          <a:lstStyle/>
          <a:p>
            <a:pPr algn="ctr" eaLnBrk="1" hangingPunct="1"/>
            <a:r>
              <a:rPr lang="en-US" altLang="en-US" dirty="0" smtClean="0"/>
              <a:t>The Voting Rights Act of 1965</a:t>
            </a:r>
            <a:br>
              <a:rPr lang="en-US" altLang="en-US" dirty="0" smtClean="0"/>
            </a:br>
            <a:r>
              <a:rPr lang="en-US" altLang="en-US" dirty="0" smtClean="0"/>
              <a:t>Past, Present, and Future</a:t>
            </a:r>
          </a:p>
        </p:txBody>
      </p:sp>
      <p:sp>
        <p:nvSpPr>
          <p:cNvPr id="6147" name="Rectangle 3"/>
          <p:cNvSpPr>
            <a:spLocks noGrp="1" noChangeArrowheads="1"/>
          </p:cNvSpPr>
          <p:nvPr>
            <p:ph idx="1"/>
          </p:nvPr>
        </p:nvSpPr>
        <p:spPr>
          <a:xfrm>
            <a:off x="914400" y="1676400"/>
            <a:ext cx="7315200" cy="4952999"/>
          </a:xfrm>
        </p:spPr>
        <p:txBody>
          <a:bodyPr/>
          <a:lstStyle/>
          <a:p>
            <a:pPr marL="45720" indent="0" algn="ctr" eaLnBrk="1" hangingPunct="1">
              <a:lnSpc>
                <a:spcPct val="90000"/>
              </a:lnSpc>
              <a:buNone/>
            </a:pPr>
            <a:r>
              <a:rPr lang="en-US" altLang="en-US" sz="2500" dirty="0" smtClean="0">
                <a:hlinkClick r:id="rId3"/>
              </a:rPr>
              <a:t>The Voting Rights Act of 1965</a:t>
            </a:r>
            <a:r>
              <a:rPr lang="en-US" altLang="en-US" sz="2500" dirty="0" smtClean="0"/>
              <a:t>, is considered to be the most effective civil rights statute ever enacted by Congress. </a:t>
            </a:r>
          </a:p>
          <a:p>
            <a:pPr marL="45720" indent="0" algn="ctr">
              <a:lnSpc>
                <a:spcPct val="90000"/>
              </a:lnSpc>
              <a:buNone/>
            </a:pPr>
            <a:r>
              <a:rPr lang="en-US" sz="2800" dirty="0" smtClean="0"/>
              <a:t>"</a:t>
            </a:r>
            <a:r>
              <a:rPr lang="en-US" sz="2800" dirty="0"/>
              <a:t>So long as I do not firmly and irrevocably possess the right to vote I do not possess myself. I cannot make up my mind — it is made up for me. I cannot live as a democratic citizen, observing the laws I have helped to enact — I can only submit to the edict of others." </a:t>
            </a:r>
            <a:endParaRPr lang="en-US" sz="2800" dirty="0" smtClean="0"/>
          </a:p>
          <a:p>
            <a:pPr marL="45720" indent="0" algn="ctr">
              <a:lnSpc>
                <a:spcPct val="90000"/>
              </a:lnSpc>
              <a:buNone/>
            </a:pPr>
            <a:r>
              <a:rPr lang="en-US" altLang="en-US" sz="2800" dirty="0" smtClean="0"/>
              <a:t>Dr. Martin Luther King, Jr.</a:t>
            </a:r>
            <a:endParaRPr lang="en-US" altLang="en-US" sz="2500" dirty="0" smtClean="0"/>
          </a:p>
          <a:p>
            <a:pPr marL="45720" indent="0" eaLnBrk="1" hangingPunct="1">
              <a:lnSpc>
                <a:spcPct val="90000"/>
              </a:lnSpc>
              <a:buNone/>
            </a:pPr>
            <a:endParaRPr lang="en-US" altLang="en-US" sz="2500" dirty="0" smtClean="0"/>
          </a:p>
          <a:p>
            <a:pPr marL="45720" indent="0" eaLnBrk="1" hangingPunct="1">
              <a:lnSpc>
                <a:spcPct val="90000"/>
              </a:lnSpc>
              <a:buNone/>
            </a:pPr>
            <a:endParaRPr lang="en-US" altLang="en-US" sz="2500"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5181600"/>
            <a:ext cx="2543175" cy="1800225"/>
          </a:xfrm>
          <a:prstGeom prst="rect">
            <a:avLst/>
          </a:prstGeom>
        </p:spPr>
      </p:pic>
    </p:spTree>
    <p:extLst>
      <p:ext uri="{BB962C8B-B14F-4D97-AF65-F5344CB8AC3E}">
        <p14:creationId xmlns:p14="http://schemas.microsoft.com/office/powerpoint/2010/main" val="994218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990599"/>
          </a:xfrm>
        </p:spPr>
        <p:txBody>
          <a:bodyPr>
            <a:normAutofit fontScale="90000"/>
          </a:bodyPr>
          <a:lstStyle/>
          <a:p>
            <a:pPr algn="ctr"/>
            <a:r>
              <a:rPr lang="en-US" altLang="en-US" sz="4000" dirty="0"/>
              <a:t>The Voting Rights Act of 1965</a:t>
            </a:r>
            <a:br>
              <a:rPr lang="en-US" altLang="en-US" sz="4000" dirty="0"/>
            </a:br>
            <a:r>
              <a:rPr lang="en-US" altLang="en-US" sz="4000" dirty="0"/>
              <a:t>Past, Present, and Future</a:t>
            </a:r>
            <a:endParaRPr lang="en-US" sz="4000" dirty="0"/>
          </a:p>
        </p:txBody>
      </p:sp>
      <p:sp>
        <p:nvSpPr>
          <p:cNvPr id="3" name="Content Placeholder 2"/>
          <p:cNvSpPr>
            <a:spLocks noGrp="1"/>
          </p:cNvSpPr>
          <p:nvPr>
            <p:ph idx="1"/>
          </p:nvPr>
        </p:nvSpPr>
        <p:spPr>
          <a:xfrm>
            <a:off x="914400" y="1905000"/>
            <a:ext cx="7315200" cy="4876800"/>
          </a:xfrm>
        </p:spPr>
        <p:txBody>
          <a:bodyPr>
            <a:normAutofit/>
          </a:bodyPr>
          <a:lstStyle/>
          <a:p>
            <a:pPr marL="45720" indent="0" algn="ctr">
              <a:buNone/>
            </a:pPr>
            <a:r>
              <a:rPr lang="en-US" dirty="0" smtClean="0"/>
              <a:t>“The </a:t>
            </a:r>
            <a:r>
              <a:rPr lang="en-US" dirty="0"/>
              <a:t>new legal landscape will require the department and civil rights groups to fight more battles to enforce the election laws in more places than they had done previously, if the Obama administration wants to fulfill its commitment to aggressive </a:t>
            </a:r>
            <a:r>
              <a:rPr lang="en-US" dirty="0" smtClean="0"/>
              <a:t>enforcement. Presumably</a:t>
            </a:r>
            <a:r>
              <a:rPr lang="en-US" dirty="0"/>
              <a:t>, Karlan will oversee that new campaign. The appointment, which does not require Senate confirmation, will also raise her profile in Washington</a:t>
            </a:r>
            <a:r>
              <a:rPr lang="en-US" dirty="0" smtClean="0"/>
              <a:t>.”</a:t>
            </a:r>
          </a:p>
          <a:p>
            <a:pPr marL="45720" indent="0" algn="ctr">
              <a:buNone/>
            </a:pPr>
            <a:endParaRPr lang="en-US" dirty="0"/>
          </a:p>
          <a:p>
            <a:pPr marL="45720" indent="0" algn="ctr">
              <a:buNone/>
            </a:pPr>
            <a:r>
              <a:rPr lang="en-US" dirty="0" smtClean="0"/>
              <a:t>Politico 12/20/13</a:t>
            </a:r>
            <a:endParaRPr lang="en-US" dirty="0"/>
          </a:p>
          <a:p>
            <a:pPr marL="45720" indent="0">
              <a:buNone/>
            </a:pPr>
            <a:endParaRPr lang="en-US" dirty="0" smtClean="0"/>
          </a:p>
          <a:p>
            <a:pPr marL="45720" indent="0">
              <a:buNone/>
            </a:pPr>
            <a:r>
              <a:rPr lang="en-US" sz="800" dirty="0"/>
              <a:t>© Federal Compliance Consulting LLC and Bruce L. Adelson, 2015 All Rights Reserved</a:t>
            </a:r>
          </a:p>
          <a:p>
            <a:pPr marL="45720" indent="0">
              <a:buNone/>
            </a:pPr>
            <a:endParaRPr lang="en-US" sz="800" dirty="0"/>
          </a:p>
          <a:p>
            <a:pPr marL="45720" indent="0">
              <a:buNone/>
            </a:pPr>
            <a:endParaRPr lang="en-US" sz="800" dirty="0"/>
          </a:p>
          <a:p>
            <a:pPr marL="45720" indent="0">
              <a:buNone/>
            </a:pPr>
            <a:endParaRPr lang="en-US" sz="800" dirty="0"/>
          </a:p>
          <a:p>
            <a:pPr marL="45720" indent="0">
              <a:buNone/>
            </a:pPr>
            <a:endParaRPr lang="en-US" sz="800" dirty="0"/>
          </a:p>
        </p:txBody>
      </p:sp>
    </p:spTree>
    <p:extLst>
      <p:ext uri="{BB962C8B-B14F-4D97-AF65-F5344CB8AC3E}">
        <p14:creationId xmlns:p14="http://schemas.microsoft.com/office/powerpoint/2010/main" val="505318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US probes possible California voting violations for disabled</a:t>
            </a:r>
            <a:endParaRPr lang="en-US" dirty="0"/>
          </a:p>
        </p:txBody>
      </p:sp>
      <p:sp>
        <p:nvSpPr>
          <p:cNvPr id="3" name="Content Placeholder 2"/>
          <p:cNvSpPr>
            <a:spLocks noGrp="1"/>
          </p:cNvSpPr>
          <p:nvPr>
            <p:ph idx="1"/>
          </p:nvPr>
        </p:nvSpPr>
        <p:spPr>
          <a:xfrm>
            <a:off x="457200" y="1447800"/>
            <a:ext cx="8229600" cy="4953000"/>
          </a:xfrm>
        </p:spPr>
        <p:txBody>
          <a:bodyPr>
            <a:normAutofit fontScale="25000" lnSpcReduction="20000"/>
          </a:bodyPr>
          <a:lstStyle/>
          <a:p>
            <a:pPr marL="0" indent="0">
              <a:buNone/>
            </a:pPr>
            <a:endParaRPr lang="en-US" dirty="0"/>
          </a:p>
          <a:p>
            <a:pPr marL="0" indent="0" algn="ctr">
              <a:buNone/>
            </a:pPr>
            <a:r>
              <a:rPr lang="en-US" sz="8000" dirty="0" smtClean="0"/>
              <a:t>LOS </a:t>
            </a:r>
            <a:r>
              <a:rPr lang="en-US" sz="8000" dirty="0"/>
              <a:t>ANGELES (AP) - The U.S. Justice Department is investigating whether California illegally denied voting rights to people with autism spectrum disorder, cerebral palsy and other intellectual or developmental disabilities, officials confirmed Wednesday.</a:t>
            </a:r>
          </a:p>
          <a:p>
            <a:pPr marL="0" indent="0" algn="ctr">
              <a:buNone/>
            </a:pPr>
            <a:r>
              <a:rPr lang="en-US" sz="8000" dirty="0" smtClean="0"/>
              <a:t>The </a:t>
            </a:r>
            <a:r>
              <a:rPr lang="en-US" sz="8000" dirty="0"/>
              <a:t>agency disclosed the probe in a May 15 letter to Secretary of State Alex Padilla and the California Supreme Court, in which investigators sought detailed records on how certain voters with disabilities are disqualified, an explanation of the rationale behind it and an account of how frequently it is happening.</a:t>
            </a:r>
          </a:p>
          <a:p>
            <a:pPr marL="0" indent="0" algn="ctr">
              <a:buNone/>
            </a:pPr>
            <a:r>
              <a:rPr lang="en-US" sz="8000" dirty="0" smtClean="0"/>
              <a:t>The </a:t>
            </a:r>
            <a:r>
              <a:rPr lang="en-US" sz="8000" dirty="0"/>
              <a:t>probe follows a federal complaint filed last year by advocates for the disabled who said thousands of people with intellectual and developmental disabilities, including conditions such as Down syndrome, are being systematically denied the right to vote. The department is investigating whether state voting practices and procedures have violated the Americans with Disabilities Act.</a:t>
            </a:r>
          </a:p>
          <a:p>
            <a:pPr marL="0" indent="0" algn="ctr">
              <a:buNone/>
            </a:pPr>
            <a:endParaRPr lang="en-US" sz="8000" dirty="0"/>
          </a:p>
          <a:p>
            <a:pPr marL="0" indent="0">
              <a:buNone/>
            </a:pPr>
            <a:r>
              <a:rPr lang="en-US" sz="4800" dirty="0" smtClean="0"/>
              <a:t>Washington Times – May 20, </a:t>
            </a:r>
            <a:r>
              <a:rPr lang="en-US" sz="4800" dirty="0" smtClean="0"/>
              <a:t>2015</a:t>
            </a:r>
          </a:p>
          <a:p>
            <a:pPr marL="0" indent="0">
              <a:buNone/>
            </a:pPr>
            <a:endParaRPr lang="en-US" sz="4800" dirty="0"/>
          </a:p>
          <a:p>
            <a:pPr marL="45720" indent="0">
              <a:buNone/>
            </a:pPr>
            <a:r>
              <a:rPr lang="en-US" sz="3200" dirty="0"/>
              <a:t>© Federal Compliance Consulting LLC and Bruce L. Adelson, 2015 All Rights Reserved</a:t>
            </a:r>
          </a:p>
          <a:p>
            <a:pPr marL="45720" indent="0">
              <a:buNone/>
            </a:pPr>
            <a:endParaRPr lang="en-US" sz="3200" dirty="0"/>
          </a:p>
          <a:p>
            <a:pPr marL="0" indent="0">
              <a:buNone/>
            </a:pPr>
            <a:endParaRPr lang="en-US" sz="3200" dirty="0"/>
          </a:p>
        </p:txBody>
      </p:sp>
    </p:spTree>
    <p:extLst>
      <p:ext uri="{BB962C8B-B14F-4D97-AF65-F5344CB8AC3E}">
        <p14:creationId xmlns:p14="http://schemas.microsoft.com/office/powerpoint/2010/main" val="1981437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524000"/>
          </a:xfrm>
        </p:spPr>
        <p:txBody>
          <a:bodyPr>
            <a:normAutofit/>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914400" y="1828800"/>
            <a:ext cx="7315200" cy="4480561"/>
          </a:xfrm>
        </p:spPr>
        <p:txBody>
          <a:bodyPr>
            <a:normAutofit fontScale="92500" lnSpcReduction="10000"/>
          </a:bodyPr>
          <a:lstStyle/>
          <a:p>
            <a:pPr marL="45720" indent="0">
              <a:buNone/>
            </a:pPr>
            <a:endParaRPr lang="en-US" dirty="0" smtClean="0"/>
          </a:p>
          <a:p>
            <a:pPr marL="45720" indent="0" algn="ctr">
              <a:buNone/>
            </a:pPr>
            <a:r>
              <a:rPr lang="en-US" u="sng" dirty="0" smtClean="0"/>
              <a:t>2015 - Assessment</a:t>
            </a:r>
          </a:p>
          <a:p>
            <a:pPr marL="45720" indent="0" algn="ctr">
              <a:buNone/>
            </a:pPr>
            <a:endParaRPr lang="en-US" dirty="0"/>
          </a:p>
          <a:p>
            <a:pPr marL="45720" indent="0" algn="ctr">
              <a:buNone/>
            </a:pPr>
            <a:r>
              <a:rPr lang="en-US" dirty="0" smtClean="0"/>
              <a:t>New Enforcement Directions</a:t>
            </a:r>
          </a:p>
          <a:p>
            <a:pPr marL="45720" indent="0" algn="ctr">
              <a:buNone/>
            </a:pPr>
            <a:r>
              <a:rPr lang="en-US" dirty="0" smtClean="0"/>
              <a:t>New Minority language Requirements</a:t>
            </a:r>
          </a:p>
          <a:p>
            <a:pPr marL="45720" indent="0" algn="ctr">
              <a:buNone/>
            </a:pPr>
            <a:r>
              <a:rPr lang="en-US" dirty="0" smtClean="0"/>
              <a:t>Bail-In</a:t>
            </a:r>
          </a:p>
          <a:p>
            <a:pPr marL="45720" indent="0" algn="ctr">
              <a:buNone/>
            </a:pPr>
            <a:r>
              <a:rPr lang="en-US" dirty="0" smtClean="0"/>
              <a:t>Election Monitoring to Set-Up Cases</a:t>
            </a:r>
          </a:p>
          <a:p>
            <a:pPr marL="45720" indent="0" algn="ctr">
              <a:buNone/>
            </a:pPr>
            <a:r>
              <a:rPr lang="en-US" dirty="0" smtClean="0"/>
              <a:t>Coordination with Advocacy Groups</a:t>
            </a:r>
          </a:p>
          <a:p>
            <a:pPr marL="45720" indent="0" algn="ctr">
              <a:buNone/>
            </a:pPr>
            <a:r>
              <a:rPr lang="en-US" dirty="0" smtClean="0"/>
              <a:t>Rebooted Voting Section</a:t>
            </a:r>
          </a:p>
          <a:p>
            <a:pPr marL="45720" indent="0" algn="ctr">
              <a:buNone/>
            </a:pPr>
            <a:r>
              <a:rPr lang="en-US" dirty="0" smtClean="0"/>
              <a:t>Voter Id Activity</a:t>
            </a:r>
          </a:p>
          <a:p>
            <a:pPr marL="45720" indent="0" algn="ctr">
              <a:buNone/>
            </a:pPr>
            <a:r>
              <a:rPr lang="en-US" b="1" dirty="0" smtClean="0"/>
              <a:t>ADA</a:t>
            </a:r>
            <a:r>
              <a:rPr lang="en-US" b="1" dirty="0" smtClean="0"/>
              <a:t>!!!!!!</a:t>
            </a:r>
          </a:p>
          <a:p>
            <a:pPr marL="45720" indent="0">
              <a:buNone/>
            </a:pPr>
            <a:endParaRPr lang="en-US" sz="800" dirty="0" smtClean="0"/>
          </a:p>
          <a:p>
            <a:pPr marL="45720" indent="0">
              <a:buNone/>
            </a:pPr>
            <a:endParaRPr lang="en-US" sz="800" dirty="0"/>
          </a:p>
          <a:p>
            <a:pPr marL="45720" indent="0">
              <a:buNone/>
            </a:pPr>
            <a:r>
              <a:rPr lang="en-US" sz="800" dirty="0" smtClean="0"/>
              <a:t>© </a:t>
            </a:r>
            <a:r>
              <a:rPr lang="en-US" sz="800" dirty="0"/>
              <a:t>Federal Compliance Consulting LLC and Bruce L. Adelson, 2015 All Rights Reserved</a:t>
            </a:r>
          </a:p>
          <a:p>
            <a:pPr marL="45720" indent="0">
              <a:buNone/>
            </a:pPr>
            <a:endParaRPr lang="en-US" sz="800" dirty="0"/>
          </a:p>
          <a:p>
            <a:pPr marL="45720" indent="0">
              <a:buNone/>
            </a:pPr>
            <a:endParaRPr lang="en-US" sz="800" b="1" dirty="0" smtClean="0"/>
          </a:p>
          <a:p>
            <a:pPr marL="45720" indent="0" algn="ctr">
              <a:buNone/>
            </a:pPr>
            <a:endParaRPr lang="en-US" dirty="0"/>
          </a:p>
          <a:p>
            <a:pPr marL="45720" indent="0" algn="ctr">
              <a:buNone/>
            </a:pPr>
            <a:endParaRPr lang="en-US" dirty="0" smtClean="0"/>
          </a:p>
          <a:p>
            <a:pPr marL="45720" indent="0">
              <a:buNone/>
            </a:pPr>
            <a:endParaRPr lang="en-US" sz="800" dirty="0"/>
          </a:p>
          <a:p>
            <a:pPr marL="45720" indent="0">
              <a:buNone/>
            </a:pPr>
            <a:endParaRPr lang="en-US" sz="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133600"/>
            <a:ext cx="1828800" cy="1665375"/>
          </a:xfrm>
          <a:prstGeom prst="rect">
            <a:avLst/>
          </a:prstGeom>
        </p:spPr>
      </p:pic>
    </p:spTree>
    <p:extLst>
      <p:ext uri="{BB962C8B-B14F-4D97-AF65-F5344CB8AC3E}">
        <p14:creationId xmlns:p14="http://schemas.microsoft.com/office/powerpoint/2010/main" val="11374251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315200" cy="1447799"/>
          </a:xfrm>
        </p:spPr>
        <p:txBody>
          <a:bodyPr>
            <a:normAutofit/>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914400" y="2209800"/>
            <a:ext cx="7315200" cy="4571999"/>
          </a:xfrm>
        </p:spPr>
        <p:txBody>
          <a:bodyPr>
            <a:normAutofit fontScale="92500"/>
          </a:bodyPr>
          <a:lstStyle/>
          <a:p>
            <a:pPr marL="45720" indent="0" algn="ctr">
              <a:buNone/>
            </a:pPr>
            <a:r>
              <a:rPr lang="en-US" u="sng" dirty="0"/>
              <a:t>Our </a:t>
            </a:r>
            <a:r>
              <a:rPr lang="en-US" u="sng" dirty="0" smtClean="0"/>
              <a:t>Prescription for 2016</a:t>
            </a:r>
          </a:p>
          <a:p>
            <a:pPr marL="45720" indent="0" algn="ctr">
              <a:buNone/>
            </a:pPr>
            <a:r>
              <a:rPr lang="en-US" dirty="0" smtClean="0">
                <a:solidFill>
                  <a:srgbClr val="FF0000"/>
                </a:solidFill>
              </a:rPr>
              <a:t>Proactive</a:t>
            </a:r>
            <a:r>
              <a:rPr lang="en-US" dirty="0" smtClean="0">
                <a:solidFill>
                  <a:srgbClr val="FF0000"/>
                </a:solidFill>
              </a:rPr>
              <a:t>, Preventive Exam - Analyze Your Risks</a:t>
            </a:r>
          </a:p>
          <a:p>
            <a:pPr algn="ctr"/>
            <a:r>
              <a:rPr lang="en-US" dirty="0" smtClean="0"/>
              <a:t>Work With Your Jurisdictions - Training</a:t>
            </a:r>
          </a:p>
          <a:p>
            <a:pPr algn="ctr"/>
            <a:r>
              <a:rPr lang="en-US" dirty="0" smtClean="0"/>
              <a:t>At-Large Election Vulnerability – Tied to </a:t>
            </a:r>
            <a:r>
              <a:rPr lang="en-US" dirty="0"/>
              <a:t>B</a:t>
            </a:r>
            <a:r>
              <a:rPr lang="en-US" dirty="0" smtClean="0"/>
              <a:t>ail-In Potential</a:t>
            </a:r>
          </a:p>
          <a:p>
            <a:pPr algn="ctr"/>
            <a:r>
              <a:rPr lang="en-US" dirty="0" smtClean="0"/>
              <a:t>Historical Issues</a:t>
            </a:r>
          </a:p>
          <a:p>
            <a:pPr algn="ctr"/>
            <a:r>
              <a:rPr lang="en-US" dirty="0" smtClean="0"/>
              <a:t>When Did DOJ Last Visit You or Ask You For Information?</a:t>
            </a:r>
            <a:endParaRPr lang="en-US" dirty="0"/>
          </a:p>
          <a:p>
            <a:pPr algn="ctr"/>
            <a:r>
              <a:rPr lang="en-US" dirty="0" smtClean="0"/>
              <a:t>Don’t Wait for The Call From DC, The Suit, The Complaint</a:t>
            </a:r>
          </a:p>
          <a:p>
            <a:pPr algn="ctr"/>
            <a:r>
              <a:rPr lang="en-US" b="1" dirty="0" smtClean="0"/>
              <a:t>ADA Assessment &amp; Training – Increase Awareness!</a:t>
            </a:r>
          </a:p>
          <a:p>
            <a:pPr marL="45720" indent="0">
              <a:buNone/>
            </a:pPr>
            <a:endParaRPr lang="en-US" sz="900" dirty="0" smtClean="0"/>
          </a:p>
          <a:p>
            <a:pPr marL="45720" indent="0">
              <a:buNone/>
            </a:pPr>
            <a:endParaRPr lang="en-US" sz="900" dirty="0"/>
          </a:p>
          <a:p>
            <a:pPr marL="45720" indent="0">
              <a:buNone/>
            </a:pPr>
            <a:endParaRPr lang="en-US" sz="900" dirty="0" smtClean="0"/>
          </a:p>
          <a:p>
            <a:pPr marL="45720" indent="0">
              <a:buNone/>
            </a:pPr>
            <a:r>
              <a:rPr lang="en-US" sz="900" dirty="0" smtClean="0"/>
              <a:t>© </a:t>
            </a:r>
            <a:r>
              <a:rPr lang="en-US" sz="900" dirty="0"/>
              <a:t>Federal Compliance Consulting LLC and Bruce L. Adelson, 2015 All Rights Reserved</a:t>
            </a:r>
          </a:p>
          <a:p>
            <a:pPr marL="45720" indent="0">
              <a:buNone/>
            </a:pPr>
            <a:endParaRPr lang="en-US" sz="900" dirty="0"/>
          </a:p>
          <a:p>
            <a:endParaRPr lang="en-US" sz="900" b="1" dirty="0"/>
          </a:p>
          <a:p>
            <a:pPr algn="ctr"/>
            <a:endParaRPr lang="en-US" dirty="0" smtClean="0"/>
          </a:p>
          <a:p>
            <a:pPr marL="45720" indent="0">
              <a:buNone/>
            </a:pPr>
            <a:endParaRPr lang="en-US" sz="800" dirty="0"/>
          </a:p>
        </p:txBody>
      </p:sp>
    </p:spTree>
    <p:extLst>
      <p:ext uri="{BB962C8B-B14F-4D97-AF65-F5344CB8AC3E}">
        <p14:creationId xmlns:p14="http://schemas.microsoft.com/office/powerpoint/2010/main" val="23404276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Courtesy: Michael Adelson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828800"/>
            <a:ext cx="7112000" cy="3683000"/>
          </a:xfrm>
          <a:prstGeom prst="rect">
            <a:avLst/>
          </a:prstGeom>
        </p:spPr>
      </p:pic>
    </p:spTree>
    <p:extLst>
      <p:ext uri="{BB962C8B-B14F-4D97-AF65-F5344CB8AC3E}">
        <p14:creationId xmlns:p14="http://schemas.microsoft.com/office/powerpoint/2010/main" val="1186461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lstStyle/>
          <a:p>
            <a:pPr algn="ctr">
              <a:buNone/>
            </a:pPr>
            <a:endParaRPr lang="en-US" sz="3200" dirty="0" smtClean="0"/>
          </a:p>
          <a:p>
            <a:pPr algn="ctr">
              <a:buNone/>
            </a:pPr>
            <a:r>
              <a:rPr lang="en-US" sz="3200" dirty="0" smtClean="0"/>
              <a:t>Bruce </a:t>
            </a:r>
            <a:r>
              <a:rPr lang="en-US" sz="3200" dirty="0"/>
              <a:t>L. Adelson, Esq.</a:t>
            </a:r>
          </a:p>
          <a:p>
            <a:pPr algn="ctr">
              <a:buNone/>
            </a:pPr>
            <a:r>
              <a:rPr lang="en-US" sz="3200" dirty="0"/>
              <a:t>Federal Compliance Consulting, LLC</a:t>
            </a:r>
          </a:p>
          <a:p>
            <a:pPr algn="ctr">
              <a:buNone/>
            </a:pPr>
            <a:r>
              <a:rPr lang="en-US" sz="3200" dirty="0"/>
              <a:t>1301-762-5272 (direct line)</a:t>
            </a:r>
          </a:p>
          <a:p>
            <a:pPr algn="ctr">
              <a:buNone/>
            </a:pPr>
            <a:r>
              <a:rPr lang="en-US" sz="3200" dirty="0">
                <a:hlinkClick r:id="rId2"/>
              </a:rPr>
              <a:t>badelson1@comcast.net</a:t>
            </a:r>
            <a:endParaRPr lang="en-US" sz="3200" dirty="0"/>
          </a:p>
          <a:p>
            <a:pPr algn="ctr">
              <a:buNone/>
            </a:pPr>
            <a:r>
              <a:rPr lang="en-US" sz="3200" dirty="0">
                <a:hlinkClick r:id="rId3"/>
              </a:rPr>
              <a:t>badelsonfcc@verizon.net</a:t>
            </a:r>
            <a:endParaRPr lang="en-US" sz="3200" dirty="0"/>
          </a:p>
          <a:p>
            <a:pPr algn="ctr">
              <a:buNone/>
            </a:pPr>
            <a:endParaRPr lang="en-US" sz="3200" dirty="0"/>
          </a:p>
          <a:p>
            <a:pPr marL="0" indent="0">
              <a:buNone/>
            </a:pPr>
            <a:endParaRPr lang="en-US" dirty="0"/>
          </a:p>
        </p:txBody>
      </p:sp>
    </p:spTree>
    <p:extLst>
      <p:ext uri="{BB962C8B-B14F-4D97-AF65-F5344CB8AC3E}">
        <p14:creationId xmlns:p14="http://schemas.microsoft.com/office/powerpoint/2010/main" val="2685879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sz="3200" dirty="0"/>
              <a:t>The Voting Rights Act of 1965</a:t>
            </a:r>
            <a:br>
              <a:rPr lang="en-US" altLang="en-US" sz="3200" dirty="0"/>
            </a:br>
            <a:r>
              <a:rPr lang="en-US" altLang="en-US" sz="3200" dirty="0"/>
              <a:t>Past, Present, and Future</a:t>
            </a:r>
            <a:endParaRPr lang="en-US" sz="3200" dirty="0"/>
          </a:p>
        </p:txBody>
      </p:sp>
      <p:sp>
        <p:nvSpPr>
          <p:cNvPr id="3" name="Content Placeholder 2"/>
          <p:cNvSpPr>
            <a:spLocks noGrp="1"/>
          </p:cNvSpPr>
          <p:nvPr>
            <p:ph idx="1"/>
          </p:nvPr>
        </p:nvSpPr>
        <p:spPr/>
        <p:txBody>
          <a:bodyPr/>
          <a:lstStyle/>
          <a:p>
            <a:pPr marL="0" indent="0" algn="ctr">
              <a:buNone/>
            </a:pPr>
            <a:r>
              <a:rPr lang="en-US" sz="2400" dirty="0" smtClean="0"/>
              <a:t>“In </a:t>
            </a:r>
            <a:r>
              <a:rPr lang="en-US" sz="2400" dirty="0"/>
              <a:t>observing the law’s 50th anniversary Wednesday, President Barack Obama said “few pieces of legislation have defined our national identity as distinctly, or as powerfully.”</a:t>
            </a:r>
          </a:p>
          <a:p>
            <a:pPr marL="0" indent="0" algn="ctr">
              <a:buNone/>
            </a:pPr>
            <a:r>
              <a:rPr lang="en-US" sz="2400" dirty="0"/>
              <a:t>“It transformed the concepts of justice, equality, and democracy for generations to come,” Obama said</a:t>
            </a:r>
            <a:r>
              <a:rPr lang="en-US" sz="2400" dirty="0" smtClean="0"/>
              <a:t>.”</a:t>
            </a:r>
          </a:p>
          <a:p>
            <a:pPr marL="0" indent="0" algn="ctr">
              <a:buNone/>
            </a:pPr>
            <a:r>
              <a:rPr lang="en-US" sz="1800" dirty="0" smtClean="0"/>
              <a:t>NY Daily </a:t>
            </a:r>
            <a:r>
              <a:rPr lang="en-US" sz="1800" dirty="0" smtClean="0"/>
              <a:t>News</a:t>
            </a:r>
            <a:endParaRPr lang="en-US" sz="1800" dirty="0"/>
          </a:p>
          <a:p>
            <a:pPr marL="0" indent="0">
              <a:buNone/>
            </a:pP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051" y="4419600"/>
            <a:ext cx="3936547" cy="2211838"/>
          </a:xfrm>
          <a:prstGeom prst="rect">
            <a:avLst/>
          </a:prstGeom>
        </p:spPr>
      </p:pic>
    </p:spTree>
    <p:extLst>
      <p:ext uri="{BB962C8B-B14F-4D97-AF65-F5344CB8AC3E}">
        <p14:creationId xmlns:p14="http://schemas.microsoft.com/office/powerpoint/2010/main" val="1238364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pPr algn="ctr"/>
            <a:r>
              <a:rPr lang="en-US" altLang="en-US" sz="3600" dirty="0"/>
              <a:t>The Voting Rights Act of 1965</a:t>
            </a:r>
            <a:br>
              <a:rPr lang="en-US" altLang="en-US" sz="3600" dirty="0"/>
            </a:br>
            <a:r>
              <a:rPr lang="en-US" altLang="en-US" sz="3600" dirty="0"/>
              <a:t>Past, Present, and Future</a:t>
            </a:r>
            <a:endParaRPr lang="en-US" sz="3600" dirty="0"/>
          </a:p>
        </p:txBody>
      </p:sp>
      <p:sp>
        <p:nvSpPr>
          <p:cNvPr id="3" name="Content Placeholder 2"/>
          <p:cNvSpPr>
            <a:spLocks noGrp="1"/>
          </p:cNvSpPr>
          <p:nvPr>
            <p:ph idx="1"/>
          </p:nvPr>
        </p:nvSpPr>
        <p:spPr>
          <a:xfrm>
            <a:off x="457200" y="1447800"/>
            <a:ext cx="8229600" cy="4678363"/>
          </a:xfrm>
        </p:spPr>
        <p:txBody>
          <a:bodyPr>
            <a:normAutofit/>
          </a:bodyPr>
          <a:lstStyle/>
          <a:p>
            <a:pPr marL="0" indent="0" algn="ctr">
              <a:buNone/>
            </a:pPr>
            <a:r>
              <a:rPr lang="en-US" sz="2400" dirty="0" smtClean="0"/>
              <a:t>“One </a:t>
            </a:r>
            <a:r>
              <a:rPr lang="en-US" sz="2400" dirty="0"/>
              <a:t>of those who fled, Cager Lee, was struck on the head, fell to the ground, and was kicked. Lee was eighty-two; </a:t>
            </a:r>
            <a:r>
              <a:rPr lang="en-US" sz="2400" dirty="0" smtClean="0"/>
              <a:t>… But </a:t>
            </a:r>
            <a:r>
              <a:rPr lang="en-US" sz="2400" dirty="0"/>
              <a:t>he escaped, and ran into a café, where he saw his daughter Viola and two grandchildren, Emma Jean and Jimmie Lee Jackson. When troopers stormed the café and began beating people, Jackson tried to protect his mother. He was shoved up against a cigarette machine and shot twice in the stomach by a trooper named James Fowler. </a:t>
            </a:r>
            <a:r>
              <a:rPr lang="en-US" sz="2400" dirty="0" smtClean="0"/>
              <a:t>“</a:t>
            </a:r>
          </a:p>
          <a:p>
            <a:pPr marL="0" indent="0" algn="ctr">
              <a:buNone/>
            </a:pPr>
            <a:r>
              <a:rPr lang="en-US" sz="2400" dirty="0" smtClean="0"/>
              <a:t>Gary May – Bending Toward Justice</a:t>
            </a:r>
          </a:p>
          <a:p>
            <a:pPr marL="0" indent="0" algn="ctr">
              <a:buNone/>
            </a:pPr>
            <a:endParaRPr lang="en-US" sz="2400" dirty="0"/>
          </a:p>
          <a:p>
            <a:pPr marL="0" indent="0" algn="ctr">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029200"/>
            <a:ext cx="1962568" cy="1981200"/>
          </a:xfrm>
          <a:prstGeom prst="rect">
            <a:avLst/>
          </a:prstGeom>
        </p:spPr>
      </p:pic>
    </p:spTree>
    <p:extLst>
      <p:ext uri="{BB962C8B-B14F-4D97-AF65-F5344CB8AC3E}">
        <p14:creationId xmlns:p14="http://schemas.microsoft.com/office/powerpoint/2010/main" val="235750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t>“In </a:t>
            </a:r>
            <a:r>
              <a:rPr lang="en-US" sz="2400" dirty="0"/>
              <a:t>cases of voting, Southern states made things even more difficult by having registrars in suspect counties resign, so that, when the Justice Department came calling, there were no officials around to charge. Also, in some Southern counties, almost no African-Americans in the twentieth century had ever even attempted to </a:t>
            </a:r>
            <a:r>
              <a:rPr lang="en-US" sz="2400" dirty="0" smtClean="0"/>
              <a:t>register</a:t>
            </a:r>
            <a:r>
              <a:rPr lang="en-US" sz="2400" dirty="0"/>
              <a:t>, so there were few cases to litigate</a:t>
            </a:r>
            <a:r>
              <a:rPr lang="en-US" sz="2400" dirty="0" smtClean="0"/>
              <a:t>.” </a:t>
            </a:r>
          </a:p>
          <a:p>
            <a:pPr marL="0" indent="0" algn="ctr">
              <a:buNone/>
            </a:pPr>
            <a:endParaRPr lang="en-US" sz="2400" dirty="0"/>
          </a:p>
          <a:p>
            <a:pPr marL="0" indent="0" algn="ctr">
              <a:buNone/>
            </a:pPr>
            <a:r>
              <a:rPr lang="en-US" sz="2400" dirty="0" smtClean="0"/>
              <a:t>Louis Menand – The New Yorker 7/8/13</a:t>
            </a:r>
            <a:endParaRPr lang="en-US" sz="2400" dirty="0"/>
          </a:p>
        </p:txBody>
      </p:sp>
    </p:spTree>
    <p:extLst>
      <p:ext uri="{BB962C8B-B14F-4D97-AF65-F5344CB8AC3E}">
        <p14:creationId xmlns:p14="http://schemas.microsoft.com/office/powerpoint/2010/main" val="1580016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t>“But </a:t>
            </a:r>
            <a:r>
              <a:rPr lang="en-US" sz="2400" dirty="0"/>
              <a:t>in Birmingham, when the Commissioner of Public Safety, Eugene (Bull) Connor, brought out the police dogs and fire hoses, and in Selma, when Sheriff Jim Clark socked a black minister, C. T. Vivian, in the face, reporters and cameramen were right there. Many white Americans who saw or read about the violence blamed the demonstrators, but the world blamed the American government. That got </a:t>
            </a:r>
            <a:r>
              <a:rPr lang="en-US" sz="2400" dirty="0" smtClean="0"/>
              <a:t>the </a:t>
            </a:r>
            <a:r>
              <a:rPr lang="en-US" sz="2400" dirty="0"/>
              <a:t>attention of the White House</a:t>
            </a:r>
            <a:r>
              <a:rPr lang="en-US" sz="2400" dirty="0" smtClean="0"/>
              <a:t>.”</a:t>
            </a:r>
          </a:p>
          <a:p>
            <a:pPr marL="0" indent="0" algn="ctr">
              <a:buNone/>
            </a:pPr>
            <a:r>
              <a:rPr lang="en-US" sz="2400" dirty="0" smtClean="0"/>
              <a:t>Menand – The New </a:t>
            </a:r>
            <a:r>
              <a:rPr lang="en-US" sz="2400" dirty="0"/>
              <a:t>Y</a:t>
            </a:r>
            <a:r>
              <a:rPr lang="en-US" sz="2400" dirty="0" smtClean="0"/>
              <a:t>orker 7/8/13</a:t>
            </a:r>
          </a:p>
          <a:p>
            <a:pPr marL="0" indent="0" algn="ct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5181600"/>
            <a:ext cx="2085975" cy="1388122"/>
          </a:xfrm>
          <a:prstGeom prst="rect">
            <a:avLst/>
          </a:prstGeom>
        </p:spPr>
      </p:pic>
    </p:spTree>
    <p:extLst>
      <p:ext uri="{BB962C8B-B14F-4D97-AF65-F5344CB8AC3E}">
        <p14:creationId xmlns:p14="http://schemas.microsoft.com/office/powerpoint/2010/main" val="1831632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599"/>
            <a:ext cx="7467600" cy="1524001"/>
          </a:xfrm>
        </p:spPr>
        <p:txBody>
          <a:bodyPr>
            <a:noAutofit/>
          </a:bodyPr>
          <a:lstStyle/>
          <a:p>
            <a:pPr algn="ctr"/>
            <a:r>
              <a:rPr lang="en-US" altLang="en-US" dirty="0"/>
              <a:t>The Voting Rights Act of 1965</a:t>
            </a:r>
            <a:br>
              <a:rPr lang="en-US" altLang="en-US" dirty="0"/>
            </a:br>
            <a:r>
              <a:rPr lang="en-US" altLang="en-US" dirty="0"/>
              <a:t>Past, Present, and Future</a:t>
            </a:r>
            <a:endParaRPr lang="en-US" dirty="0"/>
          </a:p>
        </p:txBody>
      </p:sp>
      <p:sp>
        <p:nvSpPr>
          <p:cNvPr id="3" name="Content Placeholder 2"/>
          <p:cNvSpPr>
            <a:spLocks noGrp="1"/>
          </p:cNvSpPr>
          <p:nvPr>
            <p:ph idx="1"/>
          </p:nvPr>
        </p:nvSpPr>
        <p:spPr>
          <a:xfrm>
            <a:off x="914400" y="1676400"/>
            <a:ext cx="7315200" cy="4632961"/>
          </a:xfrm>
        </p:spPr>
        <p:txBody>
          <a:bodyPr/>
          <a:lstStyle/>
          <a:p>
            <a:pPr marL="45720" indent="0" algn="ctr">
              <a:buNone/>
            </a:pPr>
            <a:r>
              <a:rPr lang="en-US" sz="2800" dirty="0" smtClean="0"/>
              <a:t>Civil Rights Act of 1964 – Historic Law</a:t>
            </a:r>
          </a:p>
          <a:p>
            <a:pPr marL="45720" indent="0" algn="ctr">
              <a:buNone/>
            </a:pPr>
            <a:endParaRPr lang="en-US" dirty="0"/>
          </a:p>
          <a:p>
            <a:pPr marL="45720" indent="0" algn="ctr">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252" y="2548648"/>
            <a:ext cx="3581400" cy="33394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895600"/>
            <a:ext cx="2228850" cy="2057400"/>
          </a:xfrm>
          <a:prstGeom prst="rect">
            <a:avLst/>
          </a:prstGeom>
        </p:spPr>
      </p:pic>
    </p:spTree>
    <p:extLst>
      <p:ext uri="{BB962C8B-B14F-4D97-AF65-F5344CB8AC3E}">
        <p14:creationId xmlns:p14="http://schemas.microsoft.com/office/powerpoint/2010/main" val="36220516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421</TotalTime>
  <Words>3466</Words>
  <Application>Microsoft Office PowerPoint</Application>
  <PresentationFormat>On-screen Show (4:3)</PresentationFormat>
  <Paragraphs>400</Paragraphs>
  <Slides>45</Slides>
  <Notes>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Clarity</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Covered Jurisdictions (Pre-Shelby)</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lpstr>US probes possible California voting violations for disabled</vt:lpstr>
      <vt:lpstr>The Voting Rights Act of 1965 Past, Present, and Future</vt:lpstr>
      <vt:lpstr>The Voting Rights Act of 1965 Past, Present, and Future</vt:lpstr>
      <vt:lpstr>The Voting Rights Act of 1965 Past, Present, and Future</vt:lpstr>
      <vt:lpstr>The Voting Rights Act of 1965 Past, Present, and Future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&amp; Elections 2014 - Life After Shelby County</dc:title>
  <dc:creator>Bruce</dc:creator>
  <cp:lastModifiedBy>Bruce</cp:lastModifiedBy>
  <cp:revision>92</cp:revision>
  <dcterms:created xsi:type="dcterms:W3CDTF">2014-02-27T01:06:59Z</dcterms:created>
  <dcterms:modified xsi:type="dcterms:W3CDTF">2015-06-08T12:21:25Z</dcterms:modified>
</cp:coreProperties>
</file>