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66" r:id="rId3"/>
    <p:sldId id="310" r:id="rId4"/>
    <p:sldId id="311" r:id="rId5"/>
    <p:sldId id="352" r:id="rId6"/>
    <p:sldId id="353" r:id="rId7"/>
    <p:sldId id="354" r:id="rId8"/>
    <p:sldId id="355" r:id="rId9"/>
    <p:sldId id="356" r:id="rId10"/>
    <p:sldId id="357" r:id="rId11"/>
    <p:sldId id="312" r:id="rId12"/>
    <p:sldId id="269" r:id="rId13"/>
    <p:sldId id="360" r:id="rId14"/>
    <p:sldId id="361" r:id="rId15"/>
    <p:sldId id="358" r:id="rId16"/>
    <p:sldId id="359" r:id="rId17"/>
    <p:sldId id="299" r:id="rId18"/>
    <p:sldId id="390" r:id="rId19"/>
    <p:sldId id="391" r:id="rId20"/>
    <p:sldId id="392" r:id="rId21"/>
    <p:sldId id="393" r:id="rId22"/>
    <p:sldId id="394" r:id="rId23"/>
    <p:sldId id="305" r:id="rId24"/>
    <p:sldId id="313" r:id="rId25"/>
    <p:sldId id="362" r:id="rId26"/>
    <p:sldId id="363" r:id="rId27"/>
    <p:sldId id="271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34D4"/>
    <a:srgbClr val="A4EA58"/>
    <a:srgbClr val="A75AD6"/>
    <a:srgbClr val="000000"/>
    <a:srgbClr val="40AC47"/>
    <a:srgbClr val="9E4418"/>
    <a:srgbClr val="C8FF30"/>
    <a:srgbClr val="94E5F0"/>
    <a:srgbClr val="FE7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FAEC33-A24F-4895-80B6-C6B1E8C8968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4FBAD8-C791-4418-86CB-4195149E3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7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F2FD5F-BDE0-4E71-8B94-A82BDB1C3284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43F0B4-1BC1-4FAB-8A75-0AE5A31E2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8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6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62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83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73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0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53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09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8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5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4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1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7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2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7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8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6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9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4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98C3-C1F0-4D5C-AB4D-A3F60C2E5A0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2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600" r="701" b="1800"/>
          <a:stretch/>
        </p:blipFill>
        <p:spPr>
          <a:xfrm>
            <a:off x="70338" y="0"/>
            <a:ext cx="3840480" cy="68650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9652" y="1326692"/>
            <a:ext cx="24759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CFD has multiple ways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a donor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search for volunteer opportunities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their area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759652" y="434141"/>
            <a:ext cx="2278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</a:rPr>
              <a:t>SEARCH</a:t>
            </a:r>
            <a:endParaRPr lang="en-US" sz="2000" b="1" dirty="0"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600" r="701" b="1800"/>
          <a:stretch/>
        </p:blipFill>
        <p:spPr>
          <a:xfrm>
            <a:off x="4295910" y="0"/>
            <a:ext cx="3840480" cy="68650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79726" y="1329650"/>
            <a:ext cx="2434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Donors can log volunteer hours with any CFD member charity through the search engine or their donation account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962373" y="434141"/>
            <a:ext cx="25568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</a:rPr>
              <a:t>LOG</a:t>
            </a:r>
            <a:endParaRPr lang="en-US" sz="2000" b="1" dirty="0"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600" r="701" b="1800"/>
          <a:stretch/>
        </p:blipFill>
        <p:spPr>
          <a:xfrm>
            <a:off x="8278830" y="0"/>
            <a:ext cx="3840480" cy="68650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64610" y="1326692"/>
            <a:ext cx="21787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Agencies will be rewarded for logging the most volunteer hours at CFD recognition events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8964611" y="187919"/>
            <a:ext cx="2556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</a:rPr>
              <a:t>GET HONORED</a:t>
            </a:r>
            <a:endParaRPr lang="en-US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6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114" y="2223764"/>
            <a:ext cx="10156183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FREE to join!!!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Reduces administrative cost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Helps charities plan their budgets for the year to come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to thousands of potential donors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85" y="1303272"/>
            <a:ext cx="1113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CHARITIES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4" r="61928" b="78683"/>
          <a:stretch/>
        </p:blipFill>
        <p:spPr>
          <a:xfrm>
            <a:off x="542061" y="526545"/>
            <a:ext cx="4295621" cy="780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6" y="6175169"/>
            <a:ext cx="11836861" cy="5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4" r="61928" b="78683"/>
          <a:stretch/>
        </p:blipFill>
        <p:spPr>
          <a:xfrm>
            <a:off x="433677" y="588187"/>
            <a:ext cx="4295621" cy="780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6973" r="-2966"/>
          <a:stretch/>
        </p:blipFill>
        <p:spPr>
          <a:xfrm>
            <a:off x="643072" y="1434357"/>
            <a:ext cx="10803988" cy="4471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22" y="782598"/>
            <a:ext cx="1376540" cy="51099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53005" y="1638480"/>
            <a:ext cx="7130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</a:rPr>
              <a:t>What it takes to make a buck</a:t>
            </a:r>
            <a:endParaRPr lang="en-US" sz="3200" dirty="0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3005" y="2154370"/>
            <a:ext cx="8994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</a:rPr>
              <a:t>The average cost per service it takes to make $1.00 for charity</a:t>
            </a:r>
            <a:endParaRPr lang="en-US" sz="1600" dirty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6" y="6175169"/>
            <a:ext cx="11836861" cy="5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1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3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56896" y="337361"/>
            <a:ext cx="3766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$.67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WHAT IT TAKES FOR NORTHWEST HARVEST TO FEED A FAMILY OF THREE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56896" y="2447865"/>
            <a:ext cx="376678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$1,627,000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THE AMOUNT OF MONEY DONATED TO NORTHWEST HARVEST FROM CFD SINCE 2008</a:t>
            </a:r>
            <a:endParaRPr lang="en-US" sz="2000" dirty="0">
              <a:solidFill>
                <a:srgbClr val="2E5AA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56896" y="4965179"/>
            <a:ext cx="3766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1,000,000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THE AMOUNT OF FAMILIES THAT HAVE BEEN FED BY CFD DONORS SINCE 2008</a:t>
            </a:r>
            <a:endParaRPr lang="en-US" sz="2000" dirty="0">
              <a:solidFill>
                <a:srgbClr val="2E5AA1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93373" y="2265528"/>
            <a:ext cx="32618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393373" y="4628866"/>
            <a:ext cx="32618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24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131126" y="0"/>
            <a:ext cx="4060874" cy="6858000"/>
          </a:xfrm>
          <a:prstGeom prst="rect">
            <a:avLst/>
          </a:prstGeom>
          <a:solidFill>
            <a:srgbClr val="000000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13166" y="228872"/>
            <a:ext cx="376678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$250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FEEDS 25 DISASTER SURVIVORS A WARM MEAL FROM THE AMERICAN RED CROSS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13166" y="2712144"/>
            <a:ext cx="376678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$46,879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WHAT CFD DONORS GAVE TO THE AMERICAN RED CROSS DISASTER RELIEF FUND IN 2017</a:t>
            </a:r>
            <a:endParaRPr lang="en-US" sz="2000" dirty="0">
              <a:solidFill>
                <a:srgbClr val="2E5AA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13166" y="5008732"/>
            <a:ext cx="36542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4,687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DISASTER SURVIVORS FED AS A RESULT OF CFD DONATIONS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449643" y="2494792"/>
            <a:ext cx="32618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49643" y="4770687"/>
            <a:ext cx="32618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6"/>
          <a:stretch/>
        </p:blipFill>
        <p:spPr>
          <a:xfrm>
            <a:off x="-1" y="0"/>
            <a:ext cx="6077760" cy="3390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" r="456" b="1177"/>
          <a:stretch/>
        </p:blipFill>
        <p:spPr>
          <a:xfrm>
            <a:off x="6077759" y="3390313"/>
            <a:ext cx="6132998" cy="3494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" t="2358" r="-537" b="2954"/>
          <a:stretch/>
        </p:blipFill>
        <p:spPr>
          <a:xfrm>
            <a:off x="6077759" y="-15267"/>
            <a:ext cx="6161134" cy="3405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" b="2323"/>
          <a:stretch/>
        </p:blipFill>
        <p:spPr>
          <a:xfrm>
            <a:off x="-14068" y="3388845"/>
            <a:ext cx="6091827" cy="3476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55" b="42358"/>
          <a:stretch/>
        </p:blipFill>
        <p:spPr>
          <a:xfrm>
            <a:off x="762" y="2897945"/>
            <a:ext cx="12190476" cy="10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913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4797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0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87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290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4783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1802" y="2488014"/>
            <a:ext cx="3206337" cy="1200329"/>
          </a:xfrm>
          <a:prstGeom prst="rect">
            <a:avLst/>
          </a:prstGeom>
          <a:solidFill>
            <a:srgbClr val="FFC000"/>
          </a:solidFill>
          <a:ln>
            <a:solidFill>
              <a:srgbClr val="A75AD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CFD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NON-SPECIFIED FUND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7865" y="1292349"/>
            <a:ext cx="1771403" cy="646331"/>
          </a:xfrm>
          <a:prstGeom prst="rect">
            <a:avLst/>
          </a:prstGeom>
          <a:solidFill>
            <a:srgbClr val="40AC4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Payroll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6544" y="1306020"/>
            <a:ext cx="1771403" cy="646331"/>
          </a:xfrm>
          <a:prstGeom prst="rect">
            <a:avLst/>
          </a:prstGeom>
          <a:solidFill>
            <a:srgbClr val="40AC4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5223" y="1306020"/>
            <a:ext cx="1771403" cy="646331"/>
          </a:xfrm>
          <a:prstGeom prst="rect">
            <a:avLst/>
          </a:prstGeom>
          <a:solidFill>
            <a:srgbClr val="40AC4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33902" y="1306019"/>
            <a:ext cx="1771403" cy="646331"/>
          </a:xfrm>
          <a:prstGeom prst="rect">
            <a:avLst/>
          </a:prstGeom>
          <a:solidFill>
            <a:srgbClr val="40AC4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2123" y="4073409"/>
            <a:ext cx="2505694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6944" y="5167226"/>
            <a:ext cx="4889754" cy="646331"/>
          </a:xfrm>
          <a:prstGeom prst="rect">
            <a:avLst/>
          </a:prstGeom>
          <a:solidFill>
            <a:srgbClr val="94E5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there is money left, the remaining funds are disbursed to member charities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5223" y="5171980"/>
            <a:ext cx="4889754" cy="646331"/>
          </a:xfrm>
          <a:prstGeom prst="rect">
            <a:avLst/>
          </a:prstGeom>
          <a:solidFill>
            <a:srgbClr val="94E5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costs remain, administrative fee is charged to member charities</a:t>
            </a:r>
          </a:p>
        </p:txBody>
      </p:sp>
      <p:cxnSp>
        <p:nvCxnSpPr>
          <p:cNvPr id="25" name="Straight Arrow Connector 24"/>
          <p:cNvCxnSpPr>
            <a:stCxn id="12" idx="2"/>
            <a:endCxn id="5" idx="1"/>
          </p:cNvCxnSpPr>
          <p:nvPr/>
        </p:nvCxnSpPr>
        <p:spPr>
          <a:xfrm>
            <a:off x="3143567" y="1938680"/>
            <a:ext cx="1588235" cy="1149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</p:cNvCxnSpPr>
          <p:nvPr/>
        </p:nvCxnSpPr>
        <p:spPr>
          <a:xfrm>
            <a:off x="5302246" y="1952351"/>
            <a:ext cx="294046" cy="535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2"/>
          </p:cNvCxnSpPr>
          <p:nvPr/>
        </p:nvCxnSpPr>
        <p:spPr>
          <a:xfrm flipH="1">
            <a:off x="7277757" y="1952351"/>
            <a:ext cx="183168" cy="535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2"/>
          </p:cNvCxnSpPr>
          <p:nvPr/>
        </p:nvCxnSpPr>
        <p:spPr>
          <a:xfrm flipH="1">
            <a:off x="7886378" y="1952350"/>
            <a:ext cx="1733226" cy="1058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2"/>
            <a:endCxn id="16" idx="0"/>
          </p:cNvCxnSpPr>
          <p:nvPr/>
        </p:nvCxnSpPr>
        <p:spPr>
          <a:xfrm flipH="1">
            <a:off x="6334970" y="3688343"/>
            <a:ext cx="1" cy="385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6" idx="1"/>
            <a:endCxn id="20" idx="0"/>
          </p:cNvCxnSpPr>
          <p:nvPr/>
        </p:nvCxnSpPr>
        <p:spPr>
          <a:xfrm rot="10800000" flipV="1">
            <a:off x="3331821" y="4427352"/>
            <a:ext cx="1750302" cy="7398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6" idx="3"/>
            <a:endCxn id="21" idx="0"/>
          </p:cNvCxnSpPr>
          <p:nvPr/>
        </p:nvCxnSpPr>
        <p:spPr>
          <a:xfrm>
            <a:off x="7587817" y="4427352"/>
            <a:ext cx="1432283" cy="74462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9317" y="281352"/>
            <a:ext cx="10592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GETTING TO 9.26%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6" y="6175169"/>
            <a:ext cx="11836861" cy="5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14" y="2103077"/>
            <a:ext cx="101561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It’s safe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It’s your choice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It’s tax deductible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Anonymity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85" y="1397541"/>
            <a:ext cx="1113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DONORS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4" r="61928" b="78683"/>
          <a:stretch/>
        </p:blipFill>
        <p:spPr>
          <a:xfrm>
            <a:off x="542061" y="526545"/>
            <a:ext cx="4295621" cy="780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6" y="6175169"/>
            <a:ext cx="11836861" cy="5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Training\Campaign Leader Training\2011\Local Coordinators.jpg"/>
          <p:cNvPicPr>
            <a:picLocks noChangeAspect="1" noChangeArrowheads="1"/>
          </p:cNvPicPr>
          <p:nvPr/>
        </p:nvPicPr>
        <p:blipFill>
          <a:blip r:embed="rId3" cstate="print"/>
          <a:srcRect t="9149"/>
          <a:stretch>
            <a:fillRect/>
          </a:stretch>
        </p:blipFill>
        <p:spPr bwMode="auto">
          <a:xfrm>
            <a:off x="1423687" y="2980954"/>
            <a:ext cx="9225023" cy="29360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34560" y="1739682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Each agency has a Campaign Leader to lead and facilitate CFD activities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926" y="5691876"/>
            <a:ext cx="11987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Local Coordinators are chosen to promote events, ask employees to give, and market the campaign in their offices.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:\Training\Campaign Leader Training\2011\Campaign Lea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0160" y="1259292"/>
            <a:ext cx="762000" cy="16685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7303" y="1319328"/>
            <a:ext cx="1113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OUR STRUCTURE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4" b="79424"/>
          <a:stretch/>
        </p:blipFill>
        <p:spPr>
          <a:xfrm>
            <a:off x="346859" y="496464"/>
            <a:ext cx="10984992" cy="736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6" y="6175169"/>
            <a:ext cx="11836861" cy="5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1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113" y="2050509"/>
            <a:ext cx="101561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ecruit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Communicate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Set goals and theme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Hold events and promote giving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Recognize your volunteers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113" y="1308988"/>
            <a:ext cx="1113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YOUR ROLE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4" b="79424"/>
          <a:stretch/>
        </p:blipFill>
        <p:spPr>
          <a:xfrm>
            <a:off x="492030" y="496970"/>
            <a:ext cx="10984992" cy="736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6" y="6175169"/>
            <a:ext cx="11836861" cy="5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54719" y="1340961"/>
            <a:ext cx="107914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tabLst>
                <a:tab pos="347663" algn="l"/>
                <a:tab pos="3027363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August 	Local Coordinator Training</a:t>
            </a:r>
          </a:p>
          <a:p>
            <a:pPr marL="347663" indent="-347663">
              <a:tabLst>
                <a:tab pos="347663" algn="l"/>
                <a:tab pos="3027363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Supply ordering</a:t>
            </a:r>
          </a:p>
          <a:p>
            <a:pPr marL="347663" indent="-347663">
              <a:tabLst>
                <a:tab pos="347663" algn="l"/>
                <a:tab pos="3027363" algn="l"/>
              </a:tabLst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>
              <a:tabLst>
                <a:tab pos="347663" algn="l"/>
                <a:tab pos="3027363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>
              <a:tabLst>
                <a:tab pos="347663" algn="l"/>
                <a:tab pos="3027363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October 1	Campaign begins (First Week to Give)</a:t>
            </a:r>
          </a:p>
          <a:p>
            <a:pPr marL="347663" indent="-347663">
              <a:tabLst>
                <a:tab pos="347663" algn="l"/>
                <a:tab pos="3027363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November 30	Campaign event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eadline</a:t>
            </a:r>
          </a:p>
          <a:p>
            <a:pPr marL="347663" indent="-347663">
              <a:tabLst>
                <a:tab pos="347663" algn="l"/>
                <a:tab pos="3027363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December 3-7	Last Week to Give</a:t>
            </a:r>
          </a:p>
          <a:p>
            <a:pPr marL="347663" indent="-347663">
              <a:tabLst>
                <a:tab pos="347663" algn="l"/>
                <a:tab pos="3027363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December 7 	Fundraising money transferred to CFD office by Campaign Leaders</a:t>
            </a:r>
          </a:p>
          <a:p>
            <a:pPr marL="347663" indent="-347663">
              <a:tabLst>
                <a:tab pos="347663" algn="l"/>
                <a:tab pos="3027363" algn="l"/>
              </a:tabLst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>
              <a:tabLst>
                <a:tab pos="347663" algn="l"/>
                <a:tab pos="3027363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>
              <a:tabLst>
                <a:tab pos="347663" algn="l"/>
                <a:tab pos="3027363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December 31, 2018	Official end date of campaign</a:t>
            </a:r>
          </a:p>
          <a:p>
            <a:pPr marL="347663" indent="-347663">
              <a:tabLst>
                <a:tab pos="347663" algn="l"/>
                <a:tab pos="3027363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December 31, 2018 	Nominate volunteers for recognition awards</a:t>
            </a:r>
          </a:p>
          <a:p>
            <a:pPr marL="347663" indent="-347663">
              <a:tabLst>
                <a:tab pos="347663" algn="l"/>
                <a:tab pos="3027363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February/March, 2019	Recognition events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" b="79240"/>
          <a:stretch/>
        </p:blipFill>
        <p:spPr>
          <a:xfrm>
            <a:off x="661181" y="422604"/>
            <a:ext cx="10984992" cy="783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6" y="6175169"/>
            <a:ext cx="11836861" cy="5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251" r="52592" b="-251"/>
          <a:stretch/>
        </p:blipFill>
        <p:spPr>
          <a:xfrm>
            <a:off x="344254" y="1381211"/>
            <a:ext cx="2172439" cy="3642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251" r="52592" b="-251"/>
          <a:stretch/>
        </p:blipFill>
        <p:spPr>
          <a:xfrm>
            <a:off x="2675751" y="1381211"/>
            <a:ext cx="2172439" cy="4093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251" r="52592" b="-251"/>
          <a:stretch/>
        </p:blipFill>
        <p:spPr>
          <a:xfrm>
            <a:off x="5014034" y="1381211"/>
            <a:ext cx="2172439" cy="3642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251" r="52592" b="-251"/>
          <a:stretch/>
        </p:blipFill>
        <p:spPr>
          <a:xfrm>
            <a:off x="7345531" y="1381211"/>
            <a:ext cx="2172439" cy="4093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251" r="52592" b="-251"/>
          <a:stretch/>
        </p:blipFill>
        <p:spPr>
          <a:xfrm>
            <a:off x="9677028" y="1381211"/>
            <a:ext cx="2172439" cy="364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8199" y="1585732"/>
            <a:ext cx="19445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CFD is created through an Executive Order from Governor John Spellman with the assistance of Thurston County Auditor Sam Reed.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9696" y="1585732"/>
            <a:ext cx="1944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Executive Ethics Board deems CFD a part of state business, allowing its volunteers to use state time and resources to run their campaigns.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7979" y="1585732"/>
            <a:ext cx="1944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CFD becomes official state law through the passage of RCW 41.04.033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59476" y="1585732"/>
            <a:ext cx="1944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CFD creates one of the first online giving station for public employees in the country.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90973" y="1585732"/>
            <a:ext cx="1944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CFD moves from the Department of Personnel to the Office of the Secretary of State.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7" y="4845857"/>
            <a:ext cx="2109220" cy="707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970" y="5281073"/>
            <a:ext cx="2109220" cy="7071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34" y="4845856"/>
            <a:ext cx="2109220" cy="7071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39" y="5296162"/>
            <a:ext cx="2109220" cy="7071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247" y="4845855"/>
            <a:ext cx="2109220" cy="7071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" r="52739" b="79239"/>
          <a:stretch/>
        </p:blipFill>
        <p:spPr>
          <a:xfrm>
            <a:off x="450759" y="505530"/>
            <a:ext cx="5191654" cy="7956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6" y="6175169"/>
            <a:ext cx="11836861" cy="5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9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795" y="1569986"/>
            <a:ext cx="10556291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Raised $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million since 1984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5.4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million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of only four states that give more than $5 million annually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4,500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member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charities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than 1,100 volunteers statewide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monthly pledge is $10 per month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" r="52739" b="79239"/>
          <a:stretch/>
        </p:blipFill>
        <p:spPr>
          <a:xfrm>
            <a:off x="683795" y="552016"/>
            <a:ext cx="5191654" cy="795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6" y="6175169"/>
            <a:ext cx="11836861" cy="5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0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600" r="701" b="1800"/>
          <a:stretch/>
        </p:blipFill>
        <p:spPr>
          <a:xfrm>
            <a:off x="70338" y="0"/>
            <a:ext cx="3840480" cy="68650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9764" y="1310667"/>
            <a:ext cx="24257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selects a charity, start date and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Donation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until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cancels or separates from state government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689764" y="418115"/>
            <a:ext cx="2278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</a:rPr>
              <a:t>MONTHLY</a:t>
            </a:r>
            <a:endParaRPr lang="en-US" sz="2000" b="1" dirty="0"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600" r="701" b="1800"/>
          <a:stretch/>
        </p:blipFill>
        <p:spPr>
          <a:xfrm>
            <a:off x="4295910" y="0"/>
            <a:ext cx="3840480" cy="68650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62373" y="1310667"/>
            <a:ext cx="2235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Employee selects a charity, pay date and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Donation is taken out on specified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962373" y="434141"/>
            <a:ext cx="25568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</a:rPr>
              <a:t>ONE-TIME</a:t>
            </a:r>
            <a:endParaRPr lang="en-US" sz="2000" b="1" dirty="0"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600" r="701" b="1800"/>
          <a:stretch/>
        </p:blipFill>
        <p:spPr>
          <a:xfrm>
            <a:off x="8278830" y="0"/>
            <a:ext cx="3840480" cy="686503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020882" y="1326693"/>
            <a:ext cx="21787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Employee selects a charity, start and end date,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Donation is taken from each paycheck at specified time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9020882" y="187919"/>
            <a:ext cx="2556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</a:rPr>
              <a:t>LIMITED TIME</a:t>
            </a:r>
            <a:endParaRPr lang="en-US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4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6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600" r="701" b="1800"/>
          <a:stretch/>
        </p:blipFill>
        <p:spPr>
          <a:xfrm>
            <a:off x="70338" y="0"/>
            <a:ext cx="3840480" cy="6865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5358" y="1326692"/>
            <a:ext cx="2313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Follow all cash handling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Deposit your funds into agency CFD account within 24 hours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759652" y="434141"/>
            <a:ext cx="2278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</a:rPr>
              <a:t>CASH</a:t>
            </a:r>
            <a:endParaRPr lang="en-US" sz="2000" b="1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600" r="701" b="1800"/>
          <a:stretch/>
        </p:blipFill>
        <p:spPr>
          <a:xfrm>
            <a:off x="4295910" y="0"/>
            <a:ext cx="3840480" cy="6865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4348" y="1428124"/>
            <a:ext cx="2434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Check must be made out to the CFD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Donor can fill out an individual paper contribution form or volunteers can send check to CFD office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962373" y="434141"/>
            <a:ext cx="25568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</a:rPr>
              <a:t>CHECKS</a:t>
            </a:r>
            <a:endParaRPr lang="en-US" sz="2000" b="1" dirty="0"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600" r="701" b="1800"/>
          <a:stretch/>
        </p:blipFill>
        <p:spPr>
          <a:xfrm>
            <a:off x="8278830" y="0"/>
            <a:ext cx="3840480" cy="68650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88133" y="1428124"/>
            <a:ext cx="23967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Register your event with the CFD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Must be treated as a standard fundraiser transfer in CFD system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8920667" y="249474"/>
            <a:ext cx="2556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</a:rPr>
              <a:t>CREDIT CARD</a:t>
            </a:r>
            <a:endParaRPr lang="en-US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10346</TotalTime>
  <Words>552</Words>
  <Application>Microsoft Office PowerPoint</Application>
  <PresentationFormat>Widescreen</PresentationFormat>
  <Paragraphs>115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Kerrigan, Philip</dc:creator>
  <cp:lastModifiedBy>Kerrigan, Philip</cp:lastModifiedBy>
  <cp:revision>209</cp:revision>
  <cp:lastPrinted>2018-07-30T19:47:56Z</cp:lastPrinted>
  <dcterms:created xsi:type="dcterms:W3CDTF">2015-05-04T22:39:12Z</dcterms:created>
  <dcterms:modified xsi:type="dcterms:W3CDTF">2018-09-04T16:11:43Z</dcterms:modified>
</cp:coreProperties>
</file>