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7"/>
  </p:notesMasterIdLst>
  <p:handoutMasterIdLst>
    <p:handoutMasterId r:id="rId18"/>
  </p:handoutMasterIdLst>
  <p:sldIdLst>
    <p:sldId id="256" r:id="rId3"/>
    <p:sldId id="319" r:id="rId4"/>
    <p:sldId id="295" r:id="rId5"/>
    <p:sldId id="291" r:id="rId6"/>
    <p:sldId id="315" r:id="rId7"/>
    <p:sldId id="292" r:id="rId8"/>
    <p:sldId id="300" r:id="rId9"/>
    <p:sldId id="302" r:id="rId10"/>
    <p:sldId id="303" r:id="rId11"/>
    <p:sldId id="293" r:id="rId12"/>
    <p:sldId id="311" r:id="rId13"/>
    <p:sldId id="314" r:id="rId14"/>
    <p:sldId id="316" r:id="rId15"/>
    <p:sldId id="259" r:id="rId1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24E"/>
    <a:srgbClr val="FFFFFF"/>
    <a:srgbClr val="05A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67273" autoAdjust="0"/>
  </p:normalViewPr>
  <p:slideViewPr>
    <p:cSldViewPr>
      <p:cViewPr varScale="1">
        <p:scale>
          <a:sx n="103" d="100"/>
          <a:sy n="103" d="100"/>
        </p:scale>
        <p:origin x="1476"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9EE9137-8928-4967-918E-53D2F5161197}" type="datetimeFigureOut">
              <a:rPr lang="en-US" smtClean="0"/>
              <a:t>3/11/2020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6C2847E4-A00E-47E1-A4EC-BA5446B142FC}" type="slidenum">
              <a:rPr lang="en-US" smtClean="0"/>
              <a:t>‹#›</a:t>
            </a:fld>
            <a:endParaRPr lang="en-US"/>
          </a:p>
        </p:txBody>
      </p:sp>
    </p:spTree>
    <p:extLst>
      <p:ext uri="{BB962C8B-B14F-4D97-AF65-F5344CB8AC3E}">
        <p14:creationId xmlns:p14="http://schemas.microsoft.com/office/powerpoint/2010/main" val="2967147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4CEB3098-9C02-46E7-ACD3-EE30752C1650}" type="datetimeFigureOut">
              <a:rPr lang="en-US" smtClean="0"/>
              <a:t>3/11/2020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73099CAD-D2C0-4D48-BE1A-01B459C66872}" type="slidenum">
              <a:rPr lang="en-US" smtClean="0"/>
              <a:t>‹#›</a:t>
            </a:fld>
            <a:endParaRPr lang="en-US"/>
          </a:p>
        </p:txBody>
      </p:sp>
    </p:spTree>
    <p:extLst>
      <p:ext uri="{BB962C8B-B14F-4D97-AF65-F5344CB8AC3E}">
        <p14:creationId xmlns:p14="http://schemas.microsoft.com/office/powerpoint/2010/main" val="385901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99CAD-D2C0-4D48-BE1A-01B459C66872}" type="slidenum">
              <a:rPr lang="en-US" smtClean="0"/>
              <a:t>1</a:t>
            </a:fld>
            <a:endParaRPr lang="en-US"/>
          </a:p>
        </p:txBody>
      </p:sp>
    </p:spTree>
    <p:extLst>
      <p:ext uri="{BB962C8B-B14F-4D97-AF65-F5344CB8AC3E}">
        <p14:creationId xmlns:p14="http://schemas.microsoft.com/office/powerpoint/2010/main" val="33579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acceptations to this rule</a:t>
            </a:r>
            <a:endParaRPr lang="en-US" dirty="0"/>
          </a:p>
        </p:txBody>
      </p:sp>
      <p:sp>
        <p:nvSpPr>
          <p:cNvPr id="4" name="Slide Number Placeholder 3"/>
          <p:cNvSpPr>
            <a:spLocks noGrp="1"/>
          </p:cNvSpPr>
          <p:nvPr>
            <p:ph type="sldNum" sz="quarter" idx="10"/>
          </p:nvPr>
        </p:nvSpPr>
        <p:spPr/>
        <p:txBody>
          <a:bodyPr/>
          <a:lstStyle/>
          <a:p>
            <a:fld id="{73099CAD-D2C0-4D48-BE1A-01B459C66872}" type="slidenum">
              <a:rPr lang="en-US" smtClean="0"/>
              <a:t>11</a:t>
            </a:fld>
            <a:endParaRPr lang="en-US"/>
          </a:p>
        </p:txBody>
      </p:sp>
    </p:spTree>
    <p:extLst>
      <p:ext uri="{BB962C8B-B14F-4D97-AF65-F5344CB8AC3E}">
        <p14:creationId xmlns:p14="http://schemas.microsoft.com/office/powerpoint/2010/main" val="300968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print out email</a:t>
            </a:r>
          </a:p>
          <a:p>
            <a:r>
              <a:rPr lang="en-US" dirty="0" smtClean="0"/>
              <a:t>metadata</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Washington State Archives - Records Management</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www.sos.wa.gov/archives/recordsmanagement</a:t>
            </a:r>
            <a:endParaRPr lang="en-US">
              <a:solidFill>
                <a:prstClr val="black"/>
              </a:solidFill>
            </a:endParaRPr>
          </a:p>
        </p:txBody>
      </p:sp>
      <p:sp>
        <p:nvSpPr>
          <p:cNvPr id="6" name="Slide Number Placeholder 5"/>
          <p:cNvSpPr>
            <a:spLocks noGrp="1"/>
          </p:cNvSpPr>
          <p:nvPr>
            <p:ph type="sldNum" sz="quarter" idx="12"/>
          </p:nvPr>
        </p:nvSpPr>
        <p:spPr/>
        <p:txBody>
          <a:bodyPr/>
          <a:lstStyle/>
          <a:p>
            <a:fld id="{E9CE607C-1287-4CA0-AC6A-571962584264}" type="slidenum">
              <a:rPr lang="en-US" smtClean="0">
                <a:solidFill>
                  <a:prstClr val="black"/>
                </a:solidFill>
              </a:rPr>
              <a:pPr/>
              <a:t>12</a:t>
            </a:fld>
            <a:endParaRPr lang="en-US">
              <a:solidFill>
                <a:prstClr val="black"/>
              </a:solidFill>
            </a:endParaRPr>
          </a:p>
        </p:txBody>
      </p:sp>
      <p:sp>
        <p:nvSpPr>
          <p:cNvPr id="7" name="Date Placeholder 6"/>
          <p:cNvSpPr>
            <a:spLocks noGrp="1"/>
          </p:cNvSpPr>
          <p:nvPr>
            <p:ph type="dt" idx="13"/>
          </p:nvPr>
        </p:nvSpPr>
        <p:spPr/>
        <p:txBody>
          <a:bodyPr/>
          <a:lstStyle/>
          <a:p>
            <a:r>
              <a:rPr lang="en-US" smtClean="0"/>
              <a:t>4/27/2017</a:t>
            </a:r>
            <a:endParaRPr lang="en-US" dirty="0"/>
          </a:p>
        </p:txBody>
      </p:sp>
    </p:spTree>
    <p:extLst>
      <p:ext uri="{BB962C8B-B14F-4D97-AF65-F5344CB8AC3E}">
        <p14:creationId xmlns:p14="http://schemas.microsoft.com/office/powerpoint/2010/main" val="152637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folks on an online tour</a:t>
            </a:r>
            <a:r>
              <a:rPr lang="en-US" baseline="0" dirty="0" smtClean="0"/>
              <a:t> to show where stuff is. </a:t>
            </a:r>
            <a:endParaRPr lang="en-US" dirty="0"/>
          </a:p>
        </p:txBody>
      </p:sp>
      <p:sp>
        <p:nvSpPr>
          <p:cNvPr id="4" name="Slide Number Placeholder 3"/>
          <p:cNvSpPr>
            <a:spLocks noGrp="1"/>
          </p:cNvSpPr>
          <p:nvPr>
            <p:ph type="sldNum" sz="quarter" idx="10"/>
          </p:nvPr>
        </p:nvSpPr>
        <p:spPr/>
        <p:txBody>
          <a:bodyPr/>
          <a:lstStyle/>
          <a:p>
            <a:fld id="{73099CAD-D2C0-4D48-BE1A-01B459C66872}" type="slidenum">
              <a:rPr lang="en-US" smtClean="0"/>
              <a:t>13</a:t>
            </a:fld>
            <a:endParaRPr lang="en-US"/>
          </a:p>
        </p:txBody>
      </p:sp>
    </p:spTree>
    <p:extLst>
      <p:ext uri="{BB962C8B-B14F-4D97-AF65-F5344CB8AC3E}">
        <p14:creationId xmlns:p14="http://schemas.microsoft.com/office/powerpoint/2010/main" val="180289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If you don’t find what you’re looking for on our website, we’re happy to provide advice and consultation by phone, e-mail, and in person</a:t>
            </a:r>
            <a:r>
              <a:rPr lang="en-US" baseline="0" dirty="0" smtClean="0"/>
              <a:t> – at no charge!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We’re happy to provide the following services: small questions about DANs to large projects you need help with. </a:t>
            </a:r>
          </a:p>
          <a:p>
            <a:r>
              <a:rPr lang="en-US" dirty="0" smtClean="0"/>
              <a:t>This is how to contact us.</a:t>
            </a:r>
          </a:p>
        </p:txBody>
      </p:sp>
      <p:sp>
        <p:nvSpPr>
          <p:cNvPr id="4" name="Slide Number Placeholder 3"/>
          <p:cNvSpPr>
            <a:spLocks noGrp="1"/>
          </p:cNvSpPr>
          <p:nvPr>
            <p:ph type="sldNum" sz="quarter" idx="10"/>
          </p:nvPr>
        </p:nvSpPr>
        <p:spPr/>
        <p:txBody>
          <a:bodyPr/>
          <a:lstStyle/>
          <a:p>
            <a:fld id="{73099CAD-D2C0-4D48-BE1A-01B459C66872}" type="slidenum">
              <a:rPr lang="en-US" smtClean="0"/>
              <a:t>14</a:t>
            </a:fld>
            <a:endParaRPr lang="en-US"/>
          </a:p>
        </p:txBody>
      </p:sp>
    </p:spTree>
    <p:extLst>
      <p:ext uri="{BB962C8B-B14F-4D97-AF65-F5344CB8AC3E}">
        <p14:creationId xmlns:p14="http://schemas.microsoft.com/office/powerpoint/2010/main" val="337765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Time – Agency staff can work most productively when the right people are able to locate the right records at the right time. In addition, retaining records that document the agency’s actions and experiences helps prevent the wasting of time and resources during staff turnover. </a:t>
            </a:r>
          </a:p>
          <a:p>
            <a:r>
              <a:rPr lang="en-US" sz="1200" kern="1200" dirty="0" smtClean="0">
                <a:solidFill>
                  <a:schemeClr val="tx1"/>
                </a:solidFill>
                <a:effectLst/>
                <a:latin typeface="+mn-lt"/>
                <a:ea typeface="+mn-ea"/>
                <a:cs typeface="+mn-cs"/>
              </a:rPr>
              <a:t>Storage costs – Through timely destruction of non-archival records (which have met their minimum retention period) and transfer of archival records to Washington State Archives, agencies are able to make optimal use of the physical space within their facilities and the storage space on their servers. </a:t>
            </a:r>
          </a:p>
          <a:p>
            <a:r>
              <a:rPr lang="en-US" sz="1200" kern="1200" dirty="0" smtClean="0">
                <a:solidFill>
                  <a:schemeClr val="tx1"/>
                </a:solidFill>
                <a:effectLst/>
                <a:latin typeface="+mn-lt"/>
                <a:ea typeface="+mn-ea"/>
                <a:cs typeface="+mn-cs"/>
              </a:rPr>
              <a:t>IT costs – In addition to reducing IT storage costs, the appropriate disposal/transfer of public records also reduces other IT costs associated with the time it takes to backup/restore data and to migrate records. </a:t>
            </a:r>
          </a:p>
          <a:p>
            <a:r>
              <a:rPr lang="en-US" sz="1200" kern="1200" dirty="0" smtClean="0">
                <a:solidFill>
                  <a:schemeClr val="tx1"/>
                </a:solidFill>
                <a:effectLst/>
                <a:latin typeface="+mn-lt"/>
                <a:ea typeface="+mn-ea"/>
                <a:cs typeface="+mn-cs"/>
              </a:rPr>
              <a:t>Litigation costs – By being able to locate all necessary records in a timely manner during litigation,</a:t>
            </a:r>
          </a:p>
          <a:p>
            <a:endParaRPr lang="en-US" dirty="0"/>
          </a:p>
        </p:txBody>
      </p:sp>
      <p:sp>
        <p:nvSpPr>
          <p:cNvPr id="4" name="Slide Number Placeholder 3"/>
          <p:cNvSpPr>
            <a:spLocks noGrp="1"/>
          </p:cNvSpPr>
          <p:nvPr>
            <p:ph type="sldNum" sz="quarter" idx="10"/>
          </p:nvPr>
        </p:nvSpPr>
        <p:spPr/>
        <p:txBody>
          <a:bodyPr/>
          <a:lstStyle/>
          <a:p>
            <a:fld id="{73099CAD-D2C0-4D48-BE1A-01B459C668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0584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r>
              <a:rPr lang="en-US" smtClean="0">
                <a:latin typeface="Arial" pitchFamily="34" charset="0"/>
              </a:rPr>
              <a:t>4/27/2017</a:t>
            </a:r>
          </a:p>
        </p:txBody>
      </p:sp>
      <p:sp>
        <p:nvSpPr>
          <p:cNvPr id="44035" name="Rectangle 6"/>
          <p:cNvSpPr>
            <a:spLocks noGrp="1" noChangeArrowheads="1"/>
          </p:cNvSpPr>
          <p:nvPr>
            <p:ph type="ftr" sz="quarter" idx="4"/>
          </p:nvPr>
        </p:nvSpPr>
        <p:spPr>
          <a:noFill/>
        </p:spPr>
        <p:txBody>
          <a:bodyPr/>
          <a:lstStyle/>
          <a:p>
            <a:r>
              <a:rPr lang="en-US" smtClean="0">
                <a:latin typeface="Arial" pitchFamily="34" charset="0"/>
              </a:rPr>
              <a:t>www.sos.wa.gov/archives/recordsmanagement</a:t>
            </a:r>
            <a:endParaRPr lang="en-US">
              <a:latin typeface="Arial" pitchFamily="34" charset="0"/>
            </a:endParaRPr>
          </a:p>
        </p:txBody>
      </p:sp>
      <p:sp>
        <p:nvSpPr>
          <p:cNvPr id="44036" name="Rectangle 7"/>
          <p:cNvSpPr>
            <a:spLocks noGrp="1" noChangeArrowheads="1"/>
          </p:cNvSpPr>
          <p:nvPr>
            <p:ph type="sldNum" sz="quarter" idx="5"/>
          </p:nvPr>
        </p:nvSpPr>
        <p:spPr>
          <a:noFill/>
        </p:spPr>
        <p:txBody>
          <a:bodyPr/>
          <a:lstStyle/>
          <a:p>
            <a:fld id="{E6E0718B-3F3A-4643-B005-301C43E7B94B}" type="slidenum">
              <a:rPr lang="en-US" smtClean="0">
                <a:latin typeface="Arial" pitchFamily="34" charset="0"/>
              </a:rPr>
              <a:pPr/>
              <a:t>3</a:t>
            </a:fld>
            <a:endParaRPr lang="en-US" smtClean="0">
              <a:latin typeface="Arial" pitchFamily="34" charset="0"/>
            </a:endParaRPr>
          </a:p>
        </p:txBody>
      </p:sp>
      <p:sp>
        <p:nvSpPr>
          <p:cNvPr id="44037" name="Rectangle 2"/>
          <p:cNvSpPr>
            <a:spLocks noGrp="1" noRot="1" noChangeAspect="1" noChangeArrowheads="1" noTextEdit="1"/>
          </p:cNvSpPr>
          <p:nvPr>
            <p:ph type="sldImg"/>
          </p:nvPr>
        </p:nvSpPr>
        <p:spPr>
          <a:xfrm>
            <a:off x="320675" y="711200"/>
            <a:ext cx="6291263" cy="3540125"/>
          </a:xfrm>
          <a:ln/>
        </p:spPr>
      </p:sp>
      <p:sp>
        <p:nvSpPr>
          <p:cNvPr id="44038" name="Rectangle 3"/>
          <p:cNvSpPr>
            <a:spLocks noGrp="1" noChangeArrowheads="1"/>
          </p:cNvSpPr>
          <p:nvPr>
            <p:ph type="body" idx="1"/>
          </p:nvPr>
        </p:nvSpPr>
        <p:spPr>
          <a:xfrm>
            <a:off x="920165" y="4489716"/>
            <a:ext cx="5065386" cy="4252165"/>
          </a:xfrm>
          <a:noFill/>
          <a:ln/>
        </p:spPr>
        <p:txBody>
          <a:bodyPr/>
          <a:lstStyle/>
          <a:p>
            <a:pPr eaLnBrk="1" hangingPunct="1"/>
            <a:r>
              <a:rPr lang="en-US" sz="1400" b="1" dirty="0" smtClean="0">
                <a:latin typeface="Arial" pitchFamily="34" charset="0"/>
              </a:rPr>
              <a:t>As part of your duties to this agency</a:t>
            </a:r>
            <a:endParaRPr lang="en-US" sz="1400" b="1" dirty="0">
              <a:latin typeface="Arial" pitchFamily="34" charset="0"/>
            </a:endParaRPr>
          </a:p>
        </p:txBody>
      </p:sp>
      <p:sp>
        <p:nvSpPr>
          <p:cNvPr id="44039" name="Header Placeholder 6"/>
          <p:cNvSpPr>
            <a:spLocks noGrp="1"/>
          </p:cNvSpPr>
          <p:nvPr>
            <p:ph type="hdr" sz="quarter"/>
          </p:nvPr>
        </p:nvSpPr>
        <p:spPr>
          <a:noFill/>
        </p:spPr>
        <p:txBody>
          <a:bodyPr/>
          <a:lstStyle/>
          <a:p>
            <a:r>
              <a:rPr lang="en-US" smtClean="0">
                <a:latin typeface="Arial" pitchFamily="34" charset="0"/>
              </a:rPr>
              <a:t>Washington State Archives - Records Management</a:t>
            </a:r>
            <a:endParaRPr lang="en-US">
              <a:latin typeface="Arial" pitchFamily="34" charset="0"/>
            </a:endParaRPr>
          </a:p>
        </p:txBody>
      </p:sp>
    </p:spTree>
    <p:extLst>
      <p:ext uri="{BB962C8B-B14F-4D97-AF65-F5344CB8AC3E}">
        <p14:creationId xmlns:p14="http://schemas.microsoft.com/office/powerpoint/2010/main" val="366882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t>
            </a:r>
            <a:r>
              <a:rPr lang="en-US" dirty="0" smtClean="0"/>
              <a:t>applies to you regardless of whether</a:t>
            </a:r>
            <a:r>
              <a:rPr lang="en-US" baseline="0" dirty="0" smtClean="0"/>
              <a:t> you work for or volunteer for the agency.</a:t>
            </a:r>
          </a:p>
          <a:p>
            <a:r>
              <a:rPr lang="en-US" baseline="0" dirty="0" smtClean="0"/>
              <a:t>You can’t take records home or give them away. </a:t>
            </a:r>
            <a:endParaRPr lang="en-US" dirty="0"/>
          </a:p>
        </p:txBody>
      </p:sp>
      <p:sp>
        <p:nvSpPr>
          <p:cNvPr id="4" name="Slide Number Placeholder 3"/>
          <p:cNvSpPr>
            <a:spLocks noGrp="1"/>
          </p:cNvSpPr>
          <p:nvPr>
            <p:ph type="sldNum" sz="quarter" idx="10"/>
          </p:nvPr>
        </p:nvSpPr>
        <p:spPr/>
        <p:txBody>
          <a:bodyPr/>
          <a:lstStyle/>
          <a:p>
            <a:fld id="{73099CAD-D2C0-4D48-BE1A-01B459C66872}" type="slidenum">
              <a:rPr lang="en-US" smtClean="0"/>
              <a:t>4</a:t>
            </a:fld>
            <a:endParaRPr lang="en-US"/>
          </a:p>
        </p:txBody>
      </p:sp>
    </p:spTree>
    <p:extLst>
      <p:ext uri="{BB962C8B-B14F-4D97-AF65-F5344CB8AC3E}">
        <p14:creationId xmlns:p14="http://schemas.microsoft.com/office/powerpoint/2010/main" val="286137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CE607C-1287-4CA0-AC6A-571962584264}" type="slidenum">
              <a:rPr lang="en-US" smtClean="0"/>
              <a:pPr/>
              <a:t>5</a:t>
            </a:fld>
            <a:endParaRPr lang="en-US" dirty="0"/>
          </a:p>
        </p:txBody>
      </p:sp>
      <p:sp>
        <p:nvSpPr>
          <p:cNvPr id="5" name="Date Placeholder 4"/>
          <p:cNvSpPr>
            <a:spLocks noGrp="1"/>
          </p:cNvSpPr>
          <p:nvPr>
            <p:ph type="dt" idx="11"/>
          </p:nvPr>
        </p:nvSpPr>
        <p:spPr/>
        <p:txBody>
          <a:bodyPr/>
          <a:lstStyle/>
          <a:p>
            <a:r>
              <a:rPr lang="en-US" smtClean="0"/>
              <a:t>4/27/2017</a:t>
            </a:r>
            <a:endParaRPr lang="en-US" dirty="0"/>
          </a:p>
        </p:txBody>
      </p:sp>
      <p:sp>
        <p:nvSpPr>
          <p:cNvPr id="6" name="Footer Placeholder 5"/>
          <p:cNvSpPr>
            <a:spLocks noGrp="1"/>
          </p:cNvSpPr>
          <p:nvPr>
            <p:ph type="ftr" sz="quarter" idx="12"/>
          </p:nvPr>
        </p:nvSpPr>
        <p:spPr/>
        <p:txBody>
          <a:bodyPr/>
          <a:lstStyle/>
          <a:p>
            <a:r>
              <a:rPr lang="en-US" smtClean="0"/>
              <a:t>www.sos.wa.gov/archives/recordsmanagement</a:t>
            </a:r>
            <a:endParaRPr lang="en-US" dirty="0"/>
          </a:p>
        </p:txBody>
      </p:sp>
      <p:sp>
        <p:nvSpPr>
          <p:cNvPr id="7" name="Header Placeholder 6"/>
          <p:cNvSpPr>
            <a:spLocks noGrp="1"/>
          </p:cNvSpPr>
          <p:nvPr>
            <p:ph type="hdr" sz="quarter" idx="13"/>
          </p:nvPr>
        </p:nvSpPr>
        <p:spPr/>
        <p:txBody>
          <a:bodyPr/>
          <a:lstStyle/>
          <a:p>
            <a:r>
              <a:rPr lang="en-US" smtClean="0"/>
              <a:t>Washington State Archives - Records Management</a:t>
            </a:r>
            <a:endParaRPr lang="en-US" dirty="0"/>
          </a:p>
        </p:txBody>
      </p:sp>
    </p:spTree>
    <p:extLst>
      <p:ext uri="{BB962C8B-B14F-4D97-AF65-F5344CB8AC3E}">
        <p14:creationId xmlns:p14="http://schemas.microsoft.com/office/powerpoint/2010/main" val="126066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 </a:t>
            </a:r>
            <a:r>
              <a:rPr lang="en-US" dirty="0" err="1" smtClean="0"/>
              <a:t>desctruction</a:t>
            </a:r>
            <a:endParaRPr lang="en-US" dirty="0" smtClean="0"/>
          </a:p>
          <a:p>
            <a:r>
              <a:rPr lang="en-US" dirty="0" smtClean="0"/>
              <a:t>Skamania: There was an investigation into questionable business practices, and the County Auditor ordered staff to destroy records.</a:t>
            </a:r>
            <a:r>
              <a:rPr lang="en-US" baseline="0" dirty="0" smtClean="0"/>
              <a:t> </a:t>
            </a:r>
          </a:p>
          <a:p>
            <a:r>
              <a:rPr lang="en-US" baseline="0" dirty="0" smtClean="0"/>
              <a:t>Selah: Stole </a:t>
            </a:r>
            <a:r>
              <a:rPr lang="en-US" baseline="0" dirty="0" err="1" smtClean="0"/>
              <a:t>gov</a:t>
            </a:r>
            <a:r>
              <a:rPr lang="en-US" baseline="0" dirty="0" smtClean="0"/>
              <a:t> records and deleted public docs after he was fired. </a:t>
            </a: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Former Skamania County Auditor (2012)</a:t>
            </a:r>
          </a:p>
          <a:p>
            <a:pPr lvl="2"/>
            <a:r>
              <a:rPr lang="en-US" i="1" dirty="0" smtClean="0"/>
              <a:t>Pleaded guilty to attempted injury to public record</a:t>
            </a:r>
          </a:p>
          <a:p>
            <a:pPr lvl="2"/>
            <a:r>
              <a:rPr lang="en-US" i="1" dirty="0" smtClean="0"/>
              <a:t>168 hours community service; $62,000 in restitution</a:t>
            </a:r>
          </a:p>
          <a:p>
            <a:pPr lvl="2"/>
            <a:endParaRPr lang="en-US" sz="1200" dirty="0" smtClean="0"/>
          </a:p>
          <a:p>
            <a:pPr lvl="1">
              <a:buFont typeface="Arial" panose="020B0604020202020204" pitchFamily="34" charset="0"/>
              <a:buChar char="•"/>
            </a:pPr>
            <a:r>
              <a:rPr lang="en-US" dirty="0" smtClean="0"/>
              <a:t>Former Selah City Supervisor (2014)</a:t>
            </a:r>
          </a:p>
          <a:p>
            <a:pPr lvl="2"/>
            <a:r>
              <a:rPr lang="en-US" i="1" dirty="0" smtClean="0"/>
              <a:t>Entered Alford plea on one charge of injury to public record</a:t>
            </a:r>
          </a:p>
          <a:p>
            <a:pPr lvl="2"/>
            <a:r>
              <a:rPr lang="en-US" i="1" dirty="0" smtClean="0"/>
              <a:t>1 day in prison; $65,474 in restitution </a:t>
            </a:r>
          </a:p>
          <a:p>
            <a:endParaRPr lang="en-US" dirty="0"/>
          </a:p>
        </p:txBody>
      </p:sp>
      <p:sp>
        <p:nvSpPr>
          <p:cNvPr id="4" name="Slide Number Placeholder 3"/>
          <p:cNvSpPr>
            <a:spLocks noGrp="1"/>
          </p:cNvSpPr>
          <p:nvPr>
            <p:ph type="sldNum" sz="quarter" idx="10"/>
          </p:nvPr>
        </p:nvSpPr>
        <p:spPr/>
        <p:txBody>
          <a:bodyPr/>
          <a:lstStyle/>
          <a:p>
            <a:fld id="{73099CAD-D2C0-4D48-BE1A-01B459C66872}" type="slidenum">
              <a:rPr lang="en-US" smtClean="0"/>
              <a:t>6</a:t>
            </a:fld>
            <a:endParaRPr lang="en-US"/>
          </a:p>
        </p:txBody>
      </p:sp>
    </p:spTree>
    <p:extLst>
      <p:ext uri="{BB962C8B-B14F-4D97-AF65-F5344CB8AC3E}">
        <p14:creationId xmlns:p14="http://schemas.microsoft.com/office/powerpoint/2010/main" val="168247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Demo: https://www.sos.wa.gov/archives/</a:t>
            </a:r>
          </a:p>
          <a:p>
            <a:endParaRPr lang="en-US" dirty="0"/>
          </a:p>
        </p:txBody>
      </p:sp>
      <p:sp>
        <p:nvSpPr>
          <p:cNvPr id="5" name="Slide Number Placeholder 4"/>
          <p:cNvSpPr>
            <a:spLocks noGrp="1"/>
          </p:cNvSpPr>
          <p:nvPr>
            <p:ph type="sldNum" sz="quarter" idx="10"/>
          </p:nvPr>
        </p:nvSpPr>
        <p:spPr/>
        <p:txBody>
          <a:bodyPr/>
          <a:lstStyle/>
          <a:p>
            <a:fld id="{8DB7C5A0-DD2D-4C1D-B8D7-6B877CA56D47}" type="slidenum">
              <a:rPr lang="en-US" smtClean="0"/>
              <a:t>8</a:t>
            </a:fld>
            <a:endParaRPr lang="en-US"/>
          </a:p>
        </p:txBody>
      </p:sp>
    </p:spTree>
    <p:extLst>
      <p:ext uri="{BB962C8B-B14F-4D97-AF65-F5344CB8AC3E}">
        <p14:creationId xmlns:p14="http://schemas.microsoft.com/office/powerpoint/2010/main" val="168149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“until no longer needed for agency business”</a:t>
            </a:r>
            <a:r>
              <a:rPr lang="en-US" baseline="0" dirty="0" smtClean="0"/>
              <a:t> retentions </a:t>
            </a:r>
            <a:endParaRPr lang="en-US" dirty="0" smtClean="0"/>
          </a:p>
          <a:p>
            <a:endParaRPr lang="en-US" dirty="0" smtClean="0"/>
          </a:p>
          <a:p>
            <a:r>
              <a:rPr lang="en-US" dirty="0" smtClean="0"/>
              <a:t>This is a screenshot of a</a:t>
            </a:r>
            <a:r>
              <a:rPr lang="en-US" baseline="0" dirty="0" smtClean="0"/>
              <a:t> records retention schedule. It is a list of the types of records that an agency might create or receive.</a:t>
            </a:r>
          </a:p>
          <a:p>
            <a:endParaRPr lang="en-US" baseline="0" dirty="0" smtClean="0"/>
          </a:p>
          <a:p>
            <a:pPr algn="ctr"/>
            <a:r>
              <a:rPr lang="en-US" b="1" baseline="0" dirty="0" smtClean="0"/>
              <a:t>READING THE SCHEDULES – PARTS OF A DAN</a:t>
            </a:r>
          </a:p>
          <a:p>
            <a:endParaRPr lang="en-US" b="1" baseline="0" dirty="0" smtClean="0"/>
          </a:p>
          <a:p>
            <a:r>
              <a:rPr lang="en-US" baseline="0" dirty="0" smtClean="0"/>
              <a:t>Each type of record has a Disposition Authority Number (DAN) which is the unique identifier that authorizes the destruction/transfer of that record at a certain time.</a:t>
            </a:r>
          </a:p>
          <a:p>
            <a:endParaRPr lang="en-US" baseline="0" dirty="0" smtClean="0"/>
          </a:p>
          <a:p>
            <a:r>
              <a:rPr lang="en-US" baseline="0" dirty="0" smtClean="0"/>
              <a:t>Each DAN has a title, description, retention and disposition action, and a designation.</a:t>
            </a:r>
          </a:p>
          <a:p>
            <a:endParaRPr lang="en-US" dirty="0" smtClean="0"/>
          </a:p>
          <a:p>
            <a:pPr defTabSz="914266"/>
            <a:r>
              <a:rPr lang="en-US" b="1" baseline="0" dirty="0" smtClean="0"/>
              <a:t>Title and Description</a:t>
            </a:r>
          </a:p>
          <a:p>
            <a:pPr defTabSz="914266"/>
            <a:r>
              <a:rPr lang="en-US" b="0" baseline="0" dirty="0" smtClean="0"/>
              <a:t>The title and description will describe the type of record that falls under that DAN. It may also contain some examples of records that fall under that DAN and examples of records that DO NOT fall under that DAN. Your record may still fall under that DAN if it matches the description, even if it is not in the “included” list.</a:t>
            </a:r>
          </a:p>
          <a:p>
            <a:pPr defTabSz="914266"/>
            <a:endParaRPr lang="en-US" b="0" baseline="0" dirty="0" smtClean="0"/>
          </a:p>
          <a:p>
            <a:pPr defTabSz="914266"/>
            <a:r>
              <a:rPr lang="en-US" b="1" baseline="0" dirty="0" smtClean="0"/>
              <a:t>Retention and Disposition Action</a:t>
            </a:r>
          </a:p>
          <a:p>
            <a:pPr defTabSz="914266"/>
            <a:r>
              <a:rPr lang="en-US" b="0" baseline="0" dirty="0" smtClean="0"/>
              <a:t>This tells you how long you must retain that type of record, when that countdown starts, and what you must do with the record once it has met its required retention period. There are two options for </a:t>
            </a:r>
            <a:r>
              <a:rPr lang="en-US" b="0" i="1" baseline="0" dirty="0" smtClean="0"/>
              <a:t>dispositioning</a:t>
            </a:r>
            <a:r>
              <a:rPr lang="en-US" b="0" i="0" baseline="0" dirty="0" smtClean="0"/>
              <a:t> a record: destroy or transfer. If your record must be </a:t>
            </a:r>
            <a:r>
              <a:rPr lang="en-US" b="0" i="1" baseline="0" dirty="0" smtClean="0"/>
              <a:t>transferred</a:t>
            </a:r>
            <a:r>
              <a:rPr lang="en-US" b="0" i="0" baseline="0" dirty="0" smtClean="0"/>
              <a:t>, then you should call your Regional Branch Archivist when you are ready to get rid of the records. They will </a:t>
            </a:r>
            <a:r>
              <a:rPr lang="en-US" b="0" i="1" baseline="0" dirty="0" smtClean="0"/>
              <a:t>appraise</a:t>
            </a:r>
            <a:r>
              <a:rPr lang="en-US" b="0" i="0" baseline="0" dirty="0" smtClean="0"/>
              <a:t> (evaluate the historical value of) the records and decide whether all, some, or none should be transferred to the State Archives for permanent retention. If they find no historical value in the records, they will provide you with authorization to destroy the records. If they do find historical value in the records, they will walk you through the process of transferring the records to the State Archives.</a:t>
            </a:r>
            <a:endParaRPr lang="en-US" b="0" baseline="0" dirty="0" smtClean="0"/>
          </a:p>
          <a:p>
            <a:pPr defTabSz="914266"/>
            <a:endParaRPr lang="en-US" b="0" baseline="0" dirty="0" smtClean="0"/>
          </a:p>
          <a:p>
            <a:pPr defTabSz="914266"/>
            <a:r>
              <a:rPr lang="en-US" b="1" baseline="0" dirty="0" smtClean="0"/>
              <a:t>Designation</a:t>
            </a:r>
          </a:p>
          <a:p>
            <a:pPr defTabSz="914266"/>
            <a:r>
              <a:rPr lang="en-US" b="0" baseline="0" dirty="0" smtClean="0"/>
              <a:t>There are two designation categories:</a:t>
            </a:r>
          </a:p>
          <a:p>
            <a:pPr marL="171425" indent="-171425" defTabSz="914266">
              <a:buFont typeface="Arial" panose="020B0604020202020204" pitchFamily="34" charset="0"/>
              <a:buChar char="•"/>
            </a:pPr>
            <a:r>
              <a:rPr lang="en-US" b="0" baseline="0" dirty="0" smtClean="0"/>
              <a:t>ARCHIVAL/NON-ARCHIVAL – Indicates what you need to do with a record at the end of the retention period.</a:t>
            </a:r>
          </a:p>
          <a:p>
            <a:pPr marL="628558" lvl="1" indent="-171425" defTabSz="914266">
              <a:buFont typeface="Arial" panose="020B0604020202020204" pitchFamily="34" charset="0"/>
              <a:buChar char="•"/>
            </a:pPr>
            <a:r>
              <a:rPr lang="en-US" b="0" baseline="0" dirty="0" smtClean="0"/>
              <a:t>Historical Research</a:t>
            </a:r>
          </a:p>
          <a:p>
            <a:pPr marL="628558" lvl="1" indent="-171425" defTabSz="914266">
              <a:buFont typeface="Arial" panose="020B0604020202020204" pitchFamily="34" charset="0"/>
              <a:buChar char="•"/>
            </a:pPr>
            <a:r>
              <a:rPr lang="en-US" b="0" baseline="0" dirty="0" smtClean="0"/>
              <a:t>If a record </a:t>
            </a:r>
            <a:r>
              <a:rPr lang="en-US" b="0" i="1" baseline="0" dirty="0" smtClean="0"/>
              <a:t>may</a:t>
            </a:r>
            <a:r>
              <a:rPr lang="en-US" b="0" i="0" baseline="0" dirty="0" smtClean="0"/>
              <a:t> have lasting historical value, it is designated as ARCHIVAL (Appraisal Required).</a:t>
            </a:r>
          </a:p>
          <a:p>
            <a:pPr marL="628558" lvl="1" indent="-171425" defTabSz="914266">
              <a:buFont typeface="Arial" panose="020B0604020202020204" pitchFamily="34" charset="0"/>
              <a:buChar char="•"/>
            </a:pPr>
            <a:endParaRPr lang="en-US" b="0" baseline="0" dirty="0" smtClean="0"/>
          </a:p>
          <a:p>
            <a:pPr marL="171425" indent="-171425" defTabSz="914266">
              <a:buFont typeface="Arial" panose="020B0604020202020204" pitchFamily="34" charset="0"/>
              <a:buChar char="•"/>
            </a:pPr>
            <a:r>
              <a:rPr lang="en-US" b="0" baseline="0" dirty="0" smtClean="0"/>
              <a:t>ESSENTIAL/NON-ESSENTIAL – Indicates that the records needs additional protection during its retention period.</a:t>
            </a:r>
          </a:p>
          <a:p>
            <a:pPr marL="628558" lvl="1" indent="-171425" defTabSz="914266">
              <a:buFont typeface="Arial" panose="020B0604020202020204" pitchFamily="34" charset="0"/>
              <a:buChar char="•"/>
            </a:pPr>
            <a:r>
              <a:rPr lang="en-US" b="0" baseline="0" dirty="0" smtClean="0"/>
              <a:t>Disaster Planning</a:t>
            </a:r>
          </a:p>
          <a:p>
            <a:pPr marL="628558" lvl="1" indent="-171425" defTabSz="914266">
              <a:buFont typeface="Arial" panose="020B0604020202020204" pitchFamily="34" charset="0"/>
              <a:buChar char="•"/>
            </a:pPr>
            <a:r>
              <a:rPr lang="en-US" b="0" baseline="0" dirty="0" smtClean="0"/>
              <a:t>An ESSENTIAL record is a record that your agency MUST have in order to resume normal operations after some kind of disaster.</a:t>
            </a:r>
          </a:p>
          <a:p>
            <a:endParaRPr lang="en-US" dirty="0"/>
          </a:p>
        </p:txBody>
      </p:sp>
      <p:sp>
        <p:nvSpPr>
          <p:cNvPr id="5" name="Slide Number Placeholder 4"/>
          <p:cNvSpPr>
            <a:spLocks noGrp="1"/>
          </p:cNvSpPr>
          <p:nvPr>
            <p:ph type="sldNum" sz="quarter" idx="10"/>
          </p:nvPr>
        </p:nvSpPr>
        <p:spPr/>
        <p:txBody>
          <a:bodyPr/>
          <a:lstStyle/>
          <a:p>
            <a:fld id="{8DB7C5A0-DD2D-4C1D-B8D7-6B877CA56D47}" type="slidenum">
              <a:rPr lang="en-US" smtClean="0"/>
              <a:t>9</a:t>
            </a:fld>
            <a:endParaRPr lang="en-US"/>
          </a:p>
        </p:txBody>
      </p:sp>
    </p:spTree>
    <p:extLst>
      <p:ext uri="{BB962C8B-B14F-4D97-AF65-F5344CB8AC3E}">
        <p14:creationId xmlns:p14="http://schemas.microsoft.com/office/powerpoint/2010/main" val="348321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95% of records are not archival. Small percentage of records that have enduring</a:t>
            </a:r>
            <a:r>
              <a:rPr lang="en-US" baseline="0" dirty="0" smtClean="0"/>
              <a:t> historical value. That’s what goes to the Archives. </a:t>
            </a:r>
            <a:endParaRPr lang="en-US" dirty="0"/>
          </a:p>
        </p:txBody>
      </p:sp>
      <p:sp>
        <p:nvSpPr>
          <p:cNvPr id="4" name="Slide Number Placeholder 3"/>
          <p:cNvSpPr>
            <a:spLocks noGrp="1"/>
          </p:cNvSpPr>
          <p:nvPr>
            <p:ph type="sldNum" sz="quarter" idx="10"/>
          </p:nvPr>
        </p:nvSpPr>
        <p:spPr/>
        <p:txBody>
          <a:bodyPr/>
          <a:lstStyle/>
          <a:p>
            <a:fld id="{73099CAD-D2C0-4D48-BE1A-01B459C66872}" type="slidenum">
              <a:rPr lang="en-US" smtClean="0"/>
              <a:t>10</a:t>
            </a:fld>
            <a:endParaRPr lang="en-US"/>
          </a:p>
        </p:txBody>
      </p:sp>
    </p:spTree>
    <p:extLst>
      <p:ext uri="{BB962C8B-B14F-4D97-AF65-F5344CB8AC3E}">
        <p14:creationId xmlns:p14="http://schemas.microsoft.com/office/powerpoint/2010/main" val="38454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A2236-8320-4CAF-B80F-497AAB3EF640}" type="datetime1">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8B512-F011-453B-982B-90F0DCF5CDA8}" type="datetime1">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872FE-0EC5-4D11-A9DE-92C94764F1F4}" type="datetime1">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29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43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56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8978"/>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8978"/>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69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37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536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605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9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5E26C67-EF33-44E9-B574-E0C2C44345CD}" type="datetime1">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49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6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13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AC5F6-73EA-4C7C-9834-DA5B35F11C94}" type="datetime1">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8978"/>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8978"/>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D2ACC-3868-49E5-BBFB-D7DBD413058E}" type="datetime1">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EB22EF-864D-438B-BBBD-876DD45137D8}" type="datetime1">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505F1A-E376-4C8E-B30A-3012F72671C6}" type="datetime1">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17BF3-622A-485F-BAAF-B439AAFB95F4}" type="datetime1">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5AE6B-351D-4987-B4BE-9B4EFC8A4793}" type="datetime1">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C6273-A452-42DE-9540-2ED4C8240CB2}" type="datetime1">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F9A7F-4234-44EE-8E95-7841ADB6E6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757D96A-4FDF-4D5C-9B63-C7180545BCB0}" type="datetime1">
              <a:rPr lang="en-US" smtClean="0"/>
              <a:t>3/11/2020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BF9A7F-4234-44EE-8E95-7841ADB6E6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85800" rtl="0" eaLnBrk="1" latinLnBrk="0" hangingPunct="1">
        <a:spcBef>
          <a:spcPct val="0"/>
        </a:spcBef>
        <a:buNone/>
        <a:defRPr sz="3300" kern="1200">
          <a:solidFill>
            <a:schemeClr val="tx1"/>
          </a:solidFill>
          <a:latin typeface="Century Gothic"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Gothic"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Gothic"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Gothic"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4BC3BD-FD74-45CC-B56E-E4729AC0820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BF9A7F-4234-44EE-8E95-7841ADB6E6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214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Century Gothic"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Gothic"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Gothic"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Gothic"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Gothic"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recordsmanagement@sos.w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app.leg.wa.gov/WAC/default.aspx?cite=434-662-040"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os.wa.gov/archiv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43000" y="1223793"/>
            <a:ext cx="6858000" cy="600164"/>
          </a:xfrm>
          <a:prstGeom prst="rect">
            <a:avLst/>
          </a:prstGeom>
        </p:spPr>
        <p:txBody>
          <a:bodyPr wrap="square" anchor="ctr">
            <a:spAutoFit/>
          </a:bodyPr>
          <a:lstStyle/>
          <a:p>
            <a:pPr lvl="0" algn="ctr"/>
            <a:r>
              <a:rPr lang="en-US" sz="3300" b="1" dirty="0" smtClean="0">
                <a:solidFill>
                  <a:prstClr val="black"/>
                </a:solidFill>
                <a:effectLst>
                  <a:outerShdw blurRad="38100" dist="38100" dir="2700000" algn="tl">
                    <a:srgbClr val="000000">
                      <a:alpha val="43137"/>
                    </a:srgbClr>
                  </a:outerShdw>
                </a:effectLst>
                <a:latin typeface="Century Gothic" panose="020B0502020202020204" pitchFamily="34" charset="0"/>
              </a:rPr>
              <a:t>Basics of Managing Records</a:t>
            </a:r>
            <a:endParaRPr lang="en-US" sz="3300" b="1" i="1" dirty="0">
              <a:solidFill>
                <a:prstClr val="black"/>
              </a:solidFill>
              <a:effectLst>
                <a:outerShdw blurRad="38100" dist="38100" dir="2700000" algn="tl">
                  <a:srgbClr val="000000">
                    <a:alpha val="43137"/>
                  </a:srgbClr>
                </a:outerShdw>
              </a:effectLst>
              <a:latin typeface="Century Gothic" panose="020B0502020202020204" pitchFamily="34" charset="0"/>
            </a:endParaRPr>
          </a:p>
        </p:txBody>
      </p:sp>
      <p:sp>
        <p:nvSpPr>
          <p:cNvPr id="9" name="Rectangle 8"/>
          <p:cNvSpPr/>
          <p:nvPr/>
        </p:nvSpPr>
        <p:spPr>
          <a:xfrm>
            <a:off x="1685925" y="3024478"/>
            <a:ext cx="5772150" cy="1338828"/>
          </a:xfrm>
          <a:prstGeom prst="rect">
            <a:avLst/>
          </a:prstGeom>
        </p:spPr>
        <p:txBody>
          <a:bodyPr wrap="square" anchor="ctr">
            <a:spAutoFit/>
          </a:bodyPr>
          <a:lstStyle/>
          <a:p>
            <a:pPr marL="1115616" indent="-1115616"/>
            <a:endParaRPr lang="en-US" sz="2700" dirty="0">
              <a:latin typeface="Century Gothic" pitchFamily="34" charset="0"/>
            </a:endParaRPr>
          </a:p>
          <a:p>
            <a:pPr marL="1115616" indent="-1115616" algn="ctr"/>
            <a:r>
              <a:rPr lang="en-US" dirty="0" smtClean="0">
                <a:latin typeface="Century Gothic" pitchFamily="34" charset="0"/>
              </a:rPr>
              <a:t>Washington </a:t>
            </a:r>
            <a:r>
              <a:rPr lang="en-US" dirty="0">
                <a:latin typeface="Century Gothic" pitchFamily="34" charset="0"/>
              </a:rPr>
              <a:t>State </a:t>
            </a:r>
            <a:r>
              <a:rPr lang="en-US" dirty="0" smtClean="0">
                <a:latin typeface="Century Gothic" pitchFamily="34" charset="0"/>
              </a:rPr>
              <a:t>Archives</a:t>
            </a:r>
          </a:p>
          <a:p>
            <a:pPr marL="1115616" indent="-1115616" algn="ctr"/>
            <a:r>
              <a:rPr lang="en-US" dirty="0" smtClean="0">
                <a:latin typeface="Century Gothic" pitchFamily="34" charset="0"/>
                <a:hlinkClick r:id="rId4"/>
              </a:rPr>
              <a:t>recordsmanagement@sos.wa.gov</a:t>
            </a:r>
            <a:endParaRPr lang="en-US" dirty="0" smtClean="0">
              <a:latin typeface="Century Gothic" pitchFamily="34" charset="0"/>
            </a:endParaRPr>
          </a:p>
          <a:p>
            <a:pPr marL="1115616" indent="-1115616" algn="ctr"/>
            <a:r>
              <a:rPr lang="en-US" dirty="0" smtClean="0">
                <a:latin typeface="Century Gothic" pitchFamily="34" charset="0"/>
              </a:rPr>
              <a:t>(360) 586-4901</a:t>
            </a:r>
            <a:endParaRPr lang="en-US" dirty="0">
              <a:latin typeface="Century Gothic" pitchFamily="34" charset="0"/>
            </a:endParaRPr>
          </a:p>
        </p:txBody>
      </p:sp>
      <p:pic>
        <p:nvPicPr>
          <p:cNvPr id="5" name="Picture 4" descr="SecStateLogo.png"/>
          <p:cNvPicPr>
            <a:picLocks noChangeAspect="1"/>
          </p:cNvPicPr>
          <p:nvPr/>
        </p:nvPicPr>
        <p:blipFill>
          <a:blip r:embed="rId5" cstate="print"/>
          <a:stretch>
            <a:fillRect/>
          </a:stretch>
        </p:blipFill>
        <p:spPr>
          <a:xfrm>
            <a:off x="1314450" y="114300"/>
            <a:ext cx="2007719" cy="514350"/>
          </a:xfrm>
          <a:prstGeom prst="rect">
            <a:avLst/>
          </a:prstGeom>
        </p:spPr>
      </p:pic>
      <p:sp>
        <p:nvSpPr>
          <p:cNvPr id="2" name="Slide Number Placeholder 1"/>
          <p:cNvSpPr>
            <a:spLocks noGrp="1"/>
          </p:cNvSpPr>
          <p:nvPr>
            <p:ph type="sldNum" sz="quarter" idx="12"/>
          </p:nvPr>
        </p:nvSpPr>
        <p:spPr/>
        <p:txBody>
          <a:bodyPr/>
          <a:lstStyle/>
          <a:p>
            <a:fld id="{D3BF9A7F-4234-44EE-8E95-7841ADB6E672}" type="slidenum">
              <a:rPr lang="en-US" smtClean="0"/>
              <a:pPr/>
              <a:t>1</a:t>
            </a:fld>
            <a:endParaRPr lang="en-US"/>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SecStateLogo.png"/>
          <p:cNvPicPr>
            <a:picLocks noChangeAspect="1"/>
          </p:cNvPicPr>
          <p:nvPr/>
        </p:nvPicPr>
        <p:blipFill>
          <a:blip r:embed="rId4" cstate="print"/>
          <a:stretch>
            <a:fillRect/>
          </a:stretch>
        </p:blipFill>
        <p:spPr>
          <a:xfrm>
            <a:off x="1428750" y="4686300"/>
            <a:ext cx="1485900" cy="380667"/>
          </a:xfrm>
          <a:prstGeom prst="rect">
            <a:avLst/>
          </a:prstGeom>
        </p:spPr>
      </p:pic>
      <p:sp>
        <p:nvSpPr>
          <p:cNvPr id="7" name="Rounded Rectangle 6"/>
          <p:cNvSpPr/>
          <p:nvPr/>
        </p:nvSpPr>
        <p:spPr>
          <a:xfrm>
            <a:off x="1698286" y="680478"/>
            <a:ext cx="5715000" cy="1657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black"/>
                </a:solidFill>
              </a:rPr>
              <a:t>KEEP</a:t>
            </a:r>
            <a:r>
              <a:rPr lang="en-US" sz="2100" dirty="0">
                <a:solidFill>
                  <a:prstClr val="white"/>
                </a:solidFill>
              </a:rPr>
              <a:t> </a:t>
            </a:r>
            <a:r>
              <a:rPr lang="en-US" sz="3600" b="1" dirty="0">
                <a:solidFill>
                  <a:prstClr val="black"/>
                </a:solidFill>
              </a:rPr>
              <a:t>PUBLIC RECORDS</a:t>
            </a:r>
            <a:r>
              <a:rPr lang="en-US" sz="3600" dirty="0">
                <a:solidFill>
                  <a:prstClr val="black"/>
                </a:solidFill>
              </a:rPr>
              <a:t> </a:t>
            </a:r>
            <a:r>
              <a:rPr lang="en-US" sz="2100" dirty="0">
                <a:solidFill>
                  <a:prstClr val="black"/>
                </a:solidFill>
              </a:rPr>
              <a:t>for </a:t>
            </a:r>
          </a:p>
          <a:p>
            <a:pPr algn="ctr"/>
            <a:r>
              <a:rPr lang="en-US" sz="3600" b="1" dirty="0">
                <a:solidFill>
                  <a:prstClr val="black"/>
                </a:solidFill>
              </a:rPr>
              <a:t>MINIMUM RETENTION</a:t>
            </a:r>
            <a:endParaRPr lang="en-US" sz="3600" b="1" baseline="-25000" dirty="0">
              <a:solidFill>
                <a:prstClr val="black"/>
              </a:solidFill>
            </a:endParaRPr>
          </a:p>
        </p:txBody>
      </p:sp>
      <p:sp>
        <p:nvSpPr>
          <p:cNvPr id="8" name="TextBox 7"/>
          <p:cNvSpPr txBox="1"/>
          <p:nvPr/>
        </p:nvSpPr>
        <p:spPr>
          <a:xfrm>
            <a:off x="3841411" y="2514600"/>
            <a:ext cx="1428750" cy="300082"/>
          </a:xfrm>
          <a:prstGeom prst="rect">
            <a:avLst/>
          </a:prstGeom>
          <a:noFill/>
        </p:spPr>
        <p:txBody>
          <a:bodyPr wrap="square" rtlCol="0">
            <a:spAutoFit/>
          </a:bodyPr>
          <a:lstStyle/>
          <a:p>
            <a:pPr algn="ctr"/>
            <a:r>
              <a:rPr lang="en-US" sz="1350" i="1" dirty="0">
                <a:solidFill>
                  <a:prstClr val="black"/>
                </a:solidFill>
              </a:rPr>
              <a:t>then</a:t>
            </a:r>
          </a:p>
        </p:txBody>
      </p:sp>
      <p:sp>
        <p:nvSpPr>
          <p:cNvPr id="15" name="Rounded Rectangle 14"/>
          <p:cNvSpPr/>
          <p:nvPr/>
        </p:nvSpPr>
        <p:spPr>
          <a:xfrm>
            <a:off x="1628775" y="3771900"/>
            <a:ext cx="2657475" cy="7399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DESTROY</a:t>
            </a:r>
            <a:endParaRPr lang="en-US" sz="3600" b="1" baseline="-25000" dirty="0">
              <a:solidFill>
                <a:prstClr val="white"/>
              </a:solidFill>
            </a:endParaRPr>
          </a:p>
        </p:txBody>
      </p:sp>
      <p:sp>
        <p:nvSpPr>
          <p:cNvPr id="16" name="Rounded Rectangle 15"/>
          <p:cNvSpPr/>
          <p:nvPr/>
        </p:nvSpPr>
        <p:spPr>
          <a:xfrm>
            <a:off x="4843610" y="3771900"/>
            <a:ext cx="2657475" cy="739914"/>
          </a:xfrm>
          <a:prstGeom prst="roundRect">
            <a:avLst/>
          </a:prstGeom>
          <a:solidFill>
            <a:srgbClr val="70B2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TRANSFER</a:t>
            </a:r>
            <a:r>
              <a:rPr lang="en-US" sz="3600" dirty="0">
                <a:solidFill>
                  <a:prstClr val="white"/>
                </a:solidFill>
              </a:rPr>
              <a:t> </a:t>
            </a:r>
          </a:p>
        </p:txBody>
      </p:sp>
      <p:cxnSp>
        <p:nvCxnSpPr>
          <p:cNvPr id="32" name="Straight Arrow Connector 31"/>
          <p:cNvCxnSpPr/>
          <p:nvPr/>
        </p:nvCxnSpPr>
        <p:spPr>
          <a:xfrm flipH="1">
            <a:off x="2896362" y="2741897"/>
            <a:ext cx="1371600" cy="866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4843609" y="2741183"/>
            <a:ext cx="1385741" cy="866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5708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205979"/>
            <a:ext cx="6172200" cy="857250"/>
          </a:xfrm>
        </p:spPr>
        <p:txBody>
          <a:bodyPr/>
          <a:lstStyle/>
          <a:p>
            <a:r>
              <a:rPr lang="en-US" dirty="0" smtClean="0">
                <a:effectLst>
                  <a:outerShdw blurRad="38100" dist="38100" dir="2700000" algn="tl">
                    <a:srgbClr val="000000">
                      <a:alpha val="43137"/>
                    </a:srgbClr>
                  </a:outerShdw>
                </a:effectLst>
              </a:rPr>
              <a:t>HOLD IT!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5900" y="1314451"/>
            <a:ext cx="6172200" cy="3394472"/>
          </a:xfrm>
        </p:spPr>
        <p:txBody>
          <a:bodyPr/>
          <a:lstStyle/>
          <a:p>
            <a:pPr marL="0" indent="0">
              <a:spcAft>
                <a:spcPts val="504"/>
              </a:spcAft>
              <a:buNone/>
            </a:pPr>
            <a:r>
              <a:rPr lang="en-US" dirty="0" smtClean="0"/>
              <a:t>There are times when you must hang on to records even if their retention requirements have been met:</a:t>
            </a:r>
          </a:p>
          <a:p>
            <a:pPr marL="727472" lvl="1" indent="-384572">
              <a:buFont typeface="Wingdings" panose="05000000000000000000" pitchFamily="2" charset="2"/>
              <a:buChar char="Ø"/>
            </a:pPr>
            <a:r>
              <a:rPr lang="en-US" dirty="0" smtClean="0"/>
              <a:t>Litigation holds (must keep until hold lifted)</a:t>
            </a:r>
          </a:p>
          <a:p>
            <a:pPr marL="727472" lvl="1" indent="-384572">
              <a:buFont typeface="Wingdings" panose="05000000000000000000" pitchFamily="2" charset="2"/>
              <a:buChar char="Ø"/>
            </a:pPr>
            <a:r>
              <a:rPr lang="en-US" dirty="0" smtClean="0"/>
              <a:t>Open public records requests (must keep related responsive documents until request fulfilled/closed)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51818"/>
            <a:ext cx="765572" cy="765572"/>
          </a:xfrm>
          <a:prstGeom prst="rect">
            <a:avLst/>
          </a:prstGeom>
        </p:spPr>
      </p:pic>
    </p:spTree>
    <p:extLst>
      <p:ext uri="{BB962C8B-B14F-4D97-AF65-F5344CB8AC3E}">
        <p14:creationId xmlns:p14="http://schemas.microsoft.com/office/powerpoint/2010/main" val="3816259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bwMode="auto">
          <a:xfrm>
            <a:off x="1485900" y="285750"/>
            <a:ext cx="6172200" cy="857250"/>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r>
              <a:rPr lang="en-US" dirty="0" smtClean="0">
                <a:effectLst>
                  <a:outerShdw blurRad="38100" dist="38100" dir="2700000" algn="tl">
                    <a:srgbClr val="000000">
                      <a:alpha val="43137"/>
                    </a:srgbClr>
                  </a:outerShdw>
                </a:effectLst>
              </a:rPr>
              <a:t>“Born Digital” Records</a:t>
            </a:r>
          </a:p>
        </p:txBody>
      </p:sp>
      <p:sp>
        <p:nvSpPr>
          <p:cNvPr id="4" name="Rectangle 5"/>
          <p:cNvSpPr>
            <a:spLocks noGrp="1" noChangeArrowheads="1"/>
          </p:cNvSpPr>
          <p:nvPr>
            <p:ph idx="1"/>
          </p:nvPr>
        </p:nvSpPr>
        <p:spPr bwMode="auto">
          <a:xfrm>
            <a:off x="1485900" y="1543050"/>
            <a:ext cx="6172200" cy="2947988"/>
          </a:xfrm>
          <a:noFill/>
          <a:ln>
            <a:miter lim="800000"/>
            <a:headEnd/>
            <a:tailEnd/>
          </a:ln>
        </p:spPr>
        <p:txBody>
          <a:bodyPr vert="horz" wrap="square" lIns="68580" tIns="34290" rIns="68580" bIns="34290" numCol="1" rtlCol="0" anchor="t" anchorCtr="0" compatLnSpc="1">
            <a:prstTxWarp prst="textNoShape">
              <a:avLst/>
            </a:prstTxWarp>
            <a:normAutofit/>
          </a:bodyPr>
          <a:lstStyle/>
          <a:p>
            <a:pPr>
              <a:spcBef>
                <a:spcPts val="504"/>
              </a:spcBef>
            </a:pPr>
            <a:r>
              <a:rPr lang="en-US" b="1" dirty="0" smtClean="0"/>
              <a:t>Electronic records must be retained in electronic format</a:t>
            </a:r>
            <a:r>
              <a:rPr lang="en-US" dirty="0" smtClean="0"/>
              <a:t>…for the length of the designated retention period.</a:t>
            </a:r>
          </a:p>
          <a:p>
            <a:pPr>
              <a:spcBef>
                <a:spcPts val="504"/>
              </a:spcBef>
            </a:pPr>
            <a:endParaRPr lang="en-US" sz="675" dirty="0"/>
          </a:p>
          <a:p>
            <a:pPr>
              <a:spcBef>
                <a:spcPts val="504"/>
              </a:spcBef>
            </a:pPr>
            <a:r>
              <a:rPr lang="en-US" b="1" dirty="0" smtClean="0"/>
              <a:t>Printing and retaining a hard copy is </a:t>
            </a:r>
            <a:r>
              <a:rPr lang="en-US" b="1" u="sng" dirty="0" smtClean="0"/>
              <a:t>not</a:t>
            </a:r>
            <a:r>
              <a:rPr lang="en-US" b="1" dirty="0" smtClean="0"/>
              <a:t> a substitute </a:t>
            </a:r>
            <a:r>
              <a:rPr lang="en-US" dirty="0" smtClean="0"/>
              <a:t>for the electronic version.</a:t>
            </a:r>
          </a:p>
          <a:p>
            <a:pPr lvl="1" algn="r" eaLnBrk="1" hangingPunct="1">
              <a:buNone/>
            </a:pPr>
            <a:r>
              <a:rPr lang="en-US" dirty="0" smtClean="0"/>
              <a:t>(</a:t>
            </a:r>
            <a:r>
              <a:rPr lang="en-US" dirty="0" smtClean="0">
                <a:hlinkClick r:id="rId3"/>
              </a:rPr>
              <a:t>WAC 434-662-040</a:t>
            </a:r>
            <a:r>
              <a:rPr lang="en-US" dirty="0" smtClean="0"/>
              <a:t>)</a:t>
            </a:r>
          </a:p>
          <a:p>
            <a:pPr eaLnBrk="1" hangingPunct="1"/>
            <a:endParaRPr lang="en-US" sz="1200" dirty="0"/>
          </a:p>
          <a:p>
            <a:pPr eaLnBrk="1" hangingPunct="1">
              <a:lnSpc>
                <a:spcPct val="90000"/>
              </a:lnSpc>
              <a:buNone/>
            </a:pPr>
            <a:endParaRPr lang="en-US" dirty="0" smtClean="0">
              <a:latin typeface="Century Gothic" pitchFamily="34" charset="0"/>
            </a:endParaRPr>
          </a:p>
        </p:txBody>
      </p:sp>
    </p:spTree>
    <p:extLst>
      <p:ext uri="{BB962C8B-B14F-4D97-AF65-F5344CB8AC3E}">
        <p14:creationId xmlns:p14="http://schemas.microsoft.com/office/powerpoint/2010/main" val="32491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Records Management Resources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71800" y="1200151"/>
            <a:ext cx="5715000" cy="3394472"/>
          </a:xfrm>
        </p:spPr>
        <p:txBody>
          <a:bodyPr/>
          <a:lstStyle/>
          <a:p>
            <a:endParaRPr lang="en-US" dirty="0" smtClean="0"/>
          </a:p>
          <a:p>
            <a:r>
              <a:rPr lang="en-US" dirty="0" smtClean="0"/>
              <a:t>Website: </a:t>
            </a:r>
            <a:r>
              <a:rPr lang="en-US" dirty="0" smtClean="0">
                <a:hlinkClick r:id="rId3"/>
              </a:rPr>
              <a:t>sos.wa.gov/archives</a:t>
            </a:r>
            <a:r>
              <a:rPr lang="en-US" dirty="0" smtClean="0"/>
              <a:t> </a:t>
            </a:r>
          </a:p>
          <a:p>
            <a:pPr lvl="1"/>
            <a:r>
              <a:rPr lang="en-US" dirty="0" smtClean="0"/>
              <a:t>Training – online and in-person</a:t>
            </a:r>
          </a:p>
          <a:p>
            <a:pPr lvl="1"/>
            <a:r>
              <a:rPr lang="en-US" dirty="0" smtClean="0"/>
              <a:t>How-to videos</a:t>
            </a:r>
          </a:p>
          <a:p>
            <a:pPr lvl="1"/>
            <a:r>
              <a:rPr lang="en-US" dirty="0" smtClean="0"/>
              <a:t>Retention schedules</a:t>
            </a:r>
          </a:p>
          <a:p>
            <a:pPr lvl="1"/>
            <a:r>
              <a:rPr lang="en-US" dirty="0" smtClean="0"/>
              <a:t>Advice sheets </a:t>
            </a:r>
            <a:endParaRPr lang="en-US" dirty="0"/>
          </a:p>
        </p:txBody>
      </p:sp>
    </p:spTree>
    <p:extLst>
      <p:ext uri="{BB962C8B-B14F-4D97-AF65-F5344CB8AC3E}">
        <p14:creationId xmlns:p14="http://schemas.microsoft.com/office/powerpoint/2010/main" val="4180750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875" y="205979"/>
            <a:ext cx="6572250" cy="857250"/>
          </a:xfrm>
          <a:prstGeom prst="flowChartProcess">
            <a:avLst/>
          </a:prstGeom>
          <a:ln>
            <a:noFill/>
          </a:ln>
        </p:spPr>
        <p:style>
          <a:lnRef idx="2">
            <a:schemeClr val="dk1"/>
          </a:lnRef>
          <a:fillRef idx="1">
            <a:schemeClr val="lt1"/>
          </a:fillRef>
          <a:effectRef idx="0">
            <a:schemeClr val="dk1"/>
          </a:effectRef>
          <a:fontRef idx="minor">
            <a:schemeClr val="dk1"/>
          </a:fontRef>
        </p:style>
        <p:txBody>
          <a:bodyPr>
            <a:normAutofit/>
          </a:bodyPr>
          <a:lstStyle/>
          <a:p>
            <a:r>
              <a:rPr lang="en-US" sz="3000" b="1" cap="small" dirty="0"/>
              <a:t>Free </a:t>
            </a:r>
            <a:r>
              <a:rPr lang="en-US" sz="3000" b="1" cap="small" dirty="0">
                <a:solidFill>
                  <a:schemeClr val="accent2"/>
                </a:solidFill>
              </a:rPr>
              <a:t>Consultation</a:t>
            </a:r>
            <a:r>
              <a:rPr lang="en-US" sz="3000" b="1" cap="small" dirty="0"/>
              <a:t>, </a:t>
            </a:r>
            <a:r>
              <a:rPr lang="en-US" sz="3000" b="1" cap="small" dirty="0">
                <a:solidFill>
                  <a:schemeClr val="accent1"/>
                </a:solidFill>
              </a:rPr>
              <a:t>Training</a:t>
            </a:r>
            <a:r>
              <a:rPr lang="en-US" sz="3000" b="1" cap="small" dirty="0"/>
              <a:t>, and </a:t>
            </a:r>
            <a:r>
              <a:rPr lang="en-US" sz="3000" b="1" cap="small" dirty="0">
                <a:solidFill>
                  <a:schemeClr val="accent4"/>
                </a:solidFill>
              </a:rPr>
              <a:t>Advice</a:t>
            </a:r>
            <a:endParaRPr lang="en-US" cap="small" dirty="0"/>
          </a:p>
        </p:txBody>
      </p:sp>
      <p:sp>
        <p:nvSpPr>
          <p:cNvPr id="3" name="Content Placeholder 2"/>
          <p:cNvSpPr>
            <a:spLocks noGrp="1"/>
          </p:cNvSpPr>
          <p:nvPr>
            <p:ph idx="1"/>
          </p:nvPr>
        </p:nvSpPr>
        <p:spPr>
          <a:xfrm>
            <a:off x="2543175" y="1218011"/>
            <a:ext cx="4057650" cy="3394472"/>
          </a:xfrm>
        </p:spPr>
        <p:txBody>
          <a:bodyPr anchor="ctr">
            <a:normAutofit/>
          </a:bodyPr>
          <a:lstStyle/>
          <a:p>
            <a:pPr marL="0" indent="0" algn="ctr">
              <a:buNone/>
            </a:pPr>
            <a:r>
              <a:rPr lang="en-US" sz="2700" b="1" dirty="0"/>
              <a:t>Washington State Archives</a:t>
            </a:r>
          </a:p>
          <a:p>
            <a:pPr marL="0" indent="0" algn="ctr">
              <a:buNone/>
            </a:pPr>
            <a:endParaRPr lang="en-US" sz="2700" b="1" dirty="0"/>
          </a:p>
          <a:p>
            <a:pPr marL="0" indent="0" algn="ctr">
              <a:buNone/>
            </a:pPr>
            <a:r>
              <a:rPr lang="en-US" sz="1800" dirty="0"/>
              <a:t>recordsmanagement@sos.wa.gov</a:t>
            </a:r>
          </a:p>
          <a:p>
            <a:pPr marL="0" indent="0" algn="ctr">
              <a:buNone/>
            </a:pPr>
            <a:r>
              <a:rPr lang="en-US" sz="1800" dirty="0"/>
              <a:t>www.sos.wa.gov</a:t>
            </a:r>
            <a:r>
              <a:rPr lang="en-US" sz="1800" dirty="0">
                <a:solidFill>
                  <a:srgbClr val="05AF25"/>
                </a:solidFill>
              </a:rPr>
              <a:t>/archives</a:t>
            </a:r>
          </a:p>
          <a:p>
            <a:pPr marL="0" indent="0" algn="ctr">
              <a:buNone/>
            </a:pPr>
            <a:r>
              <a:rPr lang="en-US" sz="1800" dirty="0"/>
              <a:t>Phone: (360) 586-4901</a:t>
            </a:r>
          </a:p>
        </p:txBody>
      </p:sp>
      <p:pic>
        <p:nvPicPr>
          <p:cNvPr id="4" name="Picture 3" descr="SecStateLogo.png"/>
          <p:cNvPicPr>
            <a:picLocks noChangeAspect="1"/>
          </p:cNvPicPr>
          <p:nvPr/>
        </p:nvPicPr>
        <p:blipFill>
          <a:blip r:embed="rId4" cstate="print"/>
          <a:stretch>
            <a:fillRect/>
          </a:stretch>
        </p:blipFill>
        <p:spPr>
          <a:xfrm>
            <a:off x="1428750" y="4686300"/>
            <a:ext cx="1485900" cy="380667"/>
          </a:xfrm>
          <a:prstGeom prst="rect">
            <a:avLst/>
          </a:prstGeom>
        </p:spPr>
      </p:pic>
      <p:sp>
        <p:nvSpPr>
          <p:cNvPr id="5" name="Slide Number Placeholder 4"/>
          <p:cNvSpPr>
            <a:spLocks noGrp="1"/>
          </p:cNvSpPr>
          <p:nvPr>
            <p:ph type="sldNum" sz="quarter" idx="12"/>
          </p:nvPr>
        </p:nvSpPr>
        <p:spPr/>
        <p:txBody>
          <a:bodyPr/>
          <a:lstStyle/>
          <a:p>
            <a:fld id="{D3BF9A7F-4234-44EE-8E95-7841ADB6E672}" type="slidenum">
              <a:rPr lang="en-US" smtClean="0"/>
              <a:pPr/>
              <a:t>14</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Benefits of Managing Records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200151"/>
            <a:ext cx="6705600" cy="3394472"/>
          </a:xfrm>
        </p:spPr>
        <p:txBody>
          <a:bodyPr>
            <a:normAutofit/>
          </a:bodyPr>
          <a:lstStyle/>
          <a:p>
            <a:pPr algn="ctr"/>
            <a:endParaRPr lang="en-US" dirty="0" smtClean="0"/>
          </a:p>
          <a:p>
            <a:pPr>
              <a:buClr>
                <a:srgbClr val="70B24E"/>
              </a:buClr>
              <a:buFont typeface="Wingdings" panose="05000000000000000000" pitchFamily="2" charset="2"/>
              <a:buChar char="q"/>
            </a:pPr>
            <a:r>
              <a:rPr lang="en-US" dirty="0" smtClean="0"/>
              <a:t>Enables the agency to fulfill its mission</a:t>
            </a:r>
          </a:p>
          <a:p>
            <a:pPr>
              <a:buClr>
                <a:srgbClr val="70B24E"/>
              </a:buClr>
              <a:buFont typeface="Wingdings" panose="05000000000000000000" pitchFamily="2" charset="2"/>
              <a:buChar char="q"/>
            </a:pPr>
            <a:endParaRPr lang="en-US" dirty="0" smtClean="0"/>
          </a:p>
          <a:p>
            <a:pPr>
              <a:buClr>
                <a:srgbClr val="70B24E"/>
              </a:buClr>
              <a:buFont typeface="Wingdings" panose="05000000000000000000" pitchFamily="2" charset="2"/>
              <a:buChar char="q"/>
            </a:pPr>
            <a:r>
              <a:rPr lang="en-US" dirty="0" smtClean="0"/>
              <a:t>Promotes cost-effective use of agency resources</a:t>
            </a:r>
          </a:p>
          <a:p>
            <a:pPr>
              <a:buClr>
                <a:srgbClr val="70B24E"/>
              </a:buClr>
              <a:buFont typeface="Wingdings" panose="05000000000000000000" pitchFamily="2" charset="2"/>
              <a:buChar char="q"/>
            </a:pPr>
            <a:endParaRPr lang="en-US" dirty="0" smtClean="0"/>
          </a:p>
          <a:p>
            <a:pPr>
              <a:buClr>
                <a:srgbClr val="70B24E"/>
              </a:buClr>
              <a:buFont typeface="Wingdings" panose="05000000000000000000" pitchFamily="2" charset="2"/>
              <a:buChar char="q"/>
            </a:pPr>
            <a:r>
              <a:rPr lang="en-US" dirty="0" smtClean="0"/>
              <a:t>Promotes open and accountable government </a:t>
            </a:r>
          </a:p>
        </p:txBody>
      </p:sp>
    </p:spTree>
    <p:extLst>
      <p:ext uri="{BB962C8B-B14F-4D97-AF65-F5344CB8AC3E}">
        <p14:creationId xmlns:p14="http://schemas.microsoft.com/office/powerpoint/2010/main" val="115254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bwMode="auto">
          <a:xfrm>
            <a:off x="1428750" y="342900"/>
            <a:ext cx="6172200" cy="857250"/>
          </a:xfrm>
          <a:noFill/>
          <a:ln>
            <a:miter lim="800000"/>
            <a:headEnd/>
            <a:tailEnd/>
          </a:ln>
        </p:spPr>
        <p:txBody>
          <a:bodyPr vert="horz" wrap="square" lIns="68580" tIns="34290" rIns="68580" bIns="34290" numCol="1" rtlCol="0" anchor="t" anchorCtr="0" compatLnSpc="1">
            <a:prstTxWarp prst="textNoShape">
              <a:avLst/>
            </a:prstTxWarp>
            <a:normAutofit/>
          </a:bodyPr>
          <a:lstStyle/>
          <a:p>
            <a:pPr eaLnBrk="1" hangingPunct="1"/>
            <a:r>
              <a:rPr lang="en-US" sz="3000" dirty="0">
                <a:effectLst>
                  <a:outerShdw blurRad="38100" dist="38100" dir="2700000" algn="tl">
                    <a:srgbClr val="000000">
                      <a:alpha val="43137"/>
                    </a:srgbClr>
                  </a:outerShdw>
                </a:effectLst>
              </a:rPr>
              <a:t>What Is a Public Record?</a:t>
            </a:r>
          </a:p>
        </p:txBody>
      </p:sp>
      <p:sp>
        <p:nvSpPr>
          <p:cNvPr id="5123" name="Rectangle 5"/>
          <p:cNvSpPr>
            <a:spLocks noGrp="1" noChangeArrowheads="1"/>
          </p:cNvSpPr>
          <p:nvPr>
            <p:ph type="body" idx="1"/>
          </p:nvPr>
        </p:nvSpPr>
        <p:spPr bwMode="auto">
          <a:xfrm>
            <a:off x="1464243" y="1278469"/>
            <a:ext cx="6172200" cy="3236381"/>
          </a:xfrm>
          <a:noFill/>
          <a:ln>
            <a:miter lim="800000"/>
            <a:headEnd/>
            <a:tailEnd/>
          </a:ln>
        </p:spPr>
        <p:txBody>
          <a:bodyPr vert="horz" wrap="square" lIns="68580" tIns="34290" rIns="68580" bIns="34290" numCol="1" rtlCol="0" anchor="t" anchorCtr="0" compatLnSpc="1">
            <a:prstTxWarp prst="textNoShape">
              <a:avLst/>
            </a:prstTxWarp>
            <a:normAutofit fontScale="92500" lnSpcReduction="10000"/>
          </a:bodyPr>
          <a:lstStyle/>
          <a:p>
            <a:pPr marL="0" indent="0">
              <a:buNone/>
            </a:pPr>
            <a:r>
              <a:rPr lang="en-US" sz="2625" dirty="0"/>
              <a:t>For the purposes of </a:t>
            </a:r>
            <a:r>
              <a:rPr lang="en-US" sz="2625" b="1" dirty="0"/>
              <a:t>retention and destruction</a:t>
            </a:r>
            <a:r>
              <a:rPr lang="en-US" sz="2625" dirty="0"/>
              <a:t>, two criteria </a:t>
            </a:r>
            <a:endParaRPr lang="en-US" sz="2625" dirty="0" smtClean="0"/>
          </a:p>
          <a:p>
            <a:pPr marL="0" indent="0">
              <a:buNone/>
            </a:pPr>
            <a:r>
              <a:rPr lang="en-US" sz="2625" dirty="0" smtClean="0"/>
              <a:t>(RCW 40.14.010):</a:t>
            </a:r>
            <a:endParaRPr lang="en-US" sz="2625" dirty="0"/>
          </a:p>
          <a:p>
            <a:pPr marL="728663" lvl="1" indent="-385763">
              <a:buFontTx/>
              <a:buAutoNum type="arabicPeriod"/>
            </a:pPr>
            <a:r>
              <a:rPr lang="en-US" sz="2250" b="1" dirty="0"/>
              <a:t>Made or received in connection with the transaction of public business</a:t>
            </a:r>
            <a:endParaRPr lang="en-US" sz="2250" dirty="0"/>
          </a:p>
          <a:p>
            <a:pPr marL="728663" lvl="1" indent="-385763">
              <a:buFontTx/>
              <a:buAutoNum type="arabicPeriod"/>
            </a:pPr>
            <a:r>
              <a:rPr lang="en-US" sz="2250" b="1" dirty="0"/>
              <a:t>Regardless of format</a:t>
            </a:r>
          </a:p>
          <a:p>
            <a:pPr eaLnBrk="1" hangingPunct="1"/>
            <a:endParaRPr lang="en-US" sz="1200" dirty="0"/>
          </a:p>
          <a:p>
            <a:pPr eaLnBrk="1" hangingPunct="1">
              <a:buFont typeface="Wingdings" panose="05000000000000000000" pitchFamily="2" charset="2"/>
              <a:buChar char="Ø"/>
            </a:pPr>
            <a:r>
              <a:rPr lang="en-US" sz="2625" dirty="0"/>
              <a:t> For </a:t>
            </a:r>
            <a:r>
              <a:rPr lang="en-US" sz="2625" b="1" dirty="0"/>
              <a:t>public disclosure</a:t>
            </a:r>
            <a:r>
              <a:rPr lang="en-US" sz="2625" dirty="0"/>
              <a:t>, refer to chapter 42.56 RCW.</a:t>
            </a:r>
          </a:p>
          <a:p>
            <a:pPr eaLnBrk="1" hangingPunct="1">
              <a:lnSpc>
                <a:spcPct val="90000"/>
              </a:lnSpc>
            </a:pPr>
            <a:endParaRPr lang="en-US" dirty="0" smtClean="0">
              <a:latin typeface="Century Gothic" pitchFamily="34" charset="0"/>
            </a:endParaRPr>
          </a:p>
        </p:txBody>
      </p:sp>
    </p:spTree>
    <p:extLst>
      <p:ext uri="{BB962C8B-B14F-4D97-AF65-F5344CB8AC3E}">
        <p14:creationId xmlns:p14="http://schemas.microsoft.com/office/powerpoint/2010/main" val="28491429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Chapter 40.14 RCW</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2"/>
            <a:ext cx="8229600" cy="3394472"/>
          </a:xfrm>
        </p:spPr>
        <p:txBody>
          <a:bodyPr>
            <a:normAutofit/>
          </a:bodyPr>
          <a:lstStyle/>
          <a:p>
            <a:pPr marL="0" indent="0">
              <a:buNone/>
            </a:pPr>
            <a:r>
              <a:rPr lang="en-US" sz="2100" b="1" dirty="0"/>
              <a:t>All public records shall be and remain the property of the state of Washington</a:t>
            </a:r>
            <a:r>
              <a:rPr lang="en-US" sz="2100" b="1" dirty="0" smtClean="0"/>
              <a:t>. (RCW 40.14.020)</a:t>
            </a:r>
            <a:endParaRPr lang="en-US" sz="2100" b="1" dirty="0"/>
          </a:p>
          <a:p>
            <a:pPr marL="0" indent="0">
              <a:buNone/>
            </a:pPr>
            <a:endParaRPr lang="en-US" sz="2100" dirty="0"/>
          </a:p>
          <a:p>
            <a:pPr marL="0" indent="0">
              <a:buNone/>
            </a:pPr>
            <a:r>
              <a:rPr lang="en-US" sz="2100" dirty="0"/>
              <a:t>They shall be delivered by outgoing officials and employees to their successors and shall be preserved, stored, transferred, destroyed or disposed of, and otherwise managed, only in accordance with the provisions of this chapter.</a:t>
            </a:r>
          </a:p>
        </p:txBody>
      </p:sp>
    </p:spTree>
    <p:extLst>
      <p:ext uri="{BB962C8B-B14F-4D97-AF65-F5344CB8AC3E}">
        <p14:creationId xmlns:p14="http://schemas.microsoft.com/office/powerpoint/2010/main" val="3262395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521" y="171450"/>
            <a:ext cx="6172200" cy="857250"/>
          </a:xfrm>
        </p:spPr>
        <p:txBody>
          <a:bodyPr>
            <a:noAutofit/>
          </a:bodyPr>
          <a:lstStyle/>
          <a:p>
            <a:r>
              <a:rPr lang="en-US" sz="2700" dirty="0">
                <a:effectLst>
                  <a:outerShdw blurRad="38100" dist="38100" dir="2700000" algn="tl">
                    <a:srgbClr val="000000">
                      <a:alpha val="43137"/>
                    </a:srgbClr>
                  </a:outerShdw>
                </a:effectLst>
              </a:rPr>
              <a:t>My device/account =                    my records?</a:t>
            </a:r>
          </a:p>
        </p:txBody>
      </p:sp>
      <p:sp>
        <p:nvSpPr>
          <p:cNvPr id="3" name="Content Placeholder 2"/>
          <p:cNvSpPr>
            <a:spLocks noGrp="1"/>
          </p:cNvSpPr>
          <p:nvPr>
            <p:ph idx="1"/>
          </p:nvPr>
        </p:nvSpPr>
        <p:spPr>
          <a:xfrm>
            <a:off x="1508521" y="820603"/>
            <a:ext cx="6172200" cy="3394472"/>
          </a:xfrm>
        </p:spPr>
        <p:txBody>
          <a:bodyPr/>
          <a:lstStyle/>
          <a:p>
            <a:pPr>
              <a:buNone/>
            </a:pPr>
            <a:endParaRPr lang="en-US" dirty="0" smtClean="0"/>
          </a:p>
          <a:p>
            <a:pPr algn="ctr">
              <a:buNone/>
            </a:pPr>
            <a:r>
              <a:rPr lang="en-US" dirty="0" smtClean="0"/>
              <a:t>It may be your personal device or account, but if it’s being used for agency business, keep in mind that you are accessing (and sometimes creating) public records</a:t>
            </a:r>
          </a:p>
          <a:p>
            <a:endParaRPr lang="en-US" dirty="0"/>
          </a:p>
        </p:txBody>
      </p:sp>
      <p:pic>
        <p:nvPicPr>
          <p:cNvPr id="2050" name="Picture 2" descr="C:\Users\leslie.koziara\AppData\Local\Microsoft\Windows\Temporary Internet Files\Content.IE5\U8621G6E\MP910216413[1].png"/>
          <p:cNvPicPr>
            <a:picLocks noChangeAspect="1" noChangeArrowheads="1"/>
          </p:cNvPicPr>
          <p:nvPr/>
        </p:nvPicPr>
        <p:blipFill>
          <a:blip r:embed="rId3" cstate="print"/>
          <a:srcRect/>
          <a:stretch>
            <a:fillRect/>
          </a:stretch>
        </p:blipFill>
        <p:spPr bwMode="auto">
          <a:xfrm>
            <a:off x="3486149" y="3371850"/>
            <a:ext cx="2216944" cy="1930003"/>
          </a:xfrm>
          <a:prstGeom prst="rect">
            <a:avLst/>
          </a:prstGeom>
          <a:noFill/>
        </p:spPr>
      </p:pic>
    </p:spTree>
    <p:extLst>
      <p:ext uri="{BB962C8B-B14F-4D97-AF65-F5344CB8AC3E}">
        <p14:creationId xmlns:p14="http://schemas.microsoft.com/office/powerpoint/2010/main" val="1557671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effectLst>
                  <a:outerShdw blurRad="38100" dist="38100" dir="2700000" algn="tl">
                    <a:srgbClr val="000000">
                      <a:alpha val="43137"/>
                    </a:srgbClr>
                  </a:outerShdw>
                </a:effectLst>
              </a:rPr>
              <a:t>RCW 40.16.020 – Injury to and Misappropriation of Record</a:t>
            </a:r>
          </a:p>
        </p:txBody>
      </p:sp>
      <p:sp>
        <p:nvSpPr>
          <p:cNvPr id="3" name="Content Placeholder 2"/>
          <p:cNvSpPr>
            <a:spLocks noGrp="1"/>
          </p:cNvSpPr>
          <p:nvPr>
            <p:ph idx="1"/>
          </p:nvPr>
        </p:nvSpPr>
        <p:spPr>
          <a:xfrm>
            <a:off x="304800" y="1733550"/>
            <a:ext cx="8534400" cy="2438398"/>
          </a:xfrm>
        </p:spPr>
        <p:txBody>
          <a:bodyPr>
            <a:normAutofit/>
          </a:bodyPr>
          <a:lstStyle/>
          <a:p>
            <a:pPr marL="0" indent="0" algn="ctr">
              <a:buNone/>
            </a:pPr>
            <a:r>
              <a:rPr lang="en-US" dirty="0" smtClean="0"/>
              <a:t>Every officer who shall mutilate, destroy, conceal, erase, obliterate, or falsify any record or paper appertaining to the officer's office…is guilty of a </a:t>
            </a:r>
            <a:r>
              <a:rPr lang="en-US" b="1" dirty="0" smtClean="0"/>
              <a:t>class B felony </a:t>
            </a:r>
            <a:r>
              <a:rPr lang="en-US" dirty="0" smtClean="0"/>
              <a:t>and shall be punished by </a:t>
            </a:r>
            <a:r>
              <a:rPr lang="en-US" b="1" dirty="0" smtClean="0"/>
              <a:t>imprisonment in a state correctional facility </a:t>
            </a:r>
            <a:r>
              <a:rPr lang="en-US" dirty="0" smtClean="0"/>
              <a:t>for not more than ten years, or by a fine of not more than </a:t>
            </a:r>
            <a:r>
              <a:rPr lang="en-US" b="1" dirty="0" smtClean="0"/>
              <a:t>five thousand dollars</a:t>
            </a:r>
            <a:r>
              <a:rPr lang="en-US" dirty="0" smtClean="0"/>
              <a:t>, or by both.</a:t>
            </a:r>
            <a:endParaRPr lang="en-US" dirty="0"/>
          </a:p>
        </p:txBody>
      </p:sp>
    </p:spTree>
    <p:extLst>
      <p:ext uri="{BB962C8B-B14F-4D97-AF65-F5344CB8AC3E}">
        <p14:creationId xmlns:p14="http://schemas.microsoft.com/office/powerpoint/2010/main" val="938476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How </a:t>
            </a:r>
            <a:r>
              <a:rPr lang="en-US" dirty="0" smtClean="0">
                <a:effectLst>
                  <a:outerShdw blurRad="38100" dist="38100" dir="2700000" algn="tl">
                    <a:srgbClr val="000000">
                      <a:alpha val="43137"/>
                    </a:srgbClr>
                  </a:outerShdw>
                </a:effectLst>
              </a:rPr>
              <a:t>Do </a:t>
            </a:r>
            <a:r>
              <a:rPr lang="en-US" dirty="0">
                <a:effectLst>
                  <a:outerShdw blurRad="38100" dist="38100" dir="2700000" algn="tl">
                    <a:srgbClr val="000000">
                      <a:alpha val="43137"/>
                    </a:srgbClr>
                  </a:outerShdw>
                </a:effectLst>
              </a:rPr>
              <a:t>I </a:t>
            </a:r>
            <a:r>
              <a:rPr lang="en-US" dirty="0" smtClean="0">
                <a:effectLst>
                  <a:outerShdw blurRad="38100" dist="38100" dir="2700000" algn="tl">
                    <a:srgbClr val="000000">
                      <a:alpha val="43137"/>
                    </a:srgbClr>
                  </a:outerShdw>
                </a:effectLst>
              </a:rPr>
              <a:t>Know </a:t>
            </a:r>
            <a:r>
              <a:rPr lang="en-US" dirty="0">
                <a:effectLst>
                  <a:outerShdw blurRad="38100" dist="38100" dir="2700000" algn="tl">
                    <a:srgbClr val="000000">
                      <a:alpha val="43137"/>
                    </a:srgbClr>
                  </a:outerShdw>
                </a:effectLst>
              </a:rPr>
              <a:t>W</a:t>
            </a:r>
            <a:r>
              <a:rPr lang="en-US" dirty="0" smtClean="0">
                <a:effectLst>
                  <a:outerShdw blurRad="38100" dist="38100" dir="2700000" algn="tl">
                    <a:srgbClr val="000000">
                      <a:alpha val="43137"/>
                    </a:srgbClr>
                  </a:outerShdw>
                </a:effectLst>
              </a:rPr>
              <a:t>hat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Keep</a:t>
            </a:r>
            <a:r>
              <a:rPr lang="en-US"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1257300" y="1200150"/>
            <a:ext cx="6629400" cy="3943350"/>
          </a:xfrm>
        </p:spPr>
        <p:txBody>
          <a:bodyPr>
            <a:normAutofit/>
          </a:bodyPr>
          <a:lstStyle/>
          <a:p>
            <a:pPr marL="0" indent="0" algn="ctr">
              <a:spcBef>
                <a:spcPts val="0"/>
              </a:spcBef>
              <a:buNone/>
            </a:pPr>
            <a:r>
              <a:rPr lang="en-US" dirty="0" smtClean="0"/>
              <a:t>Agencies are granted </a:t>
            </a:r>
            <a:r>
              <a:rPr lang="en-US" i="1" dirty="0" smtClean="0"/>
              <a:t>ongoing legal authority </a:t>
            </a:r>
            <a:r>
              <a:rPr lang="en-US" dirty="0" smtClean="0"/>
              <a:t>to disposition (get rid of records) through legal documents called</a:t>
            </a:r>
          </a:p>
          <a:p>
            <a:pPr marL="0" indent="0" algn="ctr">
              <a:spcBef>
                <a:spcPts val="0"/>
              </a:spcBef>
              <a:buNone/>
            </a:pPr>
            <a:r>
              <a:rPr lang="en-US" dirty="0" smtClean="0"/>
              <a:t> </a:t>
            </a:r>
            <a:r>
              <a:rPr lang="en-US" b="1" dirty="0" smtClean="0"/>
              <a:t>records retention schedules</a:t>
            </a:r>
          </a:p>
          <a:p>
            <a:pPr marL="0" indent="0" algn="ctr">
              <a:buNone/>
            </a:pPr>
            <a:endParaRPr lang="en-US" sz="1500" dirty="0"/>
          </a:p>
          <a:p>
            <a:pPr marL="0" indent="0" algn="ctr">
              <a:buNone/>
            </a:pPr>
            <a:r>
              <a:rPr lang="en-US" dirty="0" smtClean="0"/>
              <a:t>Records retention schedules for local or state government are approved by the         </a:t>
            </a:r>
            <a:r>
              <a:rPr lang="en-US" b="1" dirty="0" smtClean="0"/>
              <a:t>Local</a:t>
            </a:r>
            <a:r>
              <a:rPr lang="en-US" dirty="0" smtClean="0"/>
              <a:t> or </a:t>
            </a:r>
            <a:r>
              <a:rPr lang="en-US" b="1" dirty="0" smtClean="0"/>
              <a:t>State Records Committee</a:t>
            </a:r>
            <a:r>
              <a:rPr lang="en-US" dirty="0" smtClean="0"/>
              <a:t>                         </a:t>
            </a:r>
            <a:r>
              <a:rPr lang="en-US" sz="1800" dirty="0"/>
              <a:t>(RCW 40.14.060 and 40.14.070;                                             chapters 434-624 and 434-630 WAC)</a:t>
            </a:r>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242355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Which Schedule Do I Use?</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normAutofit/>
          </a:bodyPr>
          <a:lstStyle/>
          <a:p>
            <a:r>
              <a:rPr lang="en-US" dirty="0" smtClean="0"/>
              <a:t>State Agencies</a:t>
            </a:r>
            <a:endParaRPr lang="en-US" dirty="0"/>
          </a:p>
        </p:txBody>
      </p:sp>
      <p:sp>
        <p:nvSpPr>
          <p:cNvPr id="6" name="Content Placeholder 5"/>
          <p:cNvSpPr>
            <a:spLocks noGrp="1"/>
          </p:cNvSpPr>
          <p:nvPr>
            <p:ph sz="half" idx="2"/>
          </p:nvPr>
        </p:nvSpPr>
        <p:spPr/>
        <p:txBody>
          <a:bodyPr/>
          <a:lstStyle/>
          <a:p>
            <a:pPr>
              <a:buFont typeface="Wingdings" panose="05000000000000000000" pitchFamily="2" charset="2"/>
              <a:buChar char="Ø"/>
            </a:pPr>
            <a:r>
              <a:rPr lang="en-US" dirty="0" smtClean="0"/>
              <a:t>sos.wa.gov/</a:t>
            </a:r>
            <a:r>
              <a:rPr lang="en-US" b="1" dirty="0" smtClean="0">
                <a:solidFill>
                  <a:schemeClr val="accent6">
                    <a:lumMod val="75000"/>
                  </a:schemeClr>
                </a:solidFill>
              </a:rPr>
              <a:t>Archives</a:t>
            </a:r>
            <a:endParaRPr lang="en-US" dirty="0" smtClean="0"/>
          </a:p>
          <a:p>
            <a:pPr>
              <a:buFont typeface="Wingdings" panose="05000000000000000000" pitchFamily="2" charset="2"/>
              <a:buChar char="Ø"/>
            </a:pPr>
            <a:r>
              <a:rPr lang="en-US" dirty="0" smtClean="0"/>
              <a:t>“State Agencies” Tab</a:t>
            </a:r>
          </a:p>
          <a:p>
            <a:pPr>
              <a:buFont typeface="Wingdings" panose="05000000000000000000" pitchFamily="2" charset="2"/>
              <a:buChar char="Ø"/>
            </a:pPr>
            <a:r>
              <a:rPr lang="en-US" dirty="0" smtClean="0"/>
              <a:t>“Records Retention Schedules”</a:t>
            </a:r>
          </a:p>
          <a:p>
            <a:pPr>
              <a:buFont typeface="Wingdings" panose="05000000000000000000" pitchFamily="2" charset="2"/>
              <a:buChar char="Ø"/>
            </a:pPr>
            <a:r>
              <a:rPr lang="en-US" dirty="0" smtClean="0"/>
              <a:t>Find your agency’s schedule</a:t>
            </a:r>
          </a:p>
          <a:p>
            <a:pPr>
              <a:buFont typeface="Wingdings" panose="05000000000000000000" pitchFamily="2" charset="2"/>
              <a:buChar char="Ø"/>
            </a:pPr>
            <a:endParaRPr lang="en-US" dirty="0" smtClean="0"/>
          </a:p>
          <a:p>
            <a:pPr>
              <a:buFont typeface="Century Gothic" panose="020B0502020202020204" pitchFamily="34" charset="0"/>
              <a:buChar char="‼"/>
            </a:pPr>
            <a:r>
              <a:rPr lang="en-US" b="1" dirty="0" smtClean="0">
                <a:solidFill>
                  <a:schemeClr val="accent6">
                    <a:lumMod val="75000"/>
                  </a:schemeClr>
                </a:solidFill>
              </a:rPr>
              <a:t>State General vs. Agency Specific</a:t>
            </a:r>
            <a:endParaRPr lang="en-US" b="1" dirty="0">
              <a:solidFill>
                <a:schemeClr val="accent6">
                  <a:lumMod val="75000"/>
                </a:schemeClr>
              </a:solidFill>
            </a:endParaRPr>
          </a:p>
        </p:txBody>
      </p:sp>
      <p:sp>
        <p:nvSpPr>
          <p:cNvPr id="7" name="Text Placeholder 6"/>
          <p:cNvSpPr>
            <a:spLocks noGrp="1"/>
          </p:cNvSpPr>
          <p:nvPr>
            <p:ph type="body" sz="quarter" idx="3"/>
          </p:nvPr>
        </p:nvSpPr>
        <p:spPr/>
        <p:txBody>
          <a:bodyPr>
            <a:normAutofit/>
          </a:bodyPr>
          <a:lstStyle/>
          <a:p>
            <a:r>
              <a:rPr lang="en-US" dirty="0" smtClean="0"/>
              <a:t>Local Agencies</a:t>
            </a:r>
            <a:endParaRPr lang="en-US" dirty="0"/>
          </a:p>
        </p:txBody>
      </p:sp>
      <p:sp>
        <p:nvSpPr>
          <p:cNvPr id="8" name="Content Placeholder 7"/>
          <p:cNvSpPr>
            <a:spLocks noGrp="1"/>
          </p:cNvSpPr>
          <p:nvPr>
            <p:ph sz="quarter" idx="4"/>
          </p:nvPr>
        </p:nvSpPr>
        <p:spPr/>
        <p:txBody>
          <a:bodyPr/>
          <a:lstStyle/>
          <a:p>
            <a:pPr>
              <a:buFont typeface="Wingdings" panose="05000000000000000000" pitchFamily="2" charset="2"/>
              <a:buChar char="Ø"/>
            </a:pPr>
            <a:r>
              <a:rPr lang="en-US" dirty="0"/>
              <a:t>sos.wa.gov/</a:t>
            </a:r>
            <a:r>
              <a:rPr lang="en-US" b="1" dirty="0">
                <a:solidFill>
                  <a:schemeClr val="accent6">
                    <a:lumMod val="75000"/>
                  </a:schemeClr>
                </a:solidFill>
              </a:rPr>
              <a:t>Archives</a:t>
            </a:r>
          </a:p>
          <a:p>
            <a:pPr>
              <a:buFont typeface="Wingdings" panose="05000000000000000000" pitchFamily="2" charset="2"/>
              <a:buChar char="Ø"/>
            </a:pPr>
            <a:r>
              <a:rPr lang="en-US" dirty="0" smtClean="0"/>
              <a:t>“Local Governments” Tab</a:t>
            </a:r>
          </a:p>
          <a:p>
            <a:pPr>
              <a:buFont typeface="Wingdings" panose="05000000000000000000" pitchFamily="2" charset="2"/>
              <a:buChar char="Ø"/>
            </a:pPr>
            <a:r>
              <a:rPr lang="en-US" dirty="0" smtClean="0"/>
              <a:t>Find your </a:t>
            </a:r>
            <a:r>
              <a:rPr lang="en-US" i="1" dirty="0" smtClean="0"/>
              <a:t>type</a:t>
            </a:r>
            <a:r>
              <a:rPr lang="en-US" dirty="0" smtClean="0"/>
              <a:t> of local government agency</a:t>
            </a:r>
          </a:p>
          <a:p>
            <a:pPr>
              <a:buFont typeface="Wingdings" panose="05000000000000000000" pitchFamily="2" charset="2"/>
              <a:buChar char="Ø"/>
            </a:pPr>
            <a:r>
              <a:rPr lang="en-US" dirty="0" smtClean="0"/>
              <a:t>Find the appropriate retention schedule</a:t>
            </a:r>
          </a:p>
          <a:p>
            <a:pPr>
              <a:buFont typeface="Wingdings" panose="05000000000000000000" pitchFamily="2" charset="2"/>
              <a:buChar char="Ø"/>
            </a:pPr>
            <a:endParaRPr lang="en-US" dirty="0" smtClean="0"/>
          </a:p>
          <a:p>
            <a:pPr>
              <a:buFont typeface="Century Gothic" panose="020B0502020202020204" pitchFamily="34" charset="0"/>
              <a:buChar char="‼"/>
            </a:pPr>
            <a:r>
              <a:rPr lang="en-US" b="1" dirty="0" smtClean="0">
                <a:solidFill>
                  <a:schemeClr val="accent6">
                    <a:lumMod val="75000"/>
                  </a:schemeClr>
                </a:solidFill>
              </a:rPr>
              <a:t>CORE vs. Sector</a:t>
            </a:r>
            <a:endParaRPr lang="en-US" b="1" dirty="0">
              <a:solidFill>
                <a:schemeClr val="accent6">
                  <a:lumMod val="75000"/>
                </a:schemeClr>
              </a:solidFill>
            </a:endParaRPr>
          </a:p>
        </p:txBody>
      </p:sp>
    </p:spTree>
    <p:extLst>
      <p:ext uri="{BB962C8B-B14F-4D97-AF65-F5344CB8AC3E}">
        <p14:creationId xmlns:p14="http://schemas.microsoft.com/office/powerpoint/2010/main" val="115368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Records Retention Schedule</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1143000" y="1063229"/>
            <a:ext cx="6858000" cy="3443612"/>
          </a:xfrm>
          <a:prstGeom prst="rect">
            <a:avLst/>
          </a:prstGeom>
        </p:spPr>
      </p:pic>
      <p:sp>
        <p:nvSpPr>
          <p:cNvPr id="7" name="Rectangle 6"/>
          <p:cNvSpPr/>
          <p:nvPr/>
        </p:nvSpPr>
        <p:spPr>
          <a:xfrm>
            <a:off x="1167320" y="2228850"/>
            <a:ext cx="628650" cy="742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1485900" y="4569307"/>
            <a:ext cx="6172200" cy="530915"/>
          </a:xfrm>
          <a:prstGeom prst="rect">
            <a:avLst/>
          </a:prstGeom>
        </p:spPr>
        <p:txBody>
          <a:bodyPr wrap="square">
            <a:spAutoFit/>
          </a:bodyPr>
          <a:lstStyle/>
          <a:p>
            <a:pPr algn="ctr"/>
            <a:r>
              <a:rPr lang="en-US" sz="1500" b="1" i="1" dirty="0">
                <a:solidFill>
                  <a:schemeClr val="accent6">
                    <a:lumMod val="75000"/>
                  </a:schemeClr>
                </a:solidFill>
                <a:effectLst>
                  <a:outerShdw blurRad="38100" dist="38100" dir="2700000" algn="tl">
                    <a:srgbClr val="000000">
                      <a:alpha val="43137"/>
                    </a:srgbClr>
                  </a:outerShdw>
                </a:effectLst>
              </a:rPr>
              <a:t>Rule of Thumb: </a:t>
            </a:r>
            <a:r>
              <a:rPr lang="en-US" sz="1350" i="1" dirty="0">
                <a:effectLst>
                  <a:outerShdw blurRad="38100" dist="38100" dir="2700000" algn="tl">
                    <a:srgbClr val="000000">
                      <a:alpha val="43137"/>
                    </a:srgbClr>
                  </a:outerShdw>
                </a:effectLst>
              </a:rPr>
              <a:t>Never destroy a record unless you can point to a </a:t>
            </a:r>
          </a:p>
          <a:p>
            <a:pPr algn="ctr"/>
            <a:r>
              <a:rPr lang="en-US" sz="1350" i="1" dirty="0">
                <a:effectLst>
                  <a:outerShdw blurRad="38100" dist="38100" dir="2700000" algn="tl">
                    <a:srgbClr val="000000">
                      <a:alpha val="43137"/>
                    </a:srgbClr>
                  </a:outerShdw>
                </a:effectLst>
              </a:rPr>
              <a:t>“DAN” authorizing you to do so.</a:t>
            </a:r>
          </a:p>
        </p:txBody>
      </p:sp>
    </p:spTree>
    <p:extLst>
      <p:ext uri="{BB962C8B-B14F-4D97-AF65-F5344CB8AC3E}">
        <p14:creationId xmlns:p14="http://schemas.microsoft.com/office/powerpoint/2010/main" val="1853297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5304</TotalTime>
  <Words>1351</Words>
  <Application>Microsoft Office PowerPoint</Application>
  <PresentationFormat>On-screen Show (16:9)</PresentationFormat>
  <Paragraphs>154</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Century Gothic</vt:lpstr>
      <vt:lpstr>Wingdings</vt:lpstr>
      <vt:lpstr>Office Theme</vt:lpstr>
      <vt:lpstr>1_Office Theme</vt:lpstr>
      <vt:lpstr>PowerPoint Presentation</vt:lpstr>
      <vt:lpstr>Benefits of Managing Records</vt:lpstr>
      <vt:lpstr>What Is a Public Record?</vt:lpstr>
      <vt:lpstr>Chapter 40.14 RCW</vt:lpstr>
      <vt:lpstr>My device/account =                    my records?</vt:lpstr>
      <vt:lpstr>RCW 40.16.020 – Injury to and Misappropriation of Record</vt:lpstr>
      <vt:lpstr>How Do I Know What to Keep?</vt:lpstr>
      <vt:lpstr>Which Schedule Do I Use?</vt:lpstr>
      <vt:lpstr>Records Retention Schedule</vt:lpstr>
      <vt:lpstr>PowerPoint Presentation</vt:lpstr>
      <vt:lpstr>HOLD IT!</vt:lpstr>
      <vt:lpstr>“Born Digital” Records</vt:lpstr>
      <vt:lpstr>Records Management Resources</vt:lpstr>
      <vt:lpstr>Free Consultation, Training, and Advice</vt:lpstr>
    </vt:vector>
  </TitlesOfParts>
  <Company>Secretary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holly.harris</dc:creator>
  <cp:lastModifiedBy>McGrath, Marnie</cp:lastModifiedBy>
  <cp:revision>232</cp:revision>
  <cp:lastPrinted>2018-03-16T15:56:39Z</cp:lastPrinted>
  <dcterms:created xsi:type="dcterms:W3CDTF">2013-06-18T17:57:49Z</dcterms:created>
  <dcterms:modified xsi:type="dcterms:W3CDTF">2020-03-11T16:14:45Z</dcterms:modified>
</cp:coreProperties>
</file>