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4" r:id="rId2"/>
    <p:sldId id="262" r:id="rId3"/>
    <p:sldId id="275" r:id="rId4"/>
    <p:sldId id="276" r:id="rId5"/>
    <p:sldId id="277" r:id="rId6"/>
    <p:sldId id="292" r:id="rId7"/>
    <p:sldId id="278" r:id="rId8"/>
    <p:sldId id="279" r:id="rId9"/>
    <p:sldId id="280" r:id="rId10"/>
    <p:sldId id="286" r:id="rId11"/>
    <p:sldId id="281" r:id="rId12"/>
    <p:sldId id="282" r:id="rId13"/>
    <p:sldId id="283" r:id="rId14"/>
    <p:sldId id="284" r:id="rId15"/>
    <p:sldId id="285" r:id="rId16"/>
    <p:sldId id="287" r:id="rId17"/>
    <p:sldId id="288" r:id="rId18"/>
    <p:sldId id="289" r:id="rId19"/>
    <p:sldId id="290" r:id="rId20"/>
    <p:sldId id="29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varScale="1">
        <p:scale>
          <a:sx n="88" d="100"/>
          <a:sy n="88" d="100"/>
        </p:scale>
        <p:origin x="30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1428" y="32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F02DA3-446A-4274-951F-42AE46A5B5FC}" type="datetimeFigureOut">
              <a:rPr lang="en-US" smtClean="0"/>
              <a:pPr/>
              <a:t>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1B786B-BD0D-4AD9-B178-F542D9F5CE6C}" type="slidenum">
              <a:rPr lang="en-US" smtClean="0"/>
              <a:pPr/>
              <a:t>‹#›</a:t>
            </a:fld>
            <a:endParaRPr lang="en-US" dirty="0"/>
          </a:p>
        </p:txBody>
      </p:sp>
    </p:spTree>
    <p:extLst>
      <p:ext uri="{BB962C8B-B14F-4D97-AF65-F5344CB8AC3E}">
        <p14:creationId xmlns:p14="http://schemas.microsoft.com/office/powerpoint/2010/main" val="353104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we like so many others in the Heritage Caucus work to </a:t>
            </a:r>
            <a:r>
              <a:rPr lang="en-US" dirty="0" smtClean="0">
                <a:solidFill>
                  <a:srgbClr val="FF0000"/>
                </a:solidFill>
              </a:rPr>
              <a:t>preserve the heritage of this State.</a:t>
            </a:r>
          </a:p>
          <a:p>
            <a:endParaRPr lang="en-US" dirty="0"/>
          </a:p>
          <a:p>
            <a:r>
              <a:rPr lang="en-US" dirty="0" smtClean="0"/>
              <a:t>For three years a grant from the National Endowment of the Humanities has allowed us to participate in the </a:t>
            </a:r>
            <a:r>
              <a:rPr lang="en-US" dirty="0" smtClean="0">
                <a:solidFill>
                  <a:srgbClr val="FF0000"/>
                </a:solidFill>
              </a:rPr>
              <a:t>National Digital Newspaper Project </a:t>
            </a:r>
            <a:r>
              <a:rPr lang="en-US" dirty="0" smtClean="0"/>
              <a:t>contributing digital images of </a:t>
            </a:r>
            <a:r>
              <a:rPr lang="en-US" dirty="0" smtClean="0">
                <a:solidFill>
                  <a:srgbClr val="FF0000"/>
                </a:solidFill>
              </a:rPr>
              <a:t>early Washington newspaper to Chronicling America </a:t>
            </a:r>
            <a:r>
              <a:rPr lang="en-US" dirty="0" smtClean="0"/>
              <a:t>, a project of the Library of Congress.</a:t>
            </a:r>
          </a:p>
          <a:p>
            <a:endParaRPr lang="en-US" dirty="0"/>
          </a:p>
          <a:p>
            <a:r>
              <a:rPr lang="en-US" dirty="0" smtClean="0"/>
              <a:t>Though our </a:t>
            </a:r>
            <a:r>
              <a:rPr lang="en-US" dirty="0" smtClean="0">
                <a:solidFill>
                  <a:srgbClr val="FF0000"/>
                </a:solidFill>
              </a:rPr>
              <a:t>Washington Rural Heritage </a:t>
            </a:r>
            <a:r>
              <a:rPr lang="en-US" dirty="0" smtClean="0"/>
              <a:t>project we teach local library and museum staff how to </a:t>
            </a:r>
            <a:r>
              <a:rPr lang="en-US" dirty="0" smtClean="0">
                <a:solidFill>
                  <a:srgbClr val="FF0000"/>
                </a:solidFill>
              </a:rPr>
              <a:t>digitize their historical treasures</a:t>
            </a:r>
            <a:r>
              <a:rPr lang="en-US" dirty="0" smtClean="0"/>
              <a:t>, </a:t>
            </a:r>
            <a:r>
              <a:rPr lang="en-US" dirty="0" smtClean="0">
                <a:solidFill>
                  <a:srgbClr val="FF0000"/>
                </a:solidFill>
              </a:rPr>
              <a:t>describe them with metadata</a:t>
            </a:r>
            <a:r>
              <a:rPr lang="en-US" dirty="0" smtClean="0"/>
              <a:t>, and then we </a:t>
            </a:r>
            <a:r>
              <a:rPr lang="en-US" dirty="0" smtClean="0">
                <a:solidFill>
                  <a:srgbClr val="FF0000"/>
                </a:solidFill>
              </a:rPr>
              <a:t>host the images </a:t>
            </a:r>
            <a:r>
              <a:rPr lang="en-US" dirty="0" smtClean="0"/>
              <a:t>for them. </a:t>
            </a:r>
          </a:p>
          <a:p>
            <a:endParaRPr lang="en-US" dirty="0"/>
          </a:p>
          <a:p>
            <a:r>
              <a:rPr lang="en-US" dirty="0" smtClean="0"/>
              <a:t>We are </a:t>
            </a:r>
            <a:r>
              <a:rPr lang="en-US" dirty="0" smtClean="0">
                <a:solidFill>
                  <a:srgbClr val="FF0000"/>
                </a:solidFill>
              </a:rPr>
              <a:t>the Corporate Library for the State </a:t>
            </a:r>
            <a:r>
              <a:rPr lang="en-US" dirty="0" smtClean="0"/>
              <a:t>maintaining a comprehensive collection of </a:t>
            </a:r>
            <a:r>
              <a:rPr lang="en-US" dirty="0" smtClean="0">
                <a:solidFill>
                  <a:srgbClr val="FF0000"/>
                </a:solidFill>
              </a:rPr>
              <a:t>print and digital publications from State Agencies</a:t>
            </a:r>
            <a:r>
              <a:rPr lang="en-US" dirty="0" smtClean="0"/>
              <a:t> for the people of this state.</a:t>
            </a:r>
          </a:p>
          <a:p>
            <a:endParaRPr lang="en-US" dirty="0"/>
          </a:p>
          <a:p>
            <a:r>
              <a:rPr lang="en-US" dirty="0" smtClean="0"/>
              <a:t>We also serve as a </a:t>
            </a:r>
            <a:r>
              <a:rPr lang="en-US" dirty="0" smtClean="0">
                <a:solidFill>
                  <a:srgbClr val="FF0000"/>
                </a:solidFill>
              </a:rPr>
              <a:t>regional depository </a:t>
            </a:r>
            <a:r>
              <a:rPr lang="en-US" dirty="0" smtClean="0"/>
              <a:t>for </a:t>
            </a:r>
            <a:r>
              <a:rPr lang="en-US" dirty="0" smtClean="0">
                <a:solidFill>
                  <a:srgbClr val="FF0000"/>
                </a:solidFill>
              </a:rPr>
              <a:t>federal publications</a:t>
            </a:r>
            <a:r>
              <a:rPr lang="en-US" dirty="0" smtClean="0"/>
              <a:t>.</a:t>
            </a:r>
          </a:p>
          <a:p>
            <a:endParaRPr lang="en-US" dirty="0"/>
          </a:p>
          <a:p>
            <a:r>
              <a:rPr lang="en-US" dirty="0" smtClean="0"/>
              <a:t>So this is the Washington State Library, not a dusty quiet place in Tumwater where people in sensible shoes silently move about, but a vibrant organization with a mission to serve everyone in Washington. </a:t>
            </a:r>
            <a:endParaRPr lang="en-US" dirty="0"/>
          </a:p>
        </p:txBody>
      </p:sp>
      <p:sp>
        <p:nvSpPr>
          <p:cNvPr id="4" name="Slide Number Placeholder 3"/>
          <p:cNvSpPr>
            <a:spLocks noGrp="1"/>
          </p:cNvSpPr>
          <p:nvPr>
            <p:ph type="sldNum" sz="quarter" idx="10"/>
          </p:nvPr>
        </p:nvSpPr>
        <p:spPr/>
        <p:txBody>
          <a:bodyPr/>
          <a:lstStyle/>
          <a:p>
            <a:fld id="{141B786B-BD0D-4AD9-B178-F542D9F5CE6C}" type="slidenum">
              <a:rPr lang="en-US" smtClean="0"/>
              <a:pPr/>
              <a:t>1</a:t>
            </a:fld>
            <a:endParaRPr lang="en-US" dirty="0"/>
          </a:p>
        </p:txBody>
      </p:sp>
    </p:spTree>
    <p:extLst>
      <p:ext uri="{BB962C8B-B14F-4D97-AF65-F5344CB8AC3E}">
        <p14:creationId xmlns:p14="http://schemas.microsoft.com/office/powerpoint/2010/main" val="1356914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1744431-BDAA-4D4B-AF1F-22B7942D5B3F}" type="slidenum">
              <a:rPr lang="en-US" smtClean="0"/>
              <a:pPr/>
              <a:t>12</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3141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1744431-BDAA-4D4B-AF1F-22B7942D5B3F}" type="slidenum">
              <a:rPr lang="en-US" smtClean="0"/>
              <a:pPr/>
              <a:t>13</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57895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1744431-BDAA-4D4B-AF1F-22B7942D5B3F}" type="slidenum">
              <a:rPr lang="en-US" smtClean="0"/>
              <a:pPr/>
              <a:t>14</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6542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1744431-BDAA-4D4B-AF1F-22B7942D5B3F}" type="slidenum">
              <a:rPr lang="en-US" smtClean="0"/>
              <a:pPr/>
              <a:t>15</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8758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1744431-BDAA-4D4B-AF1F-22B7942D5B3F}" type="slidenum">
              <a:rPr lang="en-US" smtClean="0"/>
              <a:pPr/>
              <a:t>2</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9737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1744431-BDAA-4D4B-AF1F-22B7942D5B3F}" type="slidenum">
              <a:rPr lang="en-US" smtClean="0"/>
              <a:pPr/>
              <a:t>3</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0043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1744431-BDAA-4D4B-AF1F-22B7942D5B3F}" type="slidenum">
              <a:rPr lang="en-US" smtClean="0"/>
              <a:pPr/>
              <a:t>4</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78346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1744431-BDAA-4D4B-AF1F-22B7942D5B3F}" type="slidenum">
              <a:rPr lang="en-US" smtClean="0"/>
              <a:pPr/>
              <a:t>5</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27590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1744431-BDAA-4D4B-AF1F-22B7942D5B3F}" type="slidenum">
              <a:rPr lang="en-US" smtClean="0"/>
              <a:pPr/>
              <a:t>7</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3214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1744431-BDAA-4D4B-AF1F-22B7942D5B3F}" type="slidenum">
              <a:rPr lang="en-US" smtClean="0"/>
              <a:pPr/>
              <a:t>8</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8373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1744431-BDAA-4D4B-AF1F-22B7942D5B3F}" type="slidenum">
              <a:rPr lang="en-US" smtClean="0"/>
              <a:pPr/>
              <a:t>9</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3440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1744431-BDAA-4D4B-AF1F-22B7942D5B3F}" type="slidenum">
              <a:rPr lang="en-US" smtClean="0"/>
              <a:pPr/>
              <a:t>11</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8807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A59529F-AB51-4799-9661-A5DCD5D7769F}" type="datetimeFigureOut">
              <a:rPr lang="en-US" smtClean="0"/>
              <a:pPr/>
              <a:t>2/9/2016</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35C92FC-CC43-48E4-BE28-9FA3A37A6A63}"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59529F-AB51-4799-9661-A5DCD5D7769F}" type="datetimeFigureOut">
              <a:rPr lang="en-US" smtClean="0"/>
              <a:pPr/>
              <a:t>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35C92FC-CC43-48E4-BE28-9FA3A37A6A6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59529F-AB51-4799-9661-A5DCD5D7769F}" type="datetimeFigureOut">
              <a:rPr lang="en-US" smtClean="0"/>
              <a:pPr/>
              <a:t>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35C92FC-CC43-48E4-BE28-9FA3A37A6A6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59529F-AB51-4799-9661-A5DCD5D7769F}" type="datetimeFigureOut">
              <a:rPr lang="en-US" smtClean="0"/>
              <a:pPr/>
              <a:t>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35C92FC-CC43-48E4-BE28-9FA3A37A6A6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A59529F-AB51-4799-9661-A5DCD5D7769F}" type="datetimeFigureOut">
              <a:rPr lang="en-US" smtClean="0"/>
              <a:pPr/>
              <a:t>2/9/2016</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35C92FC-CC43-48E4-BE28-9FA3A37A6A63}"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A59529F-AB51-4799-9661-A5DCD5D7769F}" type="datetimeFigureOut">
              <a:rPr lang="en-US" smtClean="0"/>
              <a:pPr/>
              <a:t>2/9/2016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35C92FC-CC43-48E4-BE28-9FA3A37A6A63}"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A59529F-AB51-4799-9661-A5DCD5D7769F}" type="datetimeFigureOut">
              <a:rPr lang="en-US" smtClean="0"/>
              <a:pPr/>
              <a:t>2/9/2016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35C92FC-CC43-48E4-BE28-9FA3A37A6A6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A59529F-AB51-4799-9661-A5DCD5D7769F}" type="datetimeFigureOut">
              <a:rPr lang="en-US" smtClean="0"/>
              <a:pPr/>
              <a:t>2/9/2016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35C92FC-CC43-48E4-BE28-9FA3A37A6A63}"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A59529F-AB51-4799-9661-A5DCD5D7769F}" type="datetimeFigureOut">
              <a:rPr lang="en-US" smtClean="0"/>
              <a:pPr/>
              <a:t>2/9/2016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35C92FC-CC43-48E4-BE28-9FA3A37A6A6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A59529F-AB51-4799-9661-A5DCD5D7769F}" type="datetimeFigureOut">
              <a:rPr lang="en-US" smtClean="0"/>
              <a:pPr/>
              <a:t>2/9/2016</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35C92FC-CC43-48E4-BE28-9FA3A37A6A63}"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A59529F-AB51-4799-9661-A5DCD5D7769F}" type="datetimeFigureOut">
              <a:rPr lang="en-US" smtClean="0"/>
              <a:pPr/>
              <a:t>2/9/2016</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35C92FC-CC43-48E4-BE28-9FA3A37A6A63}"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A59529F-AB51-4799-9661-A5DCD5D7769F}" type="datetimeFigureOut">
              <a:rPr lang="en-US" smtClean="0"/>
              <a:pPr/>
              <a:t>2/9/2016</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35C92FC-CC43-48E4-BE28-9FA3A37A6A63}"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228600"/>
            <a:ext cx="9144000" cy="14700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R="0" lvl="0" indent="0" algn="ctr" defTabSz="914400" rtl="0" eaLnBrk="1" fontAlgn="auto" latinLnBrk="0" hangingPunct="1">
              <a:lnSpc>
                <a:spcPct val="100000"/>
              </a:lnSpc>
              <a:spcBef>
                <a:spcPct val="0"/>
              </a:spcBef>
              <a:spcAft>
                <a:spcPts val="0"/>
              </a:spcAft>
              <a:buClrTx/>
              <a:buSzTx/>
              <a:buFontTx/>
              <a:buNone/>
              <a:tabLst/>
              <a:defRPr/>
            </a:pPr>
            <a:r>
              <a:rPr lang="en-US" sz="4600" dirty="0" smtClean="0">
                <a:effectLst>
                  <a:outerShdw blurRad="38100" dist="25500" dir="5400000" algn="tl" rotWithShape="0">
                    <a:srgbClr val="000000">
                      <a:satMod val="180000"/>
                      <a:alpha val="75000"/>
                    </a:srgbClr>
                  </a:outerShdw>
                </a:effectLst>
                <a:latin typeface="+mj-lt"/>
                <a:ea typeface="+mj-ea"/>
                <a:cs typeface="Arial" charset="0"/>
              </a:rPr>
              <a:t>Reducing Stored</a:t>
            </a:r>
          </a:p>
          <a:p>
            <a:pPr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mj-lt"/>
                <a:ea typeface="+mj-ea"/>
                <a:cs typeface="Arial" charset="0"/>
              </a:rPr>
              <a:t>Paper</a:t>
            </a:r>
            <a:r>
              <a:rPr kumimoji="0" lang="en-US" sz="4600" b="0" i="0" u="none" strike="noStrike" kern="1200" cap="none" spc="0" normalizeH="0" noProof="0" dirty="0" smtClean="0">
                <a:ln>
                  <a:noFill/>
                </a:ln>
                <a:effectLst>
                  <a:outerShdw blurRad="38100" dist="25500" dir="5400000" algn="tl" rotWithShape="0">
                    <a:srgbClr val="000000">
                      <a:satMod val="180000"/>
                      <a:alpha val="75000"/>
                    </a:srgbClr>
                  </a:outerShdw>
                </a:effectLst>
                <a:uLnTx/>
                <a:uFillTx/>
                <a:latin typeface="+mj-lt"/>
                <a:ea typeface="+mj-ea"/>
                <a:cs typeface="Arial" charset="0"/>
              </a:rPr>
              <a:t> Records</a:t>
            </a:r>
            <a:endParaRPr kumimoji="0" lang="en-US" sz="4600" b="0"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mj-lt"/>
              <a:ea typeface="+mj-ea"/>
              <a:cs typeface="Arial" charset="0"/>
            </a:endParaRPr>
          </a:p>
        </p:txBody>
      </p:sp>
      <p:sp>
        <p:nvSpPr>
          <p:cNvPr id="8" name="Rectangle 3"/>
          <p:cNvSpPr txBox="1">
            <a:spLocks noChangeArrowheads="1"/>
          </p:cNvSpPr>
          <p:nvPr/>
        </p:nvSpPr>
        <p:spPr bwMode="auto">
          <a:xfrm>
            <a:off x="3429000" y="4991537"/>
            <a:ext cx="2720181" cy="13716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292100" marR="0" lvl="0" indent="-292100" defTabSz="914400" rtl="0" eaLnBrk="1" fontAlgn="auto" latinLnBrk="0" hangingPunct="1">
              <a:lnSpc>
                <a:spcPct val="80000"/>
              </a:lnSpc>
              <a:spcBef>
                <a:spcPts val="0"/>
              </a:spcBef>
              <a:spcAft>
                <a:spcPts val="0"/>
              </a:spcAft>
              <a:buClr>
                <a:schemeClr val="accent1"/>
              </a:buClr>
              <a:buSzPct val="70000"/>
              <a:buFont typeface="Wingdings 2"/>
              <a:buChar char=""/>
              <a:tabLst/>
              <a:defRPr/>
            </a:pPr>
            <a:endParaRPr kumimoji="0" lang="en-US" sz="1800" b="1" i="0" u="none" strike="noStrike" kern="1200" cap="none" spc="0" normalizeH="0" baseline="0" noProof="0" dirty="0" smtClean="0">
              <a:ln>
                <a:noFill/>
              </a:ln>
              <a:effectLst/>
              <a:uLnTx/>
              <a:uFillTx/>
              <a:latin typeface="+mn-lt"/>
              <a:ea typeface="+mn-ea"/>
              <a:cs typeface="+mn-cs"/>
            </a:endParaRPr>
          </a:p>
          <a:p>
            <a:pPr marL="292100" marR="0" lvl="0" indent="-292100" defTabSz="914400" rtl="0" eaLnBrk="1" fontAlgn="auto" latinLnBrk="0" hangingPunct="1">
              <a:lnSpc>
                <a:spcPct val="80000"/>
              </a:lnSpc>
              <a:spcBef>
                <a:spcPts val="0"/>
              </a:spcBef>
              <a:spcAft>
                <a:spcPts val="0"/>
              </a:spcAft>
              <a:buClr>
                <a:schemeClr val="accent1"/>
              </a:buClr>
              <a:buSzPct val="70000"/>
              <a:buFont typeface="Wingdings 2"/>
              <a:buChar char=""/>
              <a:tabLst/>
              <a:defRPr/>
            </a:pPr>
            <a:endParaRPr kumimoji="0" lang="en-US" sz="1800" b="1" i="0" u="none" strike="noStrike" kern="1200" cap="none" spc="0" normalizeH="0" baseline="0" noProof="0" dirty="0" smtClean="0">
              <a:ln>
                <a:noFill/>
              </a:ln>
              <a:effectLst/>
              <a:uLnTx/>
              <a:uFillTx/>
              <a:latin typeface="+mn-lt"/>
              <a:ea typeface="+mn-ea"/>
              <a:cs typeface="+mn-cs"/>
            </a:endParaRPr>
          </a:p>
          <a:p>
            <a:pPr marR="0" lvl="0" defTabSz="914400" rtl="0" eaLnBrk="1" fontAlgn="auto" latinLnBrk="0" hangingPunct="1">
              <a:spcBef>
                <a:spcPts val="0"/>
              </a:spcBef>
              <a:spcAft>
                <a:spcPts val="0"/>
              </a:spcAft>
              <a:buClr>
                <a:schemeClr val="accent1"/>
              </a:buClr>
              <a:buSzPct val="70000"/>
              <a:tabLst/>
              <a:defRPr/>
            </a:pPr>
            <a:r>
              <a:rPr kumimoji="0" lang="en-US" sz="1600" b="0" u="none" strike="noStrike" kern="1200" cap="none" spc="0" normalizeH="0" baseline="0" noProof="0" dirty="0" smtClean="0">
                <a:ln>
                  <a:noFill/>
                </a:ln>
                <a:effectLst/>
                <a:uLnTx/>
                <a:uFillTx/>
                <a:latin typeface="+mn-lt"/>
                <a:ea typeface="+mn-ea"/>
                <a:cs typeface="+mn-cs"/>
              </a:rPr>
              <a:t>Steve Excell</a:t>
            </a:r>
          </a:p>
          <a:p>
            <a:pPr marR="0" lvl="0" defTabSz="914400" rtl="0" eaLnBrk="1" fontAlgn="auto" latinLnBrk="0" hangingPunct="1">
              <a:spcBef>
                <a:spcPts val="0"/>
              </a:spcBef>
              <a:spcAft>
                <a:spcPts val="0"/>
              </a:spcAft>
              <a:buClr>
                <a:schemeClr val="accent1"/>
              </a:buClr>
              <a:buSzPct val="70000"/>
              <a:tabLst/>
              <a:defRPr/>
            </a:pPr>
            <a:r>
              <a:rPr kumimoji="0" lang="en-US" sz="1600" b="0" u="none" strike="noStrike" kern="1200" cap="none" spc="0" normalizeH="0" baseline="0" noProof="0" dirty="0" smtClean="0">
                <a:ln>
                  <a:noFill/>
                </a:ln>
                <a:effectLst/>
                <a:uLnTx/>
                <a:uFillTx/>
                <a:latin typeface="+mn-lt"/>
                <a:ea typeface="+mn-ea"/>
                <a:cs typeface="+mn-cs"/>
              </a:rPr>
              <a:t>State Archivist</a:t>
            </a:r>
          </a:p>
          <a:p>
            <a:pPr marR="0" lvl="0" defTabSz="914400" rtl="0" eaLnBrk="1" fontAlgn="auto" latinLnBrk="0" hangingPunct="1">
              <a:spcBef>
                <a:spcPts val="0"/>
              </a:spcBef>
              <a:spcAft>
                <a:spcPts val="0"/>
              </a:spcAft>
              <a:buClr>
                <a:schemeClr val="accent1"/>
              </a:buClr>
              <a:buSzPct val="70000"/>
              <a:tabLst/>
              <a:defRPr/>
            </a:pPr>
            <a:r>
              <a:rPr kumimoji="0" lang="en-US" sz="1600" b="0" u="none" strike="noStrike" kern="1200" cap="none" spc="0" normalizeH="0" baseline="0" noProof="0" dirty="0" smtClean="0">
                <a:ln>
                  <a:noFill/>
                </a:ln>
                <a:effectLst/>
                <a:uLnTx/>
                <a:uFillTx/>
                <a:latin typeface="+mn-lt"/>
                <a:ea typeface="+mn-ea"/>
                <a:cs typeface="+mn-cs"/>
              </a:rPr>
              <a:t>Steve.Excell@sos.wa.gov</a:t>
            </a:r>
          </a:p>
          <a:p>
            <a:pPr marR="0" lvl="0" defTabSz="914400" rtl="0" eaLnBrk="1" fontAlgn="auto" latinLnBrk="0" hangingPunct="1">
              <a:spcBef>
                <a:spcPts val="0"/>
              </a:spcBef>
              <a:spcAft>
                <a:spcPts val="0"/>
              </a:spcAft>
              <a:buClr>
                <a:schemeClr val="accent1"/>
              </a:buClr>
              <a:buSzPct val="70000"/>
              <a:tabLst/>
              <a:defRPr/>
            </a:pPr>
            <a:r>
              <a:rPr kumimoji="0" lang="en-US" sz="1600" b="0" u="none" strike="noStrike" kern="1200" cap="none" spc="0" normalizeH="0" baseline="0" noProof="0" dirty="0" smtClean="0">
                <a:ln>
                  <a:noFill/>
                </a:ln>
                <a:effectLst/>
                <a:uLnTx/>
                <a:uFillTx/>
                <a:latin typeface="+mn-lt"/>
                <a:ea typeface="+mn-ea"/>
                <a:cs typeface="+mn-cs"/>
              </a:rPr>
              <a:t>360-586-2664</a:t>
            </a:r>
          </a:p>
          <a:p>
            <a:pPr marL="749300" lvl="1" indent="-292100">
              <a:lnSpc>
                <a:spcPct val="80000"/>
              </a:lnSpc>
              <a:buClr>
                <a:schemeClr val="accent1"/>
              </a:buClr>
              <a:buSzPct val="70000"/>
              <a:buFont typeface="Wingdings 2"/>
              <a:buChar char=""/>
              <a:defRPr/>
            </a:pPr>
            <a:endParaRPr kumimoji="0" lang="en-US" sz="2000" b="0" i="0" u="none" strike="noStrike" kern="1200" cap="none" spc="0" normalizeH="0" baseline="0" noProof="0" dirty="0" smtClean="0">
              <a:ln>
                <a:noFill/>
              </a:ln>
              <a:effectLst/>
              <a:uLnTx/>
              <a:uFillTx/>
              <a:latin typeface="+mn-lt"/>
              <a:ea typeface="+mn-ea"/>
              <a:cs typeface="+mn-cs"/>
            </a:endParaRPr>
          </a:p>
          <a:p>
            <a:pPr marL="292100" marR="0" lvl="0" indent="-292100" defTabSz="914400" rtl="0" eaLnBrk="1" fontAlgn="auto" latinLnBrk="0" hangingPunct="1">
              <a:lnSpc>
                <a:spcPct val="80000"/>
              </a:lnSpc>
              <a:spcBef>
                <a:spcPts val="0"/>
              </a:spcBef>
              <a:spcAft>
                <a:spcPts val="0"/>
              </a:spcAft>
              <a:buClr>
                <a:schemeClr val="accent1"/>
              </a:buClr>
              <a:buSzPct val="70000"/>
              <a:buFont typeface="Wingdings 2"/>
              <a:buChar char=""/>
              <a:tabLst/>
              <a:defRPr/>
            </a:pPr>
            <a:endParaRPr kumimoji="0" lang="en-US" sz="1600" b="1" i="0" u="none" strike="noStrike" kern="1200" cap="none" spc="0" normalizeH="0" baseline="0" noProof="0" dirty="0" smtClean="0">
              <a:ln>
                <a:noFill/>
              </a:ln>
              <a:effectLst/>
              <a:uLnTx/>
              <a:uFillTx/>
              <a:latin typeface="+mn-lt"/>
              <a:ea typeface="+mn-ea"/>
              <a:cs typeface="+mn-cs"/>
            </a:endParaRPr>
          </a:p>
        </p:txBody>
      </p:sp>
      <p:sp>
        <p:nvSpPr>
          <p:cNvPr id="2" name="TextBox 1"/>
          <p:cNvSpPr txBox="1"/>
          <p:nvPr/>
        </p:nvSpPr>
        <p:spPr>
          <a:xfrm>
            <a:off x="1371600" y="5417403"/>
            <a:ext cx="1853916" cy="584775"/>
          </a:xfrm>
          <a:prstGeom prst="rect">
            <a:avLst/>
          </a:prstGeom>
          <a:noFill/>
        </p:spPr>
        <p:txBody>
          <a:bodyPr wrap="square" rtlCol="0">
            <a:spAutoFit/>
          </a:bodyPr>
          <a:lstStyle/>
          <a:p>
            <a:r>
              <a:rPr lang="en-US" sz="1600" dirty="0" smtClean="0"/>
              <a:t>Kim Wyman</a:t>
            </a:r>
          </a:p>
          <a:p>
            <a:r>
              <a:rPr lang="en-US" sz="1600" dirty="0" smtClean="0"/>
              <a:t>Secretary of State</a:t>
            </a:r>
            <a:endParaRPr lang="en-US" sz="1600" dirty="0"/>
          </a:p>
        </p:txBody>
      </p:sp>
      <p:sp>
        <p:nvSpPr>
          <p:cNvPr id="3" name="TextBox 2"/>
          <p:cNvSpPr txBox="1"/>
          <p:nvPr/>
        </p:nvSpPr>
        <p:spPr>
          <a:xfrm>
            <a:off x="6149181" y="5394588"/>
            <a:ext cx="2965269" cy="1323439"/>
          </a:xfrm>
          <a:prstGeom prst="rect">
            <a:avLst/>
          </a:prstGeom>
          <a:noFill/>
        </p:spPr>
        <p:txBody>
          <a:bodyPr wrap="square" rtlCol="0">
            <a:spAutoFit/>
          </a:bodyPr>
          <a:lstStyle/>
          <a:p>
            <a:r>
              <a:rPr lang="en-US" sz="1600" dirty="0" smtClean="0"/>
              <a:t>Russell Wood</a:t>
            </a:r>
          </a:p>
          <a:p>
            <a:r>
              <a:rPr lang="en-US" sz="1600" dirty="0" smtClean="0"/>
              <a:t>State Records Manager</a:t>
            </a:r>
          </a:p>
          <a:p>
            <a:r>
              <a:rPr lang="en-US" sz="1600" dirty="0" smtClean="0"/>
              <a:t>Russell.Wood@sos.wa.gov</a:t>
            </a:r>
          </a:p>
          <a:p>
            <a:r>
              <a:rPr lang="en-US" sz="1600" dirty="0" smtClean="0"/>
              <a:t>360-586-4900</a:t>
            </a:r>
          </a:p>
          <a:p>
            <a:endParaRPr lang="en-US" sz="1600" dirty="0"/>
          </a:p>
        </p:txBody>
      </p:sp>
      <p:pic>
        <p:nvPicPr>
          <p:cNvPr id="1026" name="Picture 2" descr="https://static-secure.guim.co.uk/sys-images/Arts/Arts_/Pictures/2009/5/5/1241536958048/Piles-of-paperwork-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954" y="1752229"/>
            <a:ext cx="6070598" cy="3642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68662"/>
            <a:ext cx="8534400" cy="486450"/>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mj-lt"/>
              </a:rPr>
              <a:t>Supplemental</a:t>
            </a:r>
            <a:r>
              <a:rPr lang="en-US" sz="3200" b="1" dirty="0">
                <a:solidFill>
                  <a:srgbClr val="0000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Operating Budget Proviso </a:t>
            </a:r>
          </a:p>
          <a:p>
            <a:pPr algn="ctr"/>
            <a:r>
              <a:rPr lang="en-US" b="1" dirty="0"/>
              <a:t>(2014 ESSB 6002, Section 119) </a:t>
            </a:r>
          </a:p>
        </p:txBody>
      </p:sp>
      <p:sp>
        <p:nvSpPr>
          <p:cNvPr id="3" name="TextBox 2"/>
          <p:cNvSpPr txBox="1"/>
          <p:nvPr/>
        </p:nvSpPr>
        <p:spPr>
          <a:xfrm>
            <a:off x="2971800" y="1676400"/>
            <a:ext cx="32004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Goals:</a:t>
            </a:r>
            <a:endParaRPr lang="en-US" sz="3600" b="1" dirty="0">
              <a:effectLst>
                <a:outerShdw blurRad="38100" dist="38100" dir="2700000" algn="tl">
                  <a:srgbClr val="000000">
                    <a:alpha val="43137"/>
                  </a:srgbClr>
                </a:outerShdw>
              </a:effectLst>
            </a:endParaRPr>
          </a:p>
        </p:txBody>
      </p:sp>
      <p:sp>
        <p:nvSpPr>
          <p:cNvPr id="4" name="TextBox 3"/>
          <p:cNvSpPr txBox="1"/>
          <p:nvPr/>
        </p:nvSpPr>
        <p:spPr>
          <a:xfrm>
            <a:off x="838200" y="2197894"/>
            <a:ext cx="8001000" cy="1231106"/>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10% Reduction by the end of 2016</a:t>
            </a:r>
          </a:p>
          <a:p>
            <a:pPr marL="457200" indent="-457200">
              <a:buFont typeface="Arial" panose="020B0604020202020204" pitchFamily="34" charset="0"/>
              <a:buChar char="•"/>
            </a:pPr>
            <a:r>
              <a:rPr lang="en-US" sz="2800" b="1" dirty="0" smtClean="0"/>
              <a:t>Added </a:t>
            </a:r>
            <a:r>
              <a:rPr lang="en-US" sz="2800" b="1" dirty="0"/>
              <a:t>10% Reduction by the end of </a:t>
            </a:r>
            <a:r>
              <a:rPr lang="en-US" sz="2800" b="1" dirty="0" smtClean="0"/>
              <a:t>2018</a:t>
            </a:r>
            <a:endParaRPr lang="en-US" sz="2800" b="1" dirty="0"/>
          </a:p>
          <a:p>
            <a:pPr marL="285750" indent="-285750">
              <a:buFont typeface="Arial" panose="020B0604020202020204" pitchFamily="34" charset="0"/>
              <a:buChar char="•"/>
            </a:pPr>
            <a:endParaRPr lang="en-US" dirty="0"/>
          </a:p>
        </p:txBody>
      </p:sp>
      <p:sp>
        <p:nvSpPr>
          <p:cNvPr id="5" name="Rectangle 4"/>
          <p:cNvSpPr/>
          <p:nvPr/>
        </p:nvSpPr>
        <p:spPr>
          <a:xfrm>
            <a:off x="552367" y="4007583"/>
            <a:ext cx="8191665" cy="646331"/>
          </a:xfrm>
          <a:prstGeom prst="rect">
            <a:avLst/>
          </a:prstGeom>
        </p:spPr>
        <p:txBody>
          <a:bodyPr wrap="none">
            <a:spAutoFit/>
          </a:bodyPr>
          <a:lstStyle/>
          <a:p>
            <a:pPr algn="ctr"/>
            <a:r>
              <a:rPr lang="en-US" sz="3600" b="1" dirty="0" smtClean="0">
                <a:effectLst>
                  <a:outerShdw blurRad="38100" dist="38100" dir="2700000" algn="tl">
                    <a:srgbClr val="000000">
                      <a:alpha val="43137"/>
                    </a:srgbClr>
                  </a:outerShdw>
                </a:effectLst>
              </a:rPr>
              <a:t>Reports to Legislative Committees:</a:t>
            </a:r>
            <a:endParaRPr lang="en-US" sz="3600" b="1" dirty="0">
              <a:effectLst>
                <a:outerShdw blurRad="38100" dist="38100" dir="2700000" algn="tl">
                  <a:srgbClr val="000000">
                    <a:alpha val="43137"/>
                  </a:srgbClr>
                </a:outerShdw>
              </a:effectLst>
            </a:endParaRPr>
          </a:p>
        </p:txBody>
      </p:sp>
      <p:sp>
        <p:nvSpPr>
          <p:cNvPr id="6" name="TextBox 5"/>
          <p:cNvSpPr txBox="1"/>
          <p:nvPr/>
        </p:nvSpPr>
        <p:spPr>
          <a:xfrm>
            <a:off x="685800" y="4953000"/>
            <a:ext cx="8458200"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1</a:t>
            </a:r>
            <a:r>
              <a:rPr lang="en-US" sz="2800" b="1" baseline="30000" dirty="0" smtClean="0"/>
              <a:t>st</a:t>
            </a:r>
            <a:r>
              <a:rPr lang="en-US" sz="2800" b="1" dirty="0" smtClean="0"/>
              <a:t> Report  –  December 31, 2014 </a:t>
            </a:r>
          </a:p>
          <a:p>
            <a:pPr marL="457200" indent="-457200">
              <a:buFont typeface="Arial" panose="020B0604020202020204" pitchFamily="34" charset="0"/>
              <a:buChar char="•"/>
            </a:pPr>
            <a:r>
              <a:rPr lang="en-US" sz="2800" b="1" dirty="0" smtClean="0"/>
              <a:t>2</a:t>
            </a:r>
            <a:r>
              <a:rPr lang="en-US" sz="2800" b="1" baseline="30000" dirty="0" smtClean="0"/>
              <a:t>nd</a:t>
            </a:r>
            <a:r>
              <a:rPr lang="en-US" sz="2800" b="1" dirty="0" smtClean="0"/>
              <a:t> </a:t>
            </a:r>
            <a:r>
              <a:rPr lang="en-US" sz="2800" b="1" dirty="0"/>
              <a:t>Report – </a:t>
            </a:r>
            <a:r>
              <a:rPr lang="en-US" sz="2800" b="1" dirty="0" smtClean="0"/>
              <a:t> December </a:t>
            </a:r>
            <a:r>
              <a:rPr lang="en-US" sz="2800" b="1" dirty="0"/>
              <a:t>31, </a:t>
            </a:r>
            <a:r>
              <a:rPr lang="en-US" sz="2800" b="1" dirty="0" smtClean="0"/>
              <a:t>2015 </a:t>
            </a:r>
            <a:endParaRPr lang="en-US" sz="2800" b="1" dirty="0"/>
          </a:p>
        </p:txBody>
      </p:sp>
    </p:spTree>
    <p:extLst>
      <p:ext uri="{BB962C8B-B14F-4D97-AF65-F5344CB8AC3E}">
        <p14:creationId xmlns:p14="http://schemas.microsoft.com/office/powerpoint/2010/main" val="116419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1200329"/>
          </a:xfrm>
          <a:prstGeom prst="rect">
            <a:avLst/>
          </a:prstGeom>
        </p:spPr>
        <p:txBody>
          <a:bodyPr wrap="square">
            <a:spAutoFit/>
          </a:bodyPr>
          <a:lstStyle/>
          <a:p>
            <a:pPr algn="ctr"/>
            <a:r>
              <a:rPr lang="en-US" sz="3600" b="1" dirty="0" smtClean="0">
                <a:effectLst>
                  <a:outerShdw blurRad="38100" dist="38100" dir="2700000" algn="tl">
                    <a:srgbClr val="000000">
                      <a:alpha val="43137"/>
                    </a:srgbClr>
                  </a:outerShdw>
                </a:effectLst>
              </a:rPr>
              <a:t>Paper Records Reduction </a:t>
            </a:r>
          </a:p>
          <a:p>
            <a:pPr algn="ctr"/>
            <a:r>
              <a:rPr lang="en-US" sz="3600" b="1" dirty="0" smtClean="0">
                <a:effectLst>
                  <a:outerShdw blurRad="38100" dist="38100" dir="2700000" algn="tl">
                    <a:srgbClr val="000000">
                      <a:alpha val="43137"/>
                    </a:srgbClr>
                  </a:outerShdw>
                </a:effectLst>
              </a:rPr>
              <a:t>Work Group </a:t>
            </a:r>
            <a:endParaRPr lang="en-US" sz="3600" b="1" dirty="0">
              <a:effectLst>
                <a:outerShdw blurRad="38100" dist="38100" dir="2700000" algn="tl">
                  <a:srgbClr val="000000">
                    <a:alpha val="43137"/>
                  </a:srgbClr>
                </a:outerShdw>
              </a:effectLst>
            </a:endParaRPr>
          </a:p>
        </p:txBody>
      </p:sp>
      <p:sp>
        <p:nvSpPr>
          <p:cNvPr id="3" name="TextBox 2"/>
          <p:cNvSpPr txBox="1"/>
          <p:nvPr/>
        </p:nvSpPr>
        <p:spPr>
          <a:xfrm>
            <a:off x="609600" y="1828800"/>
            <a:ext cx="8153400" cy="120032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Eight state agencies met to brainstorm “how” to reduce the amount of paper records stored at the Records Center:</a:t>
            </a:r>
            <a:endParaRPr lang="en-US" sz="2400" b="1" dirty="0">
              <a:effectLst>
                <a:outerShdw blurRad="38100" dist="38100" dir="2700000" algn="tl">
                  <a:srgbClr val="000000">
                    <a:alpha val="43137"/>
                  </a:srgbClr>
                </a:outerShdw>
              </a:effectLst>
            </a:endParaRPr>
          </a:p>
        </p:txBody>
      </p:sp>
      <p:sp>
        <p:nvSpPr>
          <p:cNvPr id="4" name="TextBox 3"/>
          <p:cNvSpPr txBox="1"/>
          <p:nvPr/>
        </p:nvSpPr>
        <p:spPr>
          <a:xfrm>
            <a:off x="990600" y="3022598"/>
            <a:ext cx="8229600" cy="3416320"/>
          </a:xfrm>
          <a:prstGeom prst="rect">
            <a:avLst/>
          </a:prstGeom>
          <a:noFill/>
        </p:spPr>
        <p:txBody>
          <a:bodyPr wrap="square" rtlCol="0">
            <a:spAutoFit/>
          </a:bodyPr>
          <a:lstStyle/>
          <a:p>
            <a:pPr marL="342900" indent="-342900">
              <a:buFont typeface="+mj-lt"/>
              <a:buAutoNum type="arabicPeriod"/>
            </a:pPr>
            <a:r>
              <a:rPr lang="en-US" sz="2400" b="1" dirty="0" smtClean="0"/>
              <a:t>Office of the Attorney General (ATG)</a:t>
            </a:r>
          </a:p>
          <a:p>
            <a:pPr marL="342900" indent="-342900">
              <a:buFont typeface="+mj-lt"/>
              <a:buAutoNum type="arabicPeriod"/>
            </a:pPr>
            <a:r>
              <a:rPr lang="en-US" sz="2400" b="1" dirty="0" smtClean="0"/>
              <a:t>Department of Corrections (DOC)</a:t>
            </a:r>
          </a:p>
          <a:p>
            <a:pPr marL="342900" indent="-342900">
              <a:buFont typeface="+mj-lt"/>
              <a:buAutoNum type="arabicPeriod"/>
            </a:pPr>
            <a:r>
              <a:rPr lang="en-US" sz="2400" b="1" dirty="0" smtClean="0"/>
              <a:t>Department of Social &amp; Health Services (DSHS)</a:t>
            </a:r>
          </a:p>
          <a:p>
            <a:pPr marL="342900" indent="-342900">
              <a:buFont typeface="+mj-lt"/>
              <a:buAutoNum type="arabicPeriod"/>
            </a:pPr>
            <a:r>
              <a:rPr lang="en-US" sz="2400" b="1" dirty="0" smtClean="0"/>
              <a:t>Office of the Chief Information Officer (OCIO)</a:t>
            </a:r>
          </a:p>
          <a:p>
            <a:pPr marL="342900" indent="-342900">
              <a:buFont typeface="+mj-lt"/>
              <a:buAutoNum type="arabicPeriod"/>
            </a:pPr>
            <a:r>
              <a:rPr lang="en-US" sz="2400" b="1" dirty="0" smtClean="0"/>
              <a:t>Office of Financial Management (OFM)</a:t>
            </a:r>
          </a:p>
          <a:p>
            <a:pPr marL="342900" indent="-342900">
              <a:buFont typeface="+mj-lt"/>
              <a:buAutoNum type="arabicPeriod"/>
            </a:pPr>
            <a:r>
              <a:rPr lang="en-US" sz="2400" b="1" dirty="0" smtClean="0"/>
              <a:t>Office of the State Auditor (SAO)</a:t>
            </a:r>
          </a:p>
          <a:p>
            <a:pPr marL="342900" indent="-342900">
              <a:buFont typeface="+mj-lt"/>
              <a:buAutoNum type="arabicPeriod"/>
            </a:pPr>
            <a:r>
              <a:rPr lang="en-US" sz="2400" b="1" dirty="0" smtClean="0"/>
              <a:t>Office of the Secretary of State (SOS)</a:t>
            </a:r>
          </a:p>
          <a:p>
            <a:pPr marL="342900" indent="-342900">
              <a:buFont typeface="+mj-lt"/>
              <a:buAutoNum type="arabicPeriod"/>
            </a:pPr>
            <a:r>
              <a:rPr lang="en-US" sz="2400" b="1" dirty="0" smtClean="0"/>
              <a:t>Washington State Department of Transportation (WSDOT)</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467600" cy="1200329"/>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rPr>
              <a:t>Paper Records Reduction </a:t>
            </a:r>
          </a:p>
          <a:p>
            <a:pPr algn="ctr"/>
            <a:r>
              <a:rPr lang="en-US" sz="3600" b="1" dirty="0">
                <a:effectLst>
                  <a:outerShdw blurRad="38100" dist="38100" dir="2700000" algn="tl">
                    <a:srgbClr val="000000">
                      <a:alpha val="43137"/>
                    </a:srgbClr>
                  </a:outerShdw>
                </a:effectLst>
              </a:rPr>
              <a:t>Work Group </a:t>
            </a:r>
          </a:p>
        </p:txBody>
      </p:sp>
      <p:sp>
        <p:nvSpPr>
          <p:cNvPr id="3" name="TextBox 2"/>
          <p:cNvSpPr txBox="1"/>
          <p:nvPr/>
        </p:nvSpPr>
        <p:spPr>
          <a:xfrm>
            <a:off x="381000" y="2286000"/>
            <a:ext cx="8305800"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Dozens and dozens of brainstorming ideas for reducing paper records…</a:t>
            </a:r>
          </a:p>
          <a:p>
            <a:pPr marL="457200" indent="-457200">
              <a:buFont typeface="Arial" panose="020B0604020202020204" pitchFamily="34" charset="0"/>
              <a:buChar char="•"/>
            </a:pPr>
            <a:endParaRPr lang="en-US" sz="2800" b="1" dirty="0" smtClean="0"/>
          </a:p>
          <a:p>
            <a:pPr marL="457200" indent="-457200">
              <a:buFont typeface="Arial" panose="020B0604020202020204" pitchFamily="34" charset="0"/>
              <a:buChar char="•"/>
            </a:pPr>
            <a:r>
              <a:rPr lang="en-US" sz="2800" b="1" dirty="0" smtClean="0"/>
              <a:t>…Resulted in </a:t>
            </a:r>
            <a:r>
              <a:rPr lang="en-US" sz="2800" b="1" u="sng" dirty="0" smtClean="0"/>
              <a:t>six strategies</a:t>
            </a:r>
            <a:r>
              <a:rPr lang="en-US" sz="2800" b="1" dirty="0" smtClean="0"/>
              <a:t> to reduce the volume of paper records stored at the Records Center.</a:t>
            </a:r>
            <a:endParaRPr 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811" y="533400"/>
            <a:ext cx="8534400" cy="1384995"/>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Strategy No. 1</a:t>
            </a:r>
          </a:p>
          <a:p>
            <a:pPr algn="ctr"/>
            <a:r>
              <a:rPr lang="en-US" sz="2400" b="1" dirty="0" smtClean="0">
                <a:effectLst>
                  <a:outerShdw blurRad="38100" dist="38100" dir="2700000" algn="tl">
                    <a:srgbClr val="000000">
                      <a:alpha val="43137"/>
                    </a:srgbClr>
                  </a:outerShdw>
                </a:effectLst>
              </a:rPr>
              <a:t>Increasing Scrutiny of Retention Periods</a:t>
            </a:r>
          </a:p>
          <a:p>
            <a:pPr algn="ctr"/>
            <a:r>
              <a:rPr lang="en-US" sz="2400" b="1" dirty="0" smtClean="0">
                <a:effectLst>
                  <a:outerShdw blurRad="38100" dist="38100" dir="2700000" algn="tl">
                    <a:srgbClr val="000000">
                      <a:alpha val="43137"/>
                    </a:srgbClr>
                  </a:outerShdw>
                </a:effectLst>
              </a:rPr>
              <a:t>&amp; Archival Designations</a:t>
            </a:r>
            <a:endParaRPr lang="en-US" sz="2400" dirty="0"/>
          </a:p>
        </p:txBody>
      </p:sp>
      <p:sp>
        <p:nvSpPr>
          <p:cNvPr id="3" name="TextBox 2"/>
          <p:cNvSpPr txBox="1"/>
          <p:nvPr/>
        </p:nvSpPr>
        <p:spPr>
          <a:xfrm>
            <a:off x="418011" y="2438400"/>
            <a:ext cx="8382000" cy="369332"/>
          </a:xfrm>
          <a:prstGeom prst="rect">
            <a:avLst/>
          </a:prstGeom>
          <a:noFill/>
        </p:spPr>
        <p:txBody>
          <a:bodyPr wrap="square" rtlCol="0">
            <a:spAutoFit/>
          </a:bodyPr>
          <a:lstStyle/>
          <a:p>
            <a:r>
              <a:rPr lang="en-US" dirty="0" smtClean="0"/>
              <a:t> </a:t>
            </a:r>
            <a:endParaRPr lang="en-US" dirty="0"/>
          </a:p>
        </p:txBody>
      </p:sp>
      <p:sp>
        <p:nvSpPr>
          <p:cNvPr id="4" name="Rectangle 3"/>
          <p:cNvSpPr/>
          <p:nvPr/>
        </p:nvSpPr>
        <p:spPr>
          <a:xfrm>
            <a:off x="457200" y="2057400"/>
            <a:ext cx="8229600" cy="4524315"/>
          </a:xfrm>
          <a:prstGeom prst="rect">
            <a:avLst/>
          </a:prstGeom>
        </p:spPr>
        <p:txBody>
          <a:bodyPr wrap="square">
            <a:spAutoFit/>
          </a:bodyPr>
          <a:lstStyle/>
          <a:p>
            <a:pPr marL="285750" indent="-285750">
              <a:buFont typeface="Arial" panose="020B0604020202020204" pitchFamily="34" charset="0"/>
              <a:buChar char="•"/>
            </a:pPr>
            <a:r>
              <a:rPr lang="en-US" sz="2400" b="1" dirty="0"/>
              <a:t>Ask agencies for justifications for retention periods longer than 6 </a:t>
            </a:r>
            <a:r>
              <a:rPr lang="en-US" sz="2400" b="1" dirty="0" smtClean="0"/>
              <a:t>years.  Extra scrutiny for </a:t>
            </a:r>
            <a:r>
              <a:rPr lang="en-US" sz="2400" b="1" dirty="0"/>
              <a:t>extraordinarily long retention periods (50 years, 75 years, etc</a:t>
            </a:r>
            <a:r>
              <a:rPr lang="en-US" sz="2400" b="1" dirty="0" smtClean="0"/>
              <a:t>.).</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Re-evaluate archival </a:t>
            </a:r>
            <a:r>
              <a:rPr lang="en-US" sz="2400" b="1" dirty="0" smtClean="0"/>
              <a:t>designations.  Appraise </a:t>
            </a:r>
            <a:r>
              <a:rPr lang="en-US" sz="2400" b="1" dirty="0"/>
              <a:t>potentially archival records when the retention period is set and prior to arriving at the </a:t>
            </a:r>
            <a:r>
              <a:rPr lang="en-US" sz="2400" b="1" dirty="0" smtClean="0"/>
              <a:t>Archives.</a:t>
            </a:r>
            <a:br>
              <a:rPr lang="en-US" sz="2400" b="1" dirty="0" smtClean="0"/>
            </a:br>
            <a:endParaRPr lang="en-US" sz="2400" b="1" dirty="0"/>
          </a:p>
          <a:p>
            <a:pPr marL="285750" indent="-285750">
              <a:buFont typeface="Arial" panose="020B0604020202020204" pitchFamily="34" charset="0"/>
              <a:buChar char="•"/>
            </a:pPr>
            <a:r>
              <a:rPr lang="en-US" sz="2400" b="1" dirty="0" smtClean="0"/>
              <a:t>Accept </a:t>
            </a:r>
            <a:r>
              <a:rPr lang="en-US" sz="2400" b="1" dirty="0"/>
              <a:t>electronic versions of archival records over paper if the record is </a:t>
            </a:r>
            <a:r>
              <a:rPr lang="en-US" sz="2400" b="1" dirty="0" smtClean="0"/>
              <a:t>informational </a:t>
            </a:r>
            <a:r>
              <a:rPr lang="en-US" sz="2400" b="1" dirty="0"/>
              <a:t>and not historic in </a:t>
            </a:r>
            <a:r>
              <a:rPr lang="en-US" sz="2400" b="1" dirty="0" smtClean="0"/>
              <a:t>nature.</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458200" cy="1384995"/>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Strategy No. </a:t>
            </a:r>
            <a:r>
              <a:rPr lang="en-US" sz="3600" b="1" dirty="0" smtClean="0">
                <a:effectLst>
                  <a:outerShdw blurRad="38100" dist="38100" dir="2700000" algn="tl">
                    <a:srgbClr val="000000">
                      <a:alpha val="43137"/>
                    </a:srgbClr>
                  </a:outerShdw>
                </a:effectLst>
              </a:rPr>
              <a:t>2</a:t>
            </a:r>
            <a:endParaRPr lang="en-US" sz="3600" b="1" dirty="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Aligning Records Center Holdings </a:t>
            </a:r>
          </a:p>
          <a:p>
            <a:pPr algn="ctr"/>
            <a:r>
              <a:rPr lang="en-US" sz="2400" b="1" dirty="0" smtClean="0">
                <a:effectLst>
                  <a:outerShdw blurRad="38100" dist="38100" dir="2700000" algn="tl">
                    <a:srgbClr val="000000">
                      <a:alpha val="43137"/>
                    </a:srgbClr>
                  </a:outerShdw>
                </a:effectLst>
              </a:rPr>
              <a:t>to Current Retention Schedules</a:t>
            </a:r>
            <a:endParaRPr lang="en-US" sz="2400" b="1" dirty="0">
              <a:effectLst>
                <a:outerShdw blurRad="38100" dist="38100" dir="2700000" algn="tl">
                  <a:srgbClr val="000000">
                    <a:alpha val="43137"/>
                  </a:srgbClr>
                </a:outerShdw>
              </a:effectLst>
            </a:endParaRPr>
          </a:p>
        </p:txBody>
      </p:sp>
      <p:sp>
        <p:nvSpPr>
          <p:cNvPr id="3" name="TextBox 2"/>
          <p:cNvSpPr txBox="1"/>
          <p:nvPr/>
        </p:nvSpPr>
        <p:spPr>
          <a:xfrm>
            <a:off x="685800" y="2286000"/>
            <a:ext cx="8077200" cy="2308324"/>
          </a:xfrm>
          <a:prstGeom prst="rect">
            <a:avLst/>
          </a:prstGeom>
          <a:noFill/>
        </p:spPr>
        <p:txBody>
          <a:bodyPr wrap="square" rtlCol="0">
            <a:spAutoFit/>
          </a:bodyPr>
          <a:lstStyle/>
          <a:p>
            <a:r>
              <a:rPr lang="en-US" sz="3600" dirty="0" smtClean="0"/>
              <a:t>Ask agencies to review 17,515 boxes of really old paper records in light on newer and shorter retention schedules.</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533400"/>
            <a:ext cx="8229600" cy="184839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mj-lt"/>
                <a:ea typeface="+mj-ea"/>
                <a:cs typeface="+mj-cs"/>
              </a:rPr>
              <a:t>Strategy No. 3</a:t>
            </a:r>
          </a:p>
          <a:p>
            <a:pPr marL="54864"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effectLst>
                  <a:outerShdw blurRad="38100" dist="25500" dir="5400000" algn="tl" rotWithShape="0">
                    <a:srgbClr val="000000">
                      <a:satMod val="180000"/>
                      <a:alpha val="75000"/>
                    </a:srgbClr>
                  </a:outerShdw>
                </a:effectLst>
                <a:latin typeface="+mj-lt"/>
                <a:ea typeface="+mj-ea"/>
                <a:cs typeface="+mj-cs"/>
              </a:rPr>
              <a:t>Increasing Agency Timeliness </a:t>
            </a:r>
          </a:p>
          <a:p>
            <a:pPr marL="54864"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effectLst>
                  <a:outerShdw blurRad="38100" dist="25500" dir="5400000" algn="tl" rotWithShape="0">
                    <a:srgbClr val="000000">
                      <a:satMod val="180000"/>
                      <a:alpha val="75000"/>
                    </a:srgbClr>
                  </a:outerShdw>
                </a:effectLst>
                <a:latin typeface="+mj-lt"/>
                <a:ea typeface="+mj-ea"/>
                <a:cs typeface="+mj-cs"/>
              </a:rPr>
              <a:t>in Authorizing Destruction of Records</a:t>
            </a:r>
            <a:endParaRPr kumimoji="0" lang="en-US" sz="24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2" name="TextBox 1"/>
          <p:cNvSpPr txBox="1"/>
          <p:nvPr/>
        </p:nvSpPr>
        <p:spPr>
          <a:xfrm>
            <a:off x="533400" y="2514600"/>
            <a:ext cx="8382000"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State agencies used to delay many months, or even many years, before approving the destruction of records no longer required.</a:t>
            </a:r>
            <a:br>
              <a:rPr lang="en-US" sz="2400" b="1" dirty="0" smtClean="0"/>
            </a:br>
            <a:endParaRPr lang="en-US" sz="2400" b="1" dirty="0" smtClean="0"/>
          </a:p>
          <a:p>
            <a:pPr marL="285750" indent="-285750">
              <a:buFont typeface="Arial" panose="020B0604020202020204" pitchFamily="34" charset="0"/>
              <a:buChar char="•"/>
            </a:pPr>
            <a:r>
              <a:rPr lang="en-US" sz="2400" b="1" dirty="0" smtClean="0"/>
              <a:t>All agency are now within 2-3 months of being current on their destruct notice.</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8001000" cy="1384995"/>
          </a:xfrm>
          <a:prstGeom prst="rect">
            <a:avLst/>
          </a:prstGeom>
          <a:noFill/>
        </p:spPr>
        <p:txBody>
          <a:bodyPr wrap="square" rtlCol="0">
            <a:spAutoFit/>
          </a:bodyPr>
          <a:lstStyle/>
          <a:p>
            <a:pPr marL="54864" lvl="0" algn="ctr">
              <a:spcBef>
                <a:spcPct val="0"/>
              </a:spcBef>
              <a:defRPr/>
            </a:pPr>
            <a:r>
              <a:rPr lang="en-US" sz="3600" b="1" dirty="0">
                <a:effectLst>
                  <a:outerShdw blurRad="38100" dist="25500" dir="5400000" algn="tl" rotWithShape="0">
                    <a:srgbClr val="000000">
                      <a:satMod val="180000"/>
                      <a:alpha val="75000"/>
                    </a:srgbClr>
                  </a:outerShdw>
                </a:effectLst>
              </a:rPr>
              <a:t>Strategy No. </a:t>
            </a:r>
            <a:r>
              <a:rPr lang="en-US" sz="3600" b="1" dirty="0" smtClean="0">
                <a:effectLst>
                  <a:outerShdw blurRad="38100" dist="25500" dir="5400000" algn="tl" rotWithShape="0">
                    <a:srgbClr val="000000">
                      <a:satMod val="180000"/>
                      <a:alpha val="75000"/>
                    </a:srgbClr>
                  </a:outerShdw>
                </a:effectLst>
              </a:rPr>
              <a:t>4</a:t>
            </a:r>
            <a:endParaRPr lang="en-US" sz="3600" b="1" dirty="0">
              <a:effectLst>
                <a:outerShdw blurRad="38100" dist="25500" dir="5400000" algn="tl" rotWithShape="0">
                  <a:srgbClr val="000000">
                    <a:satMod val="180000"/>
                    <a:alpha val="75000"/>
                  </a:srgbClr>
                </a:outerShdw>
              </a:effectLst>
            </a:endParaRPr>
          </a:p>
          <a:p>
            <a:pPr marL="54864" lvl="0" algn="ctr">
              <a:spcBef>
                <a:spcPct val="0"/>
              </a:spcBef>
              <a:defRPr/>
            </a:pPr>
            <a:r>
              <a:rPr lang="en-US" sz="2400" b="1" dirty="0" smtClean="0">
                <a:effectLst>
                  <a:outerShdw blurRad="38100" dist="25500" dir="5400000" algn="tl" rotWithShape="0">
                    <a:srgbClr val="000000">
                      <a:satMod val="180000"/>
                      <a:alpha val="75000"/>
                    </a:srgbClr>
                  </a:outerShdw>
                </a:effectLst>
              </a:rPr>
              <a:t>More Focus on Coordinating Reviews </a:t>
            </a:r>
          </a:p>
          <a:p>
            <a:pPr marL="54864" lvl="0" algn="ctr">
              <a:spcBef>
                <a:spcPct val="0"/>
              </a:spcBef>
              <a:defRPr/>
            </a:pPr>
            <a:r>
              <a:rPr lang="en-US" sz="2400" b="1" dirty="0" smtClean="0">
                <a:effectLst>
                  <a:outerShdw blurRad="38100" dist="25500" dir="5400000" algn="tl" rotWithShape="0">
                    <a:srgbClr val="000000">
                      <a:satMod val="180000"/>
                      <a:alpha val="75000"/>
                    </a:srgbClr>
                  </a:outerShdw>
                </a:effectLst>
              </a:rPr>
              <a:t>of Retention Schedules Across Government</a:t>
            </a:r>
            <a:endParaRPr lang="en-US" sz="2400" b="1" dirty="0">
              <a:effectLst>
                <a:outerShdw blurRad="38100" dist="25500" dir="5400000" algn="tl" rotWithShape="0">
                  <a:srgbClr val="000000">
                    <a:satMod val="180000"/>
                    <a:alpha val="75000"/>
                  </a:srgbClr>
                </a:outerShdw>
              </a:effectLst>
            </a:endParaRPr>
          </a:p>
        </p:txBody>
      </p:sp>
      <p:sp>
        <p:nvSpPr>
          <p:cNvPr id="3" name="TextBox 2"/>
          <p:cNvSpPr txBox="1"/>
          <p:nvPr/>
        </p:nvSpPr>
        <p:spPr>
          <a:xfrm>
            <a:off x="457200" y="2209800"/>
            <a:ext cx="8229600" cy="2677656"/>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Work with multiple state  agencies with over-lapping jurisdictions to consolidate numerous record retention schedules into one.</a:t>
            </a:r>
            <a:br>
              <a:rPr lang="en-US" sz="2400" b="1" dirty="0" smtClean="0"/>
            </a:br>
            <a:endParaRPr lang="en-US" sz="2400" b="1" dirty="0" smtClean="0"/>
          </a:p>
          <a:p>
            <a:pPr marL="342900" indent="-342900">
              <a:buFont typeface="Arial" panose="020B0604020202020204" pitchFamily="34" charset="0"/>
              <a:buChar char="•"/>
            </a:pPr>
            <a:r>
              <a:rPr lang="en-US" sz="2400" b="1" dirty="0" smtClean="0"/>
              <a:t>Case Study: Department of Revenue, County Assessors, and Board of Tax Appeals (and each of the their legal advisers).</a:t>
            </a:r>
            <a:endParaRPr lang="en-US" sz="2400" b="1" dirty="0"/>
          </a:p>
        </p:txBody>
      </p:sp>
    </p:spTree>
    <p:extLst>
      <p:ext uri="{BB962C8B-B14F-4D97-AF65-F5344CB8AC3E}">
        <p14:creationId xmlns:p14="http://schemas.microsoft.com/office/powerpoint/2010/main" val="76353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533400"/>
            <a:ext cx="7848600" cy="1015663"/>
          </a:xfrm>
          <a:prstGeom prst="rect">
            <a:avLst/>
          </a:prstGeom>
          <a:noFill/>
        </p:spPr>
        <p:txBody>
          <a:bodyPr wrap="square" rtlCol="0">
            <a:spAutoFit/>
          </a:bodyPr>
          <a:lstStyle/>
          <a:p>
            <a:pPr marL="54864" lvl="0" algn="ctr">
              <a:spcBef>
                <a:spcPct val="0"/>
              </a:spcBef>
              <a:defRPr/>
            </a:pPr>
            <a:r>
              <a:rPr lang="en-US" sz="3600" b="1" dirty="0">
                <a:effectLst>
                  <a:outerShdw blurRad="38100" dist="25500" dir="5400000" algn="tl" rotWithShape="0">
                    <a:srgbClr val="000000">
                      <a:satMod val="180000"/>
                      <a:alpha val="75000"/>
                    </a:srgbClr>
                  </a:outerShdw>
                </a:effectLst>
              </a:rPr>
              <a:t>Strategy No. </a:t>
            </a:r>
            <a:r>
              <a:rPr lang="en-US" sz="3600" b="1" dirty="0" smtClean="0">
                <a:effectLst>
                  <a:outerShdw blurRad="38100" dist="25500" dir="5400000" algn="tl" rotWithShape="0">
                    <a:srgbClr val="000000">
                      <a:satMod val="180000"/>
                      <a:alpha val="75000"/>
                    </a:srgbClr>
                  </a:outerShdw>
                </a:effectLst>
              </a:rPr>
              <a:t>5</a:t>
            </a:r>
          </a:p>
          <a:p>
            <a:pPr marL="54864" lvl="0" algn="ctr">
              <a:spcBef>
                <a:spcPct val="0"/>
              </a:spcBef>
              <a:defRPr/>
            </a:pPr>
            <a:r>
              <a:rPr lang="en-US" sz="2400" b="1" dirty="0" smtClean="0">
                <a:effectLst>
                  <a:outerShdw blurRad="38100" dist="25500" dir="5400000" algn="tl" rotWithShape="0">
                    <a:srgbClr val="000000">
                      <a:satMod val="180000"/>
                      <a:alpha val="75000"/>
                    </a:srgbClr>
                  </a:outerShdw>
                </a:effectLst>
              </a:rPr>
              <a:t>Encouraging Use of Scan and Toss</a:t>
            </a:r>
            <a:endParaRPr lang="en-US" sz="2400" b="1" dirty="0">
              <a:effectLst>
                <a:outerShdw blurRad="38100" dist="25500" dir="5400000" algn="tl" rotWithShape="0">
                  <a:srgbClr val="000000">
                    <a:satMod val="180000"/>
                    <a:alpha val="75000"/>
                  </a:srgbClr>
                </a:outerShdw>
              </a:effectLst>
            </a:endParaRPr>
          </a:p>
        </p:txBody>
      </p:sp>
      <p:sp>
        <p:nvSpPr>
          <p:cNvPr id="3" name="Rectangle 2"/>
          <p:cNvSpPr/>
          <p:nvPr/>
        </p:nvSpPr>
        <p:spPr>
          <a:xfrm>
            <a:off x="304800" y="1828800"/>
            <a:ext cx="8534400" cy="1384995"/>
          </a:xfrm>
          <a:prstGeom prst="rect">
            <a:avLst/>
          </a:prstGeom>
        </p:spPr>
        <p:txBody>
          <a:bodyPr wrap="square">
            <a:spAutoFit/>
          </a:bodyPr>
          <a:lstStyle/>
          <a:p>
            <a:pPr marL="457200" indent="-457200">
              <a:buFont typeface="Arial" panose="020B0604020202020204" pitchFamily="34" charset="0"/>
              <a:buChar char="•"/>
            </a:pPr>
            <a:r>
              <a:rPr lang="en-US" sz="2800" b="1" dirty="0"/>
              <a:t>“Non-Archival” paper records </a:t>
            </a:r>
            <a:r>
              <a:rPr lang="en-US" sz="2800" b="1" dirty="0" smtClean="0"/>
              <a:t>that </a:t>
            </a:r>
            <a:r>
              <a:rPr lang="en-US" sz="2800" b="1" dirty="0"/>
              <a:t>have been </a:t>
            </a:r>
            <a:r>
              <a:rPr lang="en-US" sz="2800" b="1" dirty="0" smtClean="0"/>
              <a:t>scanned  for electronic workflows can be tossed.</a:t>
            </a:r>
            <a:endParaRPr lang="en-US" sz="2800" b="1" dirty="0"/>
          </a:p>
        </p:txBody>
      </p:sp>
      <mc:AlternateContent xmlns:mc="http://schemas.openxmlformats.org/markup-compatibility/2006" xmlns:a14="http://schemas.microsoft.com/office/drawing/2010/main">
        <mc:Choice Requires="a14">
          <p:sp>
            <p:nvSpPr>
              <p:cNvPr id="4" name="TextBox 3"/>
              <p:cNvSpPr txBox="1"/>
              <p:nvPr/>
            </p:nvSpPr>
            <p:spPr>
              <a:xfrm>
                <a:off x="304800" y="3429332"/>
                <a:ext cx="8534400" cy="2123658"/>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Scanning paper to just to eliminate storing paper is not cost-effective:</a:t>
                </a:r>
              </a:p>
              <a:p>
                <a:r>
                  <a:rPr lang="en-US" sz="2800" b="1" dirty="0" smtClean="0"/>
                  <a:t>          </a:t>
                </a:r>
                <a:r>
                  <a:rPr lang="en-US" sz="2400" b="1" dirty="0" smtClean="0"/>
                  <a:t>Scanning 1 cu. feet of records 	 = $ 800.00</a:t>
                </a:r>
              </a:p>
              <a:p>
                <a:r>
                  <a:rPr lang="en-US" sz="2400" b="1" dirty="0"/>
                  <a:t> </a:t>
                </a:r>
                <a:r>
                  <a:rPr lang="en-US" sz="2400" b="1" dirty="0" smtClean="0"/>
                  <a:t>          Storing 1 cu. foot box of records = $      4.18 / Year</a:t>
                </a:r>
              </a:p>
              <a:p>
                <a:r>
                  <a:rPr lang="en-US" sz="2400" b="1" dirty="0"/>
                  <a:t> </a:t>
                </a:r>
                <a:r>
                  <a:rPr lang="en-US" sz="2400" b="1" dirty="0" smtClean="0"/>
                  <a:t>          Break-Even Point			</a:t>
                </a:r>
                <a14:m>
                  <m:oMath xmlns:m="http://schemas.openxmlformats.org/officeDocument/2006/math">
                    <m:r>
                      <a:rPr lang="en-US" sz="2400" b="1" i="0"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m:t>
                    </m:r>
                  </m:oMath>
                </a14:m>
                <a:r>
                  <a:rPr lang="en-US" sz="2400" b="1" dirty="0" smtClean="0"/>
                  <a:t> 190 Years</a:t>
                </a:r>
                <a:endParaRPr lang="en-US"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304800" y="3429332"/>
                <a:ext cx="8534400" cy="2123658"/>
              </a:xfrm>
              <a:prstGeom prst="rect">
                <a:avLst/>
              </a:prstGeom>
              <a:blipFill rotWithShape="0">
                <a:blip r:embed="rId2"/>
                <a:stretch>
                  <a:fillRect l="-1286" t="-3448" b="-5460"/>
                </a:stretch>
              </a:blipFill>
            </p:spPr>
            <p:txBody>
              <a:bodyPr/>
              <a:lstStyle/>
              <a:p>
                <a:r>
                  <a:rPr lang="en-US">
                    <a:noFill/>
                  </a:rPr>
                  <a:t> </a:t>
                </a:r>
              </a:p>
            </p:txBody>
          </p:sp>
        </mc:Fallback>
      </mc:AlternateContent>
    </p:spTree>
    <p:extLst>
      <p:ext uri="{BB962C8B-B14F-4D97-AF65-F5344CB8AC3E}">
        <p14:creationId xmlns:p14="http://schemas.microsoft.com/office/powerpoint/2010/main" val="308323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458200" cy="5447645"/>
          </a:xfrm>
          <a:prstGeom prst="rect">
            <a:avLst/>
          </a:prstGeom>
          <a:noFill/>
        </p:spPr>
        <p:txBody>
          <a:bodyPr wrap="square" rtlCol="0">
            <a:spAutoFit/>
          </a:bodyPr>
          <a:lstStyle/>
          <a:p>
            <a:pPr marL="54864" lvl="0" algn="ctr">
              <a:spcBef>
                <a:spcPct val="0"/>
              </a:spcBef>
              <a:defRPr/>
            </a:pPr>
            <a:r>
              <a:rPr lang="en-US" sz="3600" b="1" dirty="0">
                <a:effectLst>
                  <a:outerShdw blurRad="38100" dist="25500" dir="5400000" algn="tl" rotWithShape="0">
                    <a:srgbClr val="000000">
                      <a:satMod val="180000"/>
                      <a:alpha val="75000"/>
                    </a:srgbClr>
                  </a:outerShdw>
                </a:effectLst>
              </a:rPr>
              <a:t>Strategy No. </a:t>
            </a:r>
            <a:r>
              <a:rPr lang="en-US" sz="3600" b="1" dirty="0" smtClean="0">
                <a:effectLst>
                  <a:outerShdw blurRad="38100" dist="25500" dir="5400000" algn="tl" rotWithShape="0">
                    <a:srgbClr val="000000">
                      <a:satMod val="180000"/>
                      <a:alpha val="75000"/>
                    </a:srgbClr>
                  </a:outerShdw>
                </a:effectLst>
              </a:rPr>
              <a:t>6</a:t>
            </a:r>
            <a:endParaRPr lang="en-US" sz="3600" b="1" dirty="0">
              <a:effectLst>
                <a:outerShdw blurRad="38100" dist="25500" dir="5400000" algn="tl" rotWithShape="0">
                  <a:srgbClr val="000000">
                    <a:satMod val="180000"/>
                    <a:alpha val="75000"/>
                  </a:srgbClr>
                </a:outerShdw>
              </a:effectLst>
            </a:endParaRPr>
          </a:p>
          <a:p>
            <a:pPr marL="54864" lvl="0" algn="ctr">
              <a:spcBef>
                <a:spcPct val="0"/>
              </a:spcBef>
              <a:defRPr/>
            </a:pPr>
            <a:r>
              <a:rPr lang="en-US" sz="2400" b="1" dirty="0" smtClean="0">
                <a:effectLst>
                  <a:outerShdw blurRad="38100" dist="25500" dir="5400000" algn="tl" rotWithShape="0">
                    <a:srgbClr val="000000">
                      <a:satMod val="180000"/>
                      <a:alpha val="75000"/>
                    </a:srgbClr>
                  </a:outerShdw>
                </a:effectLst>
              </a:rPr>
              <a:t>Continuing to Work on Information Governance</a:t>
            </a:r>
          </a:p>
          <a:p>
            <a:pPr marL="54864" lvl="0" algn="ctr">
              <a:spcBef>
                <a:spcPct val="0"/>
              </a:spcBef>
              <a:defRPr/>
            </a:pPr>
            <a:endParaRPr lang="en-US" sz="2400" b="1" dirty="0">
              <a:effectLst>
                <a:outerShdw blurRad="38100" dist="25500" dir="5400000" algn="tl" rotWithShape="0">
                  <a:srgbClr val="000000">
                    <a:satMod val="180000"/>
                    <a:alpha val="75000"/>
                  </a:srgbClr>
                </a:outerShdw>
              </a:effectLst>
            </a:endParaRPr>
          </a:p>
          <a:p>
            <a:pPr marL="54864" lvl="0" algn="ctr">
              <a:spcBef>
                <a:spcPct val="0"/>
              </a:spcBef>
              <a:defRPr/>
            </a:pPr>
            <a:endParaRPr lang="en-US" sz="2400" b="1" dirty="0" smtClean="0">
              <a:effectLst>
                <a:outerShdw blurRad="38100" dist="25500" dir="5400000" algn="tl" rotWithShape="0">
                  <a:srgbClr val="000000">
                    <a:satMod val="180000"/>
                    <a:alpha val="75000"/>
                  </a:srgbClr>
                </a:outerShdw>
              </a:effectLst>
            </a:endParaRPr>
          </a:p>
          <a:p>
            <a:pPr marL="397764" lvl="0" indent="-342900">
              <a:spcBef>
                <a:spcPct val="0"/>
              </a:spcBef>
              <a:buFont typeface="Arial" panose="020B0604020202020204" pitchFamily="34" charset="0"/>
              <a:buChar char="•"/>
              <a:defRPr/>
            </a:pPr>
            <a:r>
              <a:rPr lang="en-US" sz="2400" b="1" dirty="0" smtClean="0"/>
              <a:t>Enterprise Content Management (ECM) Initiative is working </a:t>
            </a:r>
            <a:r>
              <a:rPr lang="en-US" sz="2400" b="1" dirty="0"/>
              <a:t>to manage agencies’ information security, disclosure/access, retention and destruction in a coordinated and coherent way. </a:t>
            </a:r>
            <a:endParaRPr lang="en-US" sz="2400" b="1" dirty="0">
              <a:effectLst>
                <a:outerShdw blurRad="38100" dist="25500" dir="5400000" algn="tl" rotWithShape="0">
                  <a:srgbClr val="000000">
                    <a:satMod val="180000"/>
                    <a:alpha val="75000"/>
                  </a:srgbClr>
                </a:outerShdw>
              </a:effectLst>
            </a:endParaRPr>
          </a:p>
          <a:p>
            <a:pPr marL="397764" lvl="0" indent="-342900">
              <a:spcBef>
                <a:spcPct val="0"/>
              </a:spcBef>
              <a:buFont typeface="Arial" panose="020B0604020202020204" pitchFamily="34" charset="0"/>
              <a:buChar char="•"/>
              <a:defRPr/>
            </a:pPr>
            <a:endParaRPr lang="en-US" sz="2400" dirty="0">
              <a:effectLst>
                <a:outerShdw blurRad="38100" dist="25500" dir="5400000" algn="tl" rotWithShape="0">
                  <a:srgbClr val="000000">
                    <a:satMod val="180000"/>
                    <a:alpha val="75000"/>
                  </a:srgbClr>
                </a:outerShdw>
              </a:effectLst>
            </a:endParaRPr>
          </a:p>
          <a:p>
            <a:pPr marL="397764" lvl="0" indent="-342900">
              <a:spcBef>
                <a:spcPct val="0"/>
              </a:spcBef>
              <a:buFont typeface="Arial" panose="020B0604020202020204" pitchFamily="34" charset="0"/>
              <a:buChar char="•"/>
              <a:defRPr/>
            </a:pPr>
            <a:r>
              <a:rPr lang="en-US" sz="2400" b="1" dirty="0" smtClean="0"/>
              <a:t>Convert manual paper processing to electronic workflows, and then manage retention and public disclosure with ECM tools.</a:t>
            </a:r>
          </a:p>
          <a:p>
            <a:pPr marL="397764" lvl="0" indent="-342900">
              <a:spcBef>
                <a:spcPct val="0"/>
              </a:spcBef>
              <a:buFont typeface="Arial" panose="020B0604020202020204" pitchFamily="34" charset="0"/>
              <a:buChar char="•"/>
              <a:defRPr/>
            </a:pPr>
            <a:endParaRPr lang="en-US" sz="2400" b="1" dirty="0"/>
          </a:p>
          <a:p>
            <a:pPr marL="397764" lvl="0" indent="-342900">
              <a:spcBef>
                <a:spcPct val="0"/>
              </a:spcBef>
              <a:buFont typeface="Arial" panose="020B0604020202020204" pitchFamily="34" charset="0"/>
              <a:buChar char="•"/>
              <a:defRPr/>
            </a:pPr>
            <a:r>
              <a:rPr lang="en-US" sz="2400" b="1" dirty="0" smtClean="0"/>
              <a:t>Both require new IT investments by state agencies.</a:t>
            </a:r>
          </a:p>
        </p:txBody>
      </p:sp>
    </p:spTree>
    <p:extLst>
      <p:ext uri="{BB962C8B-B14F-4D97-AF65-F5344CB8AC3E}">
        <p14:creationId xmlns:p14="http://schemas.microsoft.com/office/powerpoint/2010/main" val="4232524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57200"/>
            <a:ext cx="7315200" cy="1384995"/>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The Result:  </a:t>
            </a:r>
          </a:p>
          <a:p>
            <a:pPr algn="ctr"/>
            <a:r>
              <a:rPr lang="en-US" sz="2400" b="1" dirty="0" smtClean="0">
                <a:effectLst>
                  <a:outerShdw blurRad="38100" dist="38100" dir="2700000" algn="tl">
                    <a:srgbClr val="000000">
                      <a:alpha val="43137"/>
                    </a:srgbClr>
                  </a:outerShdw>
                </a:effectLst>
              </a:rPr>
              <a:t>The Mandated 10% Paper Record Reduction </a:t>
            </a:r>
          </a:p>
          <a:p>
            <a:pPr algn="ctr"/>
            <a:r>
              <a:rPr lang="en-US" sz="2400" b="1" dirty="0" smtClean="0">
                <a:effectLst>
                  <a:outerShdw blurRad="38100" dist="38100" dir="2700000" algn="tl">
                    <a:srgbClr val="000000">
                      <a:alpha val="43137"/>
                    </a:srgbClr>
                  </a:outerShdw>
                </a:effectLst>
              </a:rPr>
              <a:t>Was Achieved One Year Early</a:t>
            </a:r>
            <a:endParaRPr lang="en-US" sz="24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521" y="1842195"/>
            <a:ext cx="6858957" cy="4734586"/>
          </a:xfrm>
          <a:prstGeom prst="rect">
            <a:avLst/>
          </a:prstGeom>
        </p:spPr>
      </p:pic>
    </p:spTree>
    <p:extLst>
      <p:ext uri="{BB962C8B-B14F-4D97-AF65-F5344CB8AC3E}">
        <p14:creationId xmlns:p14="http://schemas.microsoft.com/office/powerpoint/2010/main" val="190545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219200" y="1905000"/>
            <a:ext cx="1600200" cy="1600200"/>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4102" name="TextBox 3"/>
          <p:cNvSpPr txBox="1">
            <a:spLocks noChangeArrowheads="1"/>
          </p:cNvSpPr>
          <p:nvPr/>
        </p:nvSpPr>
        <p:spPr bwMode="auto">
          <a:xfrm>
            <a:off x="685800" y="2209800"/>
            <a:ext cx="2801808" cy="923330"/>
          </a:xfrm>
          <a:prstGeom prst="rect">
            <a:avLst/>
          </a:prstGeom>
          <a:noFill/>
          <a:ln w="9525">
            <a:noFill/>
            <a:miter lim="800000"/>
            <a:headEnd/>
            <a:tailEnd/>
          </a:ln>
        </p:spPr>
        <p:txBody>
          <a:bodyPr wrap="square">
            <a:spAutoFit/>
          </a:bodyPr>
          <a:lstStyle/>
          <a:p>
            <a:pPr algn="ctr"/>
            <a:r>
              <a:rPr lang="en-US" sz="5400" dirty="0"/>
              <a:t>99%</a:t>
            </a:r>
          </a:p>
        </p:txBody>
      </p:sp>
      <p:pic>
        <p:nvPicPr>
          <p:cNvPr id="4099" name="Picture 13" descr="C:\Users\angela.yoder\Desktop\RC1.tif"/>
          <p:cNvPicPr>
            <a:picLocks noChangeAspect="1" noChangeArrowheads="1"/>
          </p:cNvPicPr>
          <p:nvPr/>
        </p:nvPicPr>
        <p:blipFill>
          <a:blip r:embed="rId3" cstate="print"/>
          <a:srcRect/>
          <a:stretch>
            <a:fillRect/>
          </a:stretch>
        </p:blipFill>
        <p:spPr bwMode="auto">
          <a:xfrm>
            <a:off x="3733800" y="152400"/>
            <a:ext cx="4351338" cy="6554788"/>
          </a:xfrm>
          <a:prstGeom prst="rect">
            <a:avLst/>
          </a:prstGeom>
          <a:noFill/>
          <a:ln w="9525">
            <a:noFill/>
            <a:miter lim="800000"/>
            <a:headEnd/>
            <a:tailEnd/>
          </a:ln>
        </p:spPr>
      </p:pic>
      <p:sp>
        <p:nvSpPr>
          <p:cNvPr id="4100" name="TextBox 9"/>
          <p:cNvSpPr txBox="1">
            <a:spLocks noChangeArrowheads="1"/>
          </p:cNvSpPr>
          <p:nvPr/>
        </p:nvSpPr>
        <p:spPr bwMode="auto">
          <a:xfrm>
            <a:off x="76200" y="533400"/>
            <a:ext cx="3657600" cy="369332"/>
          </a:xfrm>
          <a:prstGeom prst="rect">
            <a:avLst/>
          </a:prstGeom>
          <a:noFill/>
          <a:ln w="9525">
            <a:noFill/>
            <a:miter lim="800000"/>
            <a:headEnd/>
            <a:tailEnd/>
          </a:ln>
        </p:spPr>
        <p:txBody>
          <a:bodyPr wrap="square">
            <a:spAutoFit/>
          </a:bodyPr>
          <a:lstStyle/>
          <a:p>
            <a:pPr algn="r"/>
            <a:r>
              <a:rPr lang="en-US" sz="1800" b="1" dirty="0"/>
              <a:t>Isabella Bush Records Center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676400"/>
            <a:ext cx="7363846" cy="4897019"/>
          </a:xfrm>
          <a:prstGeom prst="rect">
            <a:avLst/>
          </a:prstGeom>
        </p:spPr>
      </p:pic>
      <p:sp>
        <p:nvSpPr>
          <p:cNvPr id="3" name="TextBox 2"/>
          <p:cNvSpPr txBox="1"/>
          <p:nvPr/>
        </p:nvSpPr>
        <p:spPr>
          <a:xfrm>
            <a:off x="1562100" y="533400"/>
            <a:ext cx="6019800" cy="1015663"/>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rPr>
              <a:t>Questions</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41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219200" y="1905000"/>
            <a:ext cx="1600200" cy="1600200"/>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4102" name="TextBox 3"/>
          <p:cNvSpPr txBox="1">
            <a:spLocks noChangeArrowheads="1"/>
          </p:cNvSpPr>
          <p:nvPr/>
        </p:nvSpPr>
        <p:spPr bwMode="auto">
          <a:xfrm>
            <a:off x="685800" y="2209800"/>
            <a:ext cx="2801808" cy="923330"/>
          </a:xfrm>
          <a:prstGeom prst="rect">
            <a:avLst/>
          </a:prstGeom>
          <a:noFill/>
          <a:ln w="9525">
            <a:noFill/>
            <a:miter lim="800000"/>
            <a:headEnd/>
            <a:tailEnd/>
          </a:ln>
        </p:spPr>
        <p:txBody>
          <a:bodyPr wrap="square">
            <a:spAutoFit/>
          </a:bodyPr>
          <a:lstStyle/>
          <a:p>
            <a:pPr algn="ctr"/>
            <a:r>
              <a:rPr lang="en-US" sz="5400" dirty="0"/>
              <a:t>99%</a:t>
            </a:r>
          </a:p>
        </p:txBody>
      </p:sp>
      <p:pic>
        <p:nvPicPr>
          <p:cNvPr id="4099" name="Picture 13" descr="C:\Users\angela.yoder\Desktop\RC1.tif"/>
          <p:cNvPicPr>
            <a:picLocks noChangeAspect="1" noChangeArrowheads="1"/>
          </p:cNvPicPr>
          <p:nvPr/>
        </p:nvPicPr>
        <p:blipFill>
          <a:blip r:embed="rId3" cstate="print"/>
          <a:srcRect/>
          <a:stretch>
            <a:fillRect/>
          </a:stretch>
        </p:blipFill>
        <p:spPr bwMode="auto">
          <a:xfrm>
            <a:off x="3733800" y="152400"/>
            <a:ext cx="4351338" cy="6554788"/>
          </a:xfrm>
          <a:prstGeom prst="rect">
            <a:avLst/>
          </a:prstGeom>
          <a:noFill/>
          <a:ln w="9525">
            <a:noFill/>
            <a:miter lim="800000"/>
            <a:headEnd/>
            <a:tailEnd/>
          </a:ln>
        </p:spPr>
      </p:pic>
      <p:sp>
        <p:nvSpPr>
          <p:cNvPr id="4100" name="TextBox 9"/>
          <p:cNvSpPr txBox="1">
            <a:spLocks noChangeArrowheads="1"/>
          </p:cNvSpPr>
          <p:nvPr/>
        </p:nvSpPr>
        <p:spPr bwMode="auto">
          <a:xfrm>
            <a:off x="76200" y="533400"/>
            <a:ext cx="3657600" cy="369332"/>
          </a:xfrm>
          <a:prstGeom prst="rect">
            <a:avLst/>
          </a:prstGeom>
          <a:noFill/>
          <a:ln w="9525">
            <a:noFill/>
            <a:miter lim="800000"/>
            <a:headEnd/>
            <a:tailEnd/>
          </a:ln>
        </p:spPr>
        <p:txBody>
          <a:bodyPr wrap="square">
            <a:spAutoFit/>
          </a:bodyPr>
          <a:lstStyle/>
          <a:p>
            <a:pPr algn="r"/>
            <a:r>
              <a:rPr lang="en-US" sz="1800" b="1" dirty="0"/>
              <a:t>Isabella Bush Records Center</a:t>
            </a:r>
          </a:p>
        </p:txBody>
      </p:sp>
      <p:sp>
        <p:nvSpPr>
          <p:cNvPr id="6" name="Multiply 5"/>
          <p:cNvSpPr/>
          <p:nvPr/>
        </p:nvSpPr>
        <p:spPr>
          <a:xfrm>
            <a:off x="3733800" y="152400"/>
            <a:ext cx="4419600" cy="6324600"/>
          </a:xfrm>
          <a:prstGeom prst="mathMultiply">
            <a:avLst/>
          </a:prstGeom>
          <a:solidFill>
            <a:srgbClr val="C00000">
              <a:alpha val="6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angela.yoder\Desktop\shred1.tif"/>
          <p:cNvPicPr>
            <a:picLocks noChangeAspect="1" noChangeArrowheads="1"/>
          </p:cNvPicPr>
          <p:nvPr/>
        </p:nvPicPr>
        <p:blipFill>
          <a:blip r:embed="rId3" cstate="print"/>
          <a:srcRect/>
          <a:stretch>
            <a:fillRect/>
          </a:stretch>
        </p:blipFill>
        <p:spPr bwMode="auto">
          <a:xfrm>
            <a:off x="1676400" y="1066800"/>
            <a:ext cx="6796088" cy="4533900"/>
          </a:xfrm>
          <a:prstGeom prst="rect">
            <a:avLst/>
          </a:prstGeom>
          <a:noFill/>
          <a:ln w="9525">
            <a:noFill/>
            <a:miter lim="800000"/>
            <a:headEnd/>
            <a:tailEnd/>
          </a:ln>
        </p:spPr>
      </p:pic>
      <p:sp>
        <p:nvSpPr>
          <p:cNvPr id="3" name="Oval 2"/>
          <p:cNvSpPr/>
          <p:nvPr/>
        </p:nvSpPr>
        <p:spPr bwMode="auto">
          <a:xfrm>
            <a:off x="685800" y="2209800"/>
            <a:ext cx="1600200" cy="1600200"/>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4102" name="TextBox 3"/>
          <p:cNvSpPr txBox="1">
            <a:spLocks noChangeArrowheads="1"/>
          </p:cNvSpPr>
          <p:nvPr/>
        </p:nvSpPr>
        <p:spPr bwMode="auto">
          <a:xfrm>
            <a:off x="152400" y="2514600"/>
            <a:ext cx="2801808" cy="923330"/>
          </a:xfrm>
          <a:prstGeom prst="rect">
            <a:avLst/>
          </a:prstGeom>
          <a:noFill/>
          <a:ln w="9525">
            <a:noFill/>
            <a:miter lim="800000"/>
            <a:headEnd/>
            <a:tailEnd/>
          </a:ln>
        </p:spPr>
        <p:txBody>
          <a:bodyPr wrap="square">
            <a:spAutoFit/>
          </a:bodyPr>
          <a:lstStyle/>
          <a:p>
            <a:pPr algn="ctr"/>
            <a:r>
              <a:rPr lang="en-US" sz="5400" dirty="0"/>
              <a:t>99%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304800" y="838200"/>
            <a:ext cx="52832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noChangeArrowheads="1"/>
          </p:cNvPicPr>
          <p:nvPr/>
        </p:nvPicPr>
        <p:blipFill>
          <a:blip r:embed="rId4" cstate="print"/>
          <a:srcRect/>
          <a:stretch>
            <a:fillRect/>
          </a:stretch>
        </p:blipFill>
        <p:spPr bwMode="auto">
          <a:xfrm>
            <a:off x="4572000" y="2743200"/>
            <a:ext cx="3754438" cy="393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val 2"/>
          <p:cNvSpPr/>
          <p:nvPr/>
        </p:nvSpPr>
        <p:spPr bwMode="auto">
          <a:xfrm>
            <a:off x="6172200" y="990600"/>
            <a:ext cx="1600200" cy="1600200"/>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4102" name="TextBox 3"/>
          <p:cNvSpPr txBox="1">
            <a:spLocks noChangeArrowheads="1"/>
          </p:cNvSpPr>
          <p:nvPr/>
        </p:nvSpPr>
        <p:spPr bwMode="auto">
          <a:xfrm>
            <a:off x="5638800" y="1295400"/>
            <a:ext cx="2801808" cy="923330"/>
          </a:xfrm>
          <a:prstGeom prst="rect">
            <a:avLst/>
          </a:prstGeom>
          <a:noFill/>
          <a:ln w="9525">
            <a:noFill/>
            <a:miter lim="800000"/>
            <a:headEnd/>
            <a:tailEnd/>
          </a:ln>
        </p:spPr>
        <p:txBody>
          <a:bodyPr wrap="square">
            <a:spAutoFit/>
          </a:bodyPr>
          <a:lstStyle/>
          <a:p>
            <a:pPr algn="ctr"/>
            <a:r>
              <a:rPr lang="en-US" sz="5400" dirty="0" smtClean="0"/>
              <a:t>1%</a:t>
            </a:r>
            <a:endParaRPr lang="en-US" sz="5400" dirty="0"/>
          </a:p>
        </p:txBody>
      </p:sp>
      <p:sp>
        <p:nvSpPr>
          <p:cNvPr id="8" name="TextBox 6"/>
          <p:cNvSpPr txBox="1">
            <a:spLocks noChangeArrowheads="1"/>
          </p:cNvSpPr>
          <p:nvPr/>
        </p:nvSpPr>
        <p:spPr bwMode="auto">
          <a:xfrm>
            <a:off x="609600" y="5486400"/>
            <a:ext cx="3505200" cy="646113"/>
          </a:xfrm>
          <a:prstGeom prst="rect">
            <a:avLst/>
          </a:prstGeom>
          <a:noFill/>
          <a:ln w="9525">
            <a:noFill/>
            <a:miter lim="800000"/>
            <a:headEnd/>
            <a:tailEnd/>
          </a:ln>
        </p:spPr>
        <p:txBody>
          <a:bodyPr>
            <a:spAutoFit/>
          </a:bodyPr>
          <a:lstStyle/>
          <a:p>
            <a:r>
              <a:rPr lang="en-US" sz="1800" b="1" dirty="0"/>
              <a:t>In the stacks, underground</a:t>
            </a:r>
          </a:p>
          <a:p>
            <a:r>
              <a:rPr lang="en-US" sz="1800" b="1" dirty="0"/>
              <a:t>Washington State Archives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33400"/>
            <a:ext cx="72390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The State Archives is Full</a:t>
            </a:r>
            <a:endParaRPr lang="en-US" sz="3600" b="1" dirty="0">
              <a:effectLst>
                <a:outerShdw blurRad="38100" dist="38100" dir="2700000" algn="tl">
                  <a:srgbClr val="000000">
                    <a:alpha val="43137"/>
                  </a:srgbClr>
                </a:outerShdw>
              </a:effectLst>
            </a:endParaRPr>
          </a:p>
        </p:txBody>
      </p:sp>
      <p:sp>
        <p:nvSpPr>
          <p:cNvPr id="3" name="TextBox 2"/>
          <p:cNvSpPr txBox="1"/>
          <p:nvPr/>
        </p:nvSpPr>
        <p:spPr>
          <a:xfrm>
            <a:off x="533400" y="1752600"/>
            <a:ext cx="83820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The State Archives Building was built in 1962</a:t>
            </a:r>
            <a:br>
              <a:rPr lang="en-US" sz="2400" dirty="0" smtClean="0"/>
            </a:br>
            <a:endParaRPr lang="en-US" sz="2400" dirty="0" smtClean="0"/>
          </a:p>
          <a:p>
            <a:pPr marL="342900" indent="-342900">
              <a:buFont typeface="Arial" panose="020B0604020202020204" pitchFamily="34" charset="0"/>
              <a:buChar char="•"/>
            </a:pPr>
            <a:r>
              <a:rPr lang="en-US" sz="2400" dirty="0" smtClean="0"/>
              <a:t>The building is full and now technically obsolete.</a:t>
            </a:r>
            <a:br>
              <a:rPr lang="en-US" sz="2400" dirty="0" smtClean="0"/>
            </a:br>
            <a:endParaRPr lang="en-US" sz="2400" dirty="0" smtClean="0"/>
          </a:p>
          <a:p>
            <a:pPr marL="342900" indent="-342900">
              <a:buFont typeface="Arial" panose="020B0604020202020204" pitchFamily="34" charset="0"/>
              <a:buChar char="•"/>
            </a:pPr>
            <a:r>
              <a:rPr lang="en-US" sz="2400" dirty="0" smtClean="0"/>
              <a:t>2</a:t>
            </a:r>
            <a:r>
              <a:rPr lang="en-US" sz="2400" baseline="30000" dirty="0" smtClean="0"/>
              <a:t>nd</a:t>
            </a:r>
            <a:r>
              <a:rPr lang="en-US" sz="2400" dirty="0" smtClean="0"/>
              <a:t> Engrossed House Bill 1115 (Chapter </a:t>
            </a:r>
            <a:r>
              <a:rPr lang="en-US" sz="2400" dirty="0"/>
              <a:t>3, Laws of </a:t>
            </a:r>
            <a:r>
              <a:rPr lang="en-US" sz="2400" dirty="0" smtClean="0"/>
              <a:t>2015) authorized the predesign study for a new State Library – State Archives Building.</a:t>
            </a:r>
            <a:br>
              <a:rPr lang="en-US" sz="2400" dirty="0" smtClean="0"/>
            </a:br>
            <a:endParaRPr lang="en-US" sz="2400" dirty="0" smtClean="0"/>
          </a:p>
          <a:p>
            <a:pPr marL="342900" indent="-342900">
              <a:buFont typeface="Arial" panose="020B0604020202020204" pitchFamily="34" charset="0"/>
              <a:buChar char="•"/>
            </a:pPr>
            <a:r>
              <a:rPr lang="en-US" sz="2400" dirty="0" smtClean="0"/>
              <a:t>Implements </a:t>
            </a:r>
            <a:r>
              <a:rPr lang="en-US" sz="2400" dirty="0"/>
              <a:t>RCW 43.82.10(5</a:t>
            </a:r>
            <a:r>
              <a:rPr lang="en-US" sz="2400" dirty="0" smtClean="0"/>
              <a:t>): “It </a:t>
            </a:r>
            <a:r>
              <a:rPr lang="en-US" sz="2400" dirty="0"/>
              <a:t>is the policy of the state to encourage the collocation and consolidation of state services into single or adjacent </a:t>
            </a:r>
            <a:r>
              <a:rPr lang="en-US" sz="2400" dirty="0" smtClean="0"/>
              <a:t>facilities.”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70875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0" y="533400"/>
            <a:ext cx="6172200" cy="1138773"/>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mj-lt"/>
              </a:rPr>
              <a:t>State Records Committee </a:t>
            </a:r>
          </a:p>
          <a:p>
            <a:pPr algn="ctr"/>
            <a:r>
              <a:rPr lang="en-US" sz="3200" dirty="0" smtClean="0">
                <a:latin typeface="+mj-lt"/>
              </a:rPr>
              <a:t>RCW 40.14.050</a:t>
            </a:r>
            <a:endParaRPr lang="en-US" sz="3200" dirty="0">
              <a:effectLst/>
              <a:latin typeface="+mj-lt"/>
            </a:endParaRPr>
          </a:p>
        </p:txBody>
      </p:sp>
      <p:sp>
        <p:nvSpPr>
          <p:cNvPr id="3" name="Rectangle 2"/>
          <p:cNvSpPr/>
          <p:nvPr/>
        </p:nvSpPr>
        <p:spPr>
          <a:xfrm>
            <a:off x="914400" y="2209800"/>
            <a:ext cx="7772400" cy="3046988"/>
          </a:xfrm>
          <a:prstGeom prst="rect">
            <a:avLst/>
          </a:prstGeom>
        </p:spPr>
        <p:txBody>
          <a:bodyPr wrap="square">
            <a:spAutoFit/>
          </a:bodyPr>
          <a:lstStyle/>
          <a:p>
            <a:pPr>
              <a:lnSpc>
                <a:spcPct val="150000"/>
              </a:lnSpc>
            </a:pPr>
            <a:r>
              <a:rPr lang="en-US" sz="2400" b="1" dirty="0">
                <a:effectLst>
                  <a:outerShdw blurRad="38100" dist="38100" dir="2700000" algn="tl">
                    <a:srgbClr val="000000">
                      <a:alpha val="43137"/>
                    </a:srgbClr>
                  </a:outerShdw>
                </a:effectLst>
              </a:rPr>
              <a:t>Committee </a:t>
            </a:r>
            <a:r>
              <a:rPr lang="en-US" sz="2400" b="1" dirty="0" smtClean="0">
                <a:effectLst>
                  <a:outerShdw blurRad="38100" dist="38100" dir="2700000" algn="tl">
                    <a:srgbClr val="000000">
                      <a:alpha val="43137"/>
                    </a:srgbClr>
                  </a:outerShdw>
                </a:effectLst>
              </a:rPr>
              <a:t>Members:</a:t>
            </a:r>
            <a:endParaRPr lang="en-US" sz="2400" dirty="0">
              <a:effectLst>
                <a:outerShdw blurRad="38100" dist="38100" dir="2700000" algn="tl">
                  <a:srgbClr val="000000">
                    <a:alpha val="43137"/>
                  </a:srgbClr>
                </a:outerShdw>
              </a:effectLst>
            </a:endParaRPr>
          </a:p>
          <a:p>
            <a:pPr marL="342900" indent="-342900">
              <a:lnSpc>
                <a:spcPct val="150000"/>
              </a:lnSpc>
              <a:buFont typeface="Arial" panose="020B0604020202020204" pitchFamily="34" charset="0"/>
              <a:buChar char="•"/>
            </a:pPr>
            <a:r>
              <a:rPr lang="en-US" sz="2400" b="1" dirty="0" smtClean="0"/>
              <a:t>State </a:t>
            </a:r>
            <a:r>
              <a:rPr lang="en-US" sz="2400" b="1" dirty="0"/>
              <a:t>Auditor's Representative (Chair)</a:t>
            </a:r>
          </a:p>
          <a:p>
            <a:pPr marL="342900" indent="-342900">
              <a:lnSpc>
                <a:spcPct val="150000"/>
              </a:lnSpc>
              <a:buFont typeface="Arial" panose="020B0604020202020204" pitchFamily="34" charset="0"/>
              <a:buChar char="•"/>
            </a:pPr>
            <a:r>
              <a:rPr lang="en-US" sz="2400" b="1" dirty="0" smtClean="0"/>
              <a:t>Attorney </a:t>
            </a:r>
            <a:r>
              <a:rPr lang="en-US" sz="2400" b="1" dirty="0"/>
              <a:t>General's Representative (Vice-Chair)</a:t>
            </a:r>
          </a:p>
          <a:p>
            <a:pPr marL="342900" indent="-342900">
              <a:buFont typeface="Arial" panose="020B0604020202020204" pitchFamily="34" charset="0"/>
              <a:buChar char="•"/>
            </a:pPr>
            <a:r>
              <a:rPr lang="en-US" sz="2400" b="1" dirty="0" smtClean="0"/>
              <a:t>Office </a:t>
            </a:r>
            <a:r>
              <a:rPr lang="en-US" sz="2400" b="1" dirty="0"/>
              <a:t>of Financial </a:t>
            </a:r>
            <a:r>
              <a:rPr lang="en-US" sz="2400" b="1" dirty="0" smtClean="0"/>
              <a:t>Management Director's </a:t>
            </a:r>
            <a:r>
              <a:rPr lang="en-US" sz="2400" b="1" dirty="0"/>
              <a:t>Representative</a:t>
            </a:r>
          </a:p>
          <a:p>
            <a:pPr marL="342900" indent="-342900">
              <a:lnSpc>
                <a:spcPct val="150000"/>
              </a:lnSpc>
              <a:buFont typeface="Arial" panose="020B0604020202020204" pitchFamily="34" charset="0"/>
              <a:buChar char="•"/>
            </a:pPr>
            <a:r>
              <a:rPr lang="en-US" sz="2400" b="1" dirty="0" smtClean="0"/>
              <a:t>State </a:t>
            </a:r>
            <a:r>
              <a:rPr lang="en-US" sz="2400" b="1" dirty="0"/>
              <a:t>Archivist (Secretary)</a:t>
            </a:r>
            <a:endParaRPr lang="en-US" sz="2400" b="1" dirty="0">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533400"/>
            <a:ext cx="6477000" cy="1138773"/>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rPr>
              <a:t>State Records Committee </a:t>
            </a:r>
          </a:p>
          <a:p>
            <a:pPr algn="ctr"/>
            <a:r>
              <a:rPr lang="en-US" sz="3200" dirty="0"/>
              <a:t>Chapter 40.14 RCW</a:t>
            </a:r>
            <a:endParaRPr lang="en-US" sz="3200" b="1" dirty="0"/>
          </a:p>
        </p:txBody>
      </p:sp>
      <p:sp>
        <p:nvSpPr>
          <p:cNvPr id="3" name="Rectangle 2"/>
          <p:cNvSpPr/>
          <p:nvPr/>
        </p:nvSpPr>
        <p:spPr>
          <a:xfrm>
            <a:off x="762000" y="1964353"/>
            <a:ext cx="7620000" cy="4893647"/>
          </a:xfrm>
          <a:prstGeom prst="rect">
            <a:avLst/>
          </a:prstGeom>
        </p:spPr>
        <p:txBody>
          <a:bodyPr wrap="square">
            <a:spAutoFit/>
          </a:bodyPr>
          <a:lstStyle/>
          <a:p>
            <a:pPr>
              <a:lnSpc>
                <a:spcPct val="200000"/>
              </a:lnSpc>
            </a:pPr>
            <a:r>
              <a:rPr lang="en-US" sz="2400" b="1" dirty="0" smtClean="0">
                <a:effectLst>
                  <a:outerShdw blurRad="38100" dist="38100" dir="2700000" algn="tl">
                    <a:srgbClr val="000000">
                      <a:alpha val="43137"/>
                    </a:srgbClr>
                  </a:outerShdw>
                </a:effectLst>
              </a:rPr>
              <a:t>Committee’s Powers &amp; Duties:</a:t>
            </a:r>
          </a:p>
          <a:p>
            <a:pPr marL="342900" indent="-342900">
              <a:buFont typeface="Arial" panose="020B0604020202020204" pitchFamily="34" charset="0"/>
              <a:buChar char="•"/>
            </a:pPr>
            <a:r>
              <a:rPr lang="en-US" sz="2400" b="1" dirty="0" smtClean="0"/>
              <a:t>Review and adopt retention schedules for all state records held by all state agencies</a:t>
            </a:r>
            <a:br>
              <a:rPr lang="en-US" sz="2400" b="1" dirty="0" smtClean="0"/>
            </a:br>
            <a:endParaRPr lang="en-US" sz="2400" b="1" dirty="0" smtClean="0"/>
          </a:p>
          <a:p>
            <a:pPr marL="342900" indent="-342900">
              <a:buFont typeface="Arial" panose="020B0604020202020204" pitchFamily="34" charset="0"/>
              <a:buChar char="•"/>
            </a:pPr>
            <a:r>
              <a:rPr lang="en-US" sz="2400" b="1" dirty="0" smtClean="0"/>
              <a:t>Set the ultimate disposition for each record series:</a:t>
            </a:r>
            <a:endParaRPr lang="en-US" sz="2400" b="1" dirty="0"/>
          </a:p>
          <a:p>
            <a:pPr marL="1714500" lvl="3" indent="-342900">
              <a:buFont typeface="Wingdings" panose="05000000000000000000" pitchFamily="2" charset="2"/>
              <a:buChar char="§"/>
            </a:pPr>
            <a:r>
              <a:rPr lang="en-US" sz="2400" b="1" dirty="0" smtClean="0"/>
              <a:t>Destroy</a:t>
            </a:r>
          </a:p>
          <a:p>
            <a:pPr marL="1714500" lvl="3" indent="-342900">
              <a:buFont typeface="Wingdings" panose="05000000000000000000" pitchFamily="2" charset="2"/>
              <a:buChar char="§"/>
            </a:pPr>
            <a:r>
              <a:rPr lang="en-US" sz="2400" b="1" dirty="0" smtClean="0"/>
              <a:t>Archive</a:t>
            </a:r>
          </a:p>
          <a:p>
            <a:pPr marL="1714500" lvl="3" indent="-342900">
              <a:buFont typeface="Wingdings" panose="05000000000000000000" pitchFamily="2" charset="2"/>
              <a:buChar char="§"/>
            </a:pPr>
            <a:r>
              <a:rPr lang="en-US" sz="2400" b="1" dirty="0" smtClean="0"/>
              <a:t>Archival Appraisal Required</a:t>
            </a:r>
          </a:p>
          <a:p>
            <a:pPr lvl="3">
              <a:lnSpc>
                <a:spcPct val="150000"/>
              </a:lnSpc>
            </a:pPr>
            <a:endParaRPr lang="en-US" sz="2400" dirty="0" smtClean="0"/>
          </a:p>
          <a:p>
            <a:pPr marL="342900" indent="-342900">
              <a:lnSpc>
                <a:spcPct val="150000"/>
              </a:lnSpc>
              <a:buFont typeface="Arial" panose="020B0604020202020204" pitchFamily="34" charset="0"/>
              <a:buChar char="•"/>
            </a:pPr>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597730"/>
            <a:ext cx="7086600" cy="3477875"/>
          </a:xfrm>
          <a:prstGeom prst="rect">
            <a:avLst/>
          </a:prstGeom>
        </p:spPr>
        <p:txBody>
          <a:bodyPr wrap="square">
            <a:spAutoFit/>
          </a:bodyPr>
          <a:lstStyle/>
          <a:p>
            <a:endParaRPr lang="en-US" sz="2800" dirty="0">
              <a:solidFill>
                <a:srgbClr val="000000"/>
              </a:solidFill>
              <a:latin typeface="Calibri" panose="020F0502020204030204" pitchFamily="34" charset="0"/>
            </a:endParaRPr>
          </a:p>
          <a:p>
            <a:r>
              <a:rPr lang="en-US" sz="2400" b="1" dirty="0">
                <a:effectLst>
                  <a:outerShdw blurRad="38100" dist="38100" dir="2700000" algn="tl">
                    <a:srgbClr val="000000">
                      <a:alpha val="43137"/>
                    </a:srgbClr>
                  </a:outerShdw>
                </a:effectLst>
              </a:rPr>
              <a:t>T</a:t>
            </a:r>
            <a:r>
              <a:rPr lang="en-US" sz="2400" b="1" dirty="0" smtClean="0">
                <a:effectLst>
                  <a:outerShdw blurRad="38100" dist="38100" dir="2700000" algn="tl">
                    <a:srgbClr val="000000">
                      <a:alpha val="43137"/>
                    </a:srgbClr>
                  </a:outerShdw>
                </a:effectLst>
              </a:rPr>
              <a:t>he </a:t>
            </a:r>
            <a:r>
              <a:rPr lang="en-US" sz="2400" b="1" dirty="0">
                <a:effectLst>
                  <a:outerShdw blurRad="38100" dist="38100" dir="2700000" algn="tl">
                    <a:srgbClr val="000000">
                      <a:alpha val="43137"/>
                    </a:srgbClr>
                  </a:outerShdw>
                </a:effectLst>
              </a:rPr>
              <a:t>Office of the Secretary of State </a:t>
            </a:r>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convened </a:t>
            </a:r>
            <a:r>
              <a:rPr lang="en-US" sz="2400" b="1" dirty="0">
                <a:effectLst>
                  <a:outerShdw blurRad="38100" dist="38100" dir="2700000" algn="tl">
                    <a:srgbClr val="000000">
                      <a:alpha val="43137"/>
                    </a:srgbClr>
                  </a:outerShdw>
                </a:effectLst>
              </a:rPr>
              <a:t>a work group to: </a:t>
            </a:r>
            <a:endParaRPr lang="en-US" sz="2400" b="1" dirty="0" smtClean="0">
              <a:effectLst>
                <a:outerShdw blurRad="38100" dist="38100" dir="2700000" algn="tl">
                  <a:srgbClr val="000000">
                    <a:alpha val="43137"/>
                  </a:srgbClr>
                </a:outerShdw>
              </a:effectLst>
            </a:endParaRPr>
          </a:p>
          <a:p>
            <a:endParaRPr lang="en-US" sz="2400" dirty="0"/>
          </a:p>
          <a:p>
            <a:r>
              <a:rPr lang="en-US" sz="2400" i="1" dirty="0" smtClean="0"/>
              <a:t>“…study </a:t>
            </a:r>
            <a:r>
              <a:rPr lang="en-US" sz="2400" i="1" dirty="0"/>
              <a:t>methods for retaining records in electronic formats and for shorter periods of time, with the goal of reducing the volume of stored paper records by ten percent by the end of 2016, and an additional ten percent by the end of 2018.” </a:t>
            </a:r>
            <a:endParaRPr lang="en-US" sz="2400" dirty="0"/>
          </a:p>
        </p:txBody>
      </p:sp>
      <p:sp>
        <p:nvSpPr>
          <p:cNvPr id="3" name="Rectangle 2"/>
          <p:cNvSpPr/>
          <p:nvPr/>
        </p:nvSpPr>
        <p:spPr>
          <a:xfrm>
            <a:off x="304800" y="566512"/>
            <a:ext cx="8610600" cy="947951"/>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mj-lt"/>
              </a:rPr>
              <a:t>Supplemental</a:t>
            </a:r>
            <a:r>
              <a:rPr lang="en-US" sz="3200" b="1" dirty="0">
                <a:solidFill>
                  <a:srgbClr val="000000"/>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Operating </a:t>
            </a:r>
            <a:r>
              <a:rPr lang="en-US" sz="3200" b="1" dirty="0" smtClean="0">
                <a:effectLst>
                  <a:outerShdw blurRad="38100" dist="38100" dir="2700000" algn="tl">
                    <a:srgbClr val="000000">
                      <a:alpha val="43137"/>
                    </a:srgbClr>
                  </a:outerShdw>
                </a:effectLst>
                <a:latin typeface="+mj-lt"/>
              </a:rPr>
              <a:t>Budget Proviso </a:t>
            </a:r>
          </a:p>
          <a:p>
            <a:pPr algn="ctr"/>
            <a:r>
              <a:rPr lang="en-US" b="1" dirty="0" smtClean="0">
                <a:latin typeface="+mj-lt"/>
              </a:rPr>
              <a:t>(</a:t>
            </a:r>
            <a:r>
              <a:rPr lang="en-US" b="1" dirty="0">
                <a:latin typeface="+mj-lt"/>
              </a:rPr>
              <a:t>2014 ESSB 6002, Section 119</a:t>
            </a:r>
            <a:r>
              <a:rPr lang="en-US" b="1" dirty="0" smtClean="0">
                <a:latin typeface="+mj-lt"/>
              </a:rPr>
              <a:t>) </a:t>
            </a:r>
            <a:endParaRPr lang="en-US" b="1"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1219</TotalTime>
  <Words>835</Words>
  <Application>Microsoft Office PowerPoint</Application>
  <PresentationFormat>On-screen Show (4:3)</PresentationFormat>
  <Paragraphs>139</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 Math</vt:lpstr>
      <vt:lpstr>Rockwell</vt:lpstr>
      <vt:lpstr>Wingdings</vt:lpstr>
      <vt:lpstr>Wingdings 2</vt:lpstr>
      <vt:lpstr>Foundry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marlys.rudeen</dc:creator>
  <cp:lastModifiedBy>Excell, Steve</cp:lastModifiedBy>
  <cp:revision>179</cp:revision>
  <dcterms:created xsi:type="dcterms:W3CDTF">2013-02-28T21:46:05Z</dcterms:created>
  <dcterms:modified xsi:type="dcterms:W3CDTF">2016-02-10T00:31:55Z</dcterms:modified>
</cp:coreProperties>
</file>