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3" r:id="rId4"/>
    <p:sldId id="272" r:id="rId5"/>
    <p:sldId id="271" r:id="rId6"/>
    <p:sldId id="273" r:id="rId7"/>
    <p:sldId id="261" r:id="rId8"/>
    <p:sldId id="256" r:id="rId9"/>
    <p:sldId id="264" r:id="rId10"/>
    <p:sldId id="265" r:id="rId11"/>
    <p:sldId id="266" r:id="rId12"/>
    <p:sldId id="257" r:id="rId13"/>
    <p:sldId id="262" r:id="rId14"/>
    <p:sldId id="260" r:id="rId15"/>
    <p:sldId id="267" r:id="rId16"/>
    <p:sldId id="275" r:id="rId17"/>
    <p:sldId id="268" r:id="rId18"/>
    <p:sldId id="270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06" autoAdjust="0"/>
    <p:restoredTop sz="94615" autoAdjust="0"/>
  </p:normalViewPr>
  <p:slideViewPr>
    <p:cSldViewPr>
      <p:cViewPr varScale="1">
        <p:scale>
          <a:sx n="85" d="100"/>
          <a:sy n="85" d="100"/>
        </p:scale>
        <p:origin x="-84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FD6BAB8-6278-44C5-B6C3-2435DF590959}" type="datetimeFigureOut">
              <a:rPr lang="en-US" smtClean="0"/>
              <a:pPr/>
              <a:t>10/17/2012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7FFEAB7-CDE4-4E9F-8107-EFFB6B3CA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regonnews.uoregon.edu/newspaper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hroniclingamerica.loc.gov/newspaper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os.wa.gov/library" TargetMode="External"/><Relationship Id="rId5" Type="http://schemas.openxmlformats.org/officeDocument/2006/relationships/hyperlink" Target="http://www.sos.wa.gov/history/publications.aspx" TargetMode="External"/><Relationship Id="rId4" Type="http://schemas.openxmlformats.org/officeDocument/2006/relationships/hyperlink" Target="http://www.sos.wa.gov/history/newspapers.asp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vilWarPapers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DDDD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7200" y="990600"/>
            <a:ext cx="2420087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18288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Civil War Newspapers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In Washington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49530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Washington State Library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Office of the Secretary of State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October 19 2012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952" t="19810" r="26191" b="18476"/>
          <a:stretch>
            <a:fillRect/>
          </a:stretch>
        </p:blipFill>
        <p:spPr bwMode="auto">
          <a:xfrm>
            <a:off x="4419600" y="457200"/>
            <a:ext cx="347697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1295400"/>
            <a:ext cx="2286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Washington Statesman</a:t>
            </a:r>
          </a:p>
          <a:p>
            <a:r>
              <a:rPr lang="en-US" dirty="0" smtClean="0">
                <a:latin typeface="Baskerville Old Face" pitchFamily="18" charset="0"/>
              </a:rPr>
              <a:t>Walla Walla</a:t>
            </a:r>
          </a:p>
          <a:p>
            <a:r>
              <a:rPr lang="en-US" dirty="0" smtClean="0">
                <a:latin typeface="Baskerville Old Face" pitchFamily="18" charset="0"/>
              </a:rPr>
              <a:t>July 25, 1863</a:t>
            </a:r>
          </a:p>
          <a:p>
            <a:r>
              <a:rPr lang="en-US" dirty="0" smtClean="0">
                <a:latin typeface="Baskerville Old Face" pitchFamily="18" charset="0"/>
              </a:rPr>
              <a:t>Democrat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600200"/>
            <a:ext cx="22781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Latest News from</a:t>
            </a:r>
          </a:p>
          <a:p>
            <a:r>
              <a:rPr lang="en-US" b="1" dirty="0" smtClean="0">
                <a:latin typeface="Baskerville Old Face" pitchFamily="18" charset="0"/>
              </a:rPr>
              <a:t>The East</a:t>
            </a:r>
          </a:p>
          <a:p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Washington Statesman</a:t>
            </a:r>
          </a:p>
          <a:p>
            <a:r>
              <a:rPr lang="en-US" dirty="0" smtClean="0">
                <a:latin typeface="Baskerville Old Face" pitchFamily="18" charset="0"/>
              </a:rPr>
              <a:t>Walla Walla</a:t>
            </a:r>
          </a:p>
          <a:p>
            <a:r>
              <a:rPr lang="en-US" dirty="0" smtClean="0">
                <a:latin typeface="Baskerville Old Face" pitchFamily="18" charset="0"/>
              </a:rPr>
              <a:t>July 11, 1863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0952" t="25905" r="25714" b="13905"/>
          <a:stretch>
            <a:fillRect/>
          </a:stretch>
        </p:blipFill>
        <p:spPr bwMode="auto">
          <a:xfrm>
            <a:off x="4267200" y="381000"/>
            <a:ext cx="3733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9144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askerville Old Face" pitchFamily="18" charset="0"/>
              </a:rPr>
              <a:t>Secessionist Newspaper from Oregon</a:t>
            </a:r>
          </a:p>
          <a:p>
            <a:endParaRPr lang="en-US" sz="3200" b="1" dirty="0">
              <a:latin typeface="Baskerville Old Face" pitchFamily="18" charset="0"/>
            </a:endParaRPr>
          </a:p>
        </p:txBody>
      </p:sp>
      <p:pic>
        <p:nvPicPr>
          <p:cNvPr id="3" name="Picture 2" descr="CivilWarPaper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0" y="1905000"/>
            <a:ext cx="1999202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2743200"/>
            <a:ext cx="32447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Baskerville Old Face" pitchFamily="18" charset="0"/>
              </a:rPr>
              <a:t>Table Rock Sentinel</a:t>
            </a:r>
            <a:r>
              <a:rPr lang="en-US" dirty="0" smtClean="0">
                <a:latin typeface="Baskerville Old Face" pitchFamily="18" charset="0"/>
              </a:rPr>
              <a:t>, Jacksonville</a:t>
            </a:r>
          </a:p>
          <a:p>
            <a:r>
              <a:rPr lang="en-US" i="1" dirty="0" smtClean="0">
                <a:latin typeface="Baskerville Old Face" pitchFamily="18" charset="0"/>
              </a:rPr>
              <a:t>Oregon Sentinel</a:t>
            </a:r>
            <a:r>
              <a:rPr lang="en-US" dirty="0" smtClean="0">
                <a:latin typeface="Baskerville Old Face" pitchFamily="18" charset="0"/>
              </a:rPr>
              <a:t>, Jacksonville</a:t>
            </a:r>
          </a:p>
          <a:p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In </a:t>
            </a:r>
            <a:r>
              <a:rPr lang="en-US" b="1" dirty="0" smtClean="0">
                <a:latin typeface="Baskerville Old Face" pitchFamily="18" charset="0"/>
              </a:rPr>
              <a:t>Historic Oregon Newspapers</a:t>
            </a:r>
          </a:p>
          <a:p>
            <a:endParaRPr lang="en-US" dirty="0">
              <a:latin typeface="Baskerville Old Fac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5105400"/>
            <a:ext cx="5578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Baskerville Old Face" pitchFamily="18" charset="0"/>
                <a:hlinkClick r:id="rId3"/>
              </a:rPr>
              <a:t>http://oregonnews.uoregon.edu/newspapers/</a:t>
            </a:r>
            <a:endParaRPr lang="en-US" sz="2400" dirty="0" smtClean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6191" t="22095" r="26190" b="54286"/>
          <a:stretch>
            <a:fillRect/>
          </a:stretch>
        </p:blipFill>
        <p:spPr bwMode="auto">
          <a:xfrm>
            <a:off x="914400" y="2945027"/>
            <a:ext cx="3124200" cy="261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1143000"/>
            <a:ext cx="230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Seattle Weekly Gazette</a:t>
            </a:r>
          </a:p>
          <a:p>
            <a:r>
              <a:rPr lang="en-US" dirty="0" smtClean="0">
                <a:latin typeface="Baskerville Old Face" pitchFamily="18" charset="0"/>
              </a:rPr>
              <a:t>Apr. 20, 1865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2857" t="20571" r="39048" b="26857"/>
          <a:stretch>
            <a:fillRect/>
          </a:stretch>
        </p:blipFill>
        <p:spPr bwMode="auto">
          <a:xfrm>
            <a:off x="5410200" y="533400"/>
            <a:ext cx="289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5000" y="5791200"/>
            <a:ext cx="2334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Walla Walla Statesman</a:t>
            </a:r>
          </a:p>
          <a:p>
            <a:r>
              <a:rPr lang="en-US" dirty="0" smtClean="0">
                <a:latin typeface="Baskerville Old Face" pitchFamily="18" charset="0"/>
              </a:rPr>
              <a:t>Apr. 21, 1865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vilWarPaper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0" y="1905000"/>
            <a:ext cx="1999202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914400"/>
            <a:ext cx="2640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Baskerville Old Face" pitchFamily="18" charset="0"/>
              </a:rPr>
              <a:t>Reconstruction</a:t>
            </a:r>
            <a:endParaRPr lang="en-US" sz="3200" b="1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2209800"/>
            <a:ext cx="583044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Baskerville Old Face" pitchFamily="18" charset="0"/>
              </a:rPr>
              <a:t>Seattle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Seattle Weekly Gazette         	 Jan. 1866-Mar. 1866</a:t>
            </a:r>
          </a:p>
          <a:p>
            <a:r>
              <a:rPr lang="en-US" dirty="0" smtClean="0">
                <a:latin typeface="Baskerville Old Face" pitchFamily="18" charset="0"/>
              </a:rPr>
              <a:t>     Puget Sound Semi-weekly              	Apr. 1866</a:t>
            </a:r>
          </a:p>
          <a:p>
            <a:r>
              <a:rPr lang="en-US" dirty="0" smtClean="0">
                <a:latin typeface="Baskerville Old Face" pitchFamily="18" charset="0"/>
              </a:rPr>
              <a:t>     Puget Sound Weekly             	Apr. 1866-Mar. 1867</a:t>
            </a:r>
          </a:p>
          <a:p>
            <a:r>
              <a:rPr lang="en-US" dirty="0" smtClean="0">
                <a:latin typeface="Baskerville Old Face" pitchFamily="18" charset="0"/>
              </a:rPr>
              <a:t>     Puget Sound Weekly Gazette         	Mar.-June </a:t>
            </a:r>
            <a:r>
              <a:rPr lang="en-US" dirty="0" smtClean="0">
                <a:latin typeface="Baskerville Old Face" pitchFamily="18" charset="0"/>
              </a:rPr>
              <a:t>1867</a:t>
            </a:r>
          </a:p>
          <a:p>
            <a:r>
              <a:rPr lang="en-US" dirty="0" smtClean="0">
                <a:latin typeface="Baskerville Old Face" pitchFamily="18" charset="0"/>
              </a:rPr>
              <a:t> </a:t>
            </a:r>
            <a:r>
              <a:rPr lang="en-US" dirty="0" smtClean="0">
                <a:latin typeface="Baskerville Old Face" pitchFamily="18" charset="0"/>
              </a:rPr>
              <a:t>    Puget Sound Dispatch                        Dec. 1871-Oct. 1880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 </a:t>
            </a:r>
            <a:r>
              <a:rPr lang="en-US" b="1" i="1" dirty="0" smtClean="0">
                <a:latin typeface="Baskerville Old Face" pitchFamily="18" charset="0"/>
              </a:rPr>
              <a:t>Port Townsend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Weekly Argus                        	Dec. 1870-Dec. 1875</a:t>
            </a:r>
          </a:p>
          <a:p>
            <a:r>
              <a:rPr lang="en-US" dirty="0" smtClean="0">
                <a:latin typeface="Baskerville Old Face" pitchFamily="18" charset="0"/>
              </a:rPr>
              <a:t>     Puget Sound Weekly Argus     	Jan. 1876-May 1882</a:t>
            </a:r>
          </a:p>
          <a:p>
            <a:r>
              <a:rPr lang="en-US" b="1" i="1" dirty="0" smtClean="0">
                <a:latin typeface="Baskerville Old Face" pitchFamily="18" charset="0"/>
              </a:rPr>
              <a:t>Vancouver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Vancouver Register                	Oct. 1865-Oct. 1869</a:t>
            </a:r>
          </a:p>
          <a:p>
            <a:r>
              <a:rPr lang="en-US" b="1" i="1" dirty="0" smtClean="0">
                <a:latin typeface="Baskerville Old Face" pitchFamily="18" charset="0"/>
              </a:rPr>
              <a:t>Walla Walla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Walla Walla Statesman        	1866-Dec. 1869</a:t>
            </a:r>
          </a:p>
          <a:p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4286" t="19810" r="17619" b="20762"/>
          <a:stretch>
            <a:fillRect/>
          </a:stretch>
        </p:blipFill>
        <p:spPr bwMode="auto">
          <a:xfrm>
            <a:off x="5181600" y="457200"/>
            <a:ext cx="2895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1295400"/>
            <a:ext cx="1963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Vancouver Register</a:t>
            </a:r>
          </a:p>
          <a:p>
            <a:r>
              <a:rPr lang="en-US" dirty="0" smtClean="0">
                <a:latin typeface="Baskerville Old Face" pitchFamily="18" charset="0"/>
              </a:rPr>
              <a:t>Vancouver</a:t>
            </a:r>
          </a:p>
          <a:p>
            <a:r>
              <a:rPr lang="en-US" dirty="0" smtClean="0">
                <a:latin typeface="Baskerville Old Face" pitchFamily="18" charset="0"/>
              </a:rPr>
              <a:t>Nov. 18, 1865</a:t>
            </a:r>
          </a:p>
          <a:p>
            <a:r>
              <a:rPr lang="en-US" dirty="0" smtClean="0">
                <a:latin typeface="Baskerville Old Face" pitchFamily="18" charset="0"/>
              </a:rPr>
              <a:t>Republican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066800"/>
            <a:ext cx="2217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Baskerville Old Face" pitchFamily="18" charset="0"/>
              </a:rPr>
              <a:t>Puget Sound Dispatch</a:t>
            </a:r>
          </a:p>
          <a:p>
            <a:pPr algn="ctr"/>
            <a:r>
              <a:rPr lang="en-US" dirty="0" smtClean="0">
                <a:latin typeface="Baskerville Old Face" pitchFamily="18" charset="0"/>
              </a:rPr>
              <a:t>Feb. 22, 1872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0952" t="35048" r="32381" b="46666"/>
          <a:stretch>
            <a:fillRect/>
          </a:stretch>
        </p:blipFill>
        <p:spPr bwMode="auto">
          <a:xfrm>
            <a:off x="990600" y="2743200"/>
            <a:ext cx="3124200" cy="214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0952" t="26667" r="32381" b="49714"/>
          <a:stretch>
            <a:fillRect/>
          </a:stretch>
        </p:blipFill>
        <p:spPr bwMode="auto">
          <a:xfrm>
            <a:off x="4953000" y="2286000"/>
            <a:ext cx="301112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2857" t="19810" r="28095" b="17714"/>
          <a:stretch>
            <a:fillRect/>
          </a:stretch>
        </p:blipFill>
        <p:spPr bwMode="auto">
          <a:xfrm>
            <a:off x="4343400" y="381000"/>
            <a:ext cx="29364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1371600"/>
            <a:ext cx="2323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Walla Walla Statesman</a:t>
            </a:r>
          </a:p>
          <a:p>
            <a:r>
              <a:rPr lang="en-US" dirty="0" smtClean="0">
                <a:latin typeface="Baskerville Old Face" pitchFamily="18" charset="0"/>
              </a:rPr>
              <a:t>Apr. 17, 1868</a:t>
            </a:r>
          </a:p>
          <a:p>
            <a:r>
              <a:rPr lang="en-US" dirty="0" smtClean="0">
                <a:latin typeface="Baskerville Old Face" pitchFamily="18" charset="0"/>
              </a:rPr>
              <a:t>Democrat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2381" t="20571" r="34286" b="32953"/>
          <a:stretch>
            <a:fillRect/>
          </a:stretch>
        </p:blipFill>
        <p:spPr bwMode="auto">
          <a:xfrm>
            <a:off x="4495800" y="609600"/>
            <a:ext cx="2590800" cy="564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9200" y="1676400"/>
            <a:ext cx="1962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Vancouver Register</a:t>
            </a:r>
          </a:p>
          <a:p>
            <a:r>
              <a:rPr lang="en-US" dirty="0" smtClean="0">
                <a:latin typeface="Baskerville Old Face" pitchFamily="18" charset="0"/>
              </a:rPr>
              <a:t>June 27, 1868</a:t>
            </a:r>
          </a:p>
          <a:p>
            <a:r>
              <a:rPr lang="en-US" dirty="0" smtClean="0">
                <a:latin typeface="Baskerville Old Face" pitchFamily="18" charset="0"/>
              </a:rPr>
              <a:t>Republican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vilWarPaper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0" y="1905000"/>
            <a:ext cx="1999202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1143000"/>
            <a:ext cx="59137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Baskerville Old Face" pitchFamily="18" charset="0"/>
              </a:rPr>
              <a:t>Chronicling America</a:t>
            </a:r>
          </a:p>
          <a:p>
            <a:r>
              <a:rPr lang="en-US" sz="2400" b="1" dirty="0" smtClean="0">
                <a:latin typeface="Baskerville Old Face" pitchFamily="18" charset="0"/>
                <a:hlinkClick r:id="rId3"/>
              </a:rPr>
              <a:t>http://chroniclingamerica.loc.gov/newspapers/</a:t>
            </a:r>
            <a:endParaRPr lang="en-US" sz="2400" b="1" dirty="0" smtClean="0">
              <a:latin typeface="Baskerville Old Face" pitchFamily="18" charset="0"/>
            </a:endParaRPr>
          </a:p>
          <a:p>
            <a:endParaRPr lang="en-US" sz="2400" b="1" dirty="0" smtClean="0">
              <a:latin typeface="Baskerville Old Face" pitchFamily="18" charset="0"/>
            </a:endParaRPr>
          </a:p>
          <a:p>
            <a:r>
              <a:rPr lang="en-US" sz="2400" b="1" dirty="0" smtClean="0">
                <a:latin typeface="Baskerville Old Face" pitchFamily="18" charset="0"/>
              </a:rPr>
              <a:t>Historical Newspapers in Washington</a:t>
            </a:r>
          </a:p>
          <a:p>
            <a:r>
              <a:rPr lang="en-US" sz="2400" b="1" dirty="0" smtClean="0">
                <a:latin typeface="Baskerville Old Face" pitchFamily="18" charset="0"/>
                <a:hlinkClick r:id="rId4"/>
              </a:rPr>
              <a:t>http://www.sos.wa.gov/history/newspapers.aspx</a:t>
            </a:r>
            <a:endParaRPr lang="en-US" sz="2400" b="1" dirty="0" smtClean="0">
              <a:latin typeface="Baskerville Old Face" pitchFamily="18" charset="0"/>
            </a:endParaRPr>
          </a:p>
          <a:p>
            <a:endParaRPr lang="en-US" sz="2400" b="1" dirty="0" smtClean="0">
              <a:latin typeface="Baskerville Old Face" pitchFamily="18" charset="0"/>
            </a:endParaRPr>
          </a:p>
          <a:p>
            <a:r>
              <a:rPr lang="en-US" sz="2400" b="1" dirty="0" smtClean="0">
                <a:latin typeface="Baskerville Old Face" pitchFamily="18" charset="0"/>
              </a:rPr>
              <a:t>Classics in Washington History</a:t>
            </a:r>
          </a:p>
          <a:p>
            <a:r>
              <a:rPr lang="en-US" sz="2400" b="1" dirty="0" smtClean="0">
                <a:latin typeface="Baskerville Old Face" pitchFamily="18" charset="0"/>
                <a:hlinkClick r:id="rId5"/>
              </a:rPr>
              <a:t>http://www.sos.wa.gov/history/publications.aspx</a:t>
            </a:r>
            <a:endParaRPr lang="en-US" sz="2400" b="1" dirty="0" smtClean="0">
              <a:latin typeface="Baskerville Old Face" pitchFamily="18" charset="0"/>
            </a:endParaRPr>
          </a:p>
          <a:p>
            <a:endParaRPr lang="en-US" sz="2400" b="1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5181600"/>
            <a:ext cx="2521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Washington State Library</a:t>
            </a:r>
          </a:p>
          <a:p>
            <a:r>
              <a:rPr lang="en-US" b="1" dirty="0" smtClean="0">
                <a:latin typeface="Baskerville Old Face" pitchFamily="18" charset="0"/>
                <a:hlinkClick r:id="rId6"/>
              </a:rPr>
              <a:t>www.sos.wa.gov/library</a:t>
            </a:r>
            <a:r>
              <a:rPr lang="en-US" b="1" dirty="0" smtClean="0">
                <a:latin typeface="Baskerville Old Face" pitchFamily="18" charset="0"/>
              </a:rPr>
              <a:t> </a:t>
            </a:r>
            <a:endParaRPr lang="en-US" b="1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vilWarPaper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0" y="1905000"/>
            <a:ext cx="1999202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762000"/>
            <a:ext cx="2618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Baskerville Old Face" pitchFamily="18" charset="0"/>
              </a:rPr>
              <a:t>Pre-war Period</a:t>
            </a:r>
            <a:endParaRPr lang="en-US" sz="3200" b="1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2438400"/>
            <a:ext cx="58673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Baskerville Old Face" pitchFamily="18" charset="0"/>
              </a:rPr>
              <a:t>Olympia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The Columbian               		Sept. 1852-Nov. 1853</a:t>
            </a:r>
          </a:p>
          <a:p>
            <a:r>
              <a:rPr lang="en-US" dirty="0" smtClean="0">
                <a:latin typeface="Baskerville Old Face" pitchFamily="18" charset="0"/>
              </a:rPr>
              <a:t>     Washington Pioneer                          Dec. 1853-Jan. 1854</a:t>
            </a:r>
          </a:p>
          <a:p>
            <a:r>
              <a:rPr lang="en-US" dirty="0" smtClean="0">
                <a:latin typeface="Baskerville Old Face" pitchFamily="18" charset="0"/>
              </a:rPr>
              <a:t>     Pioneer &amp; Democrat              	Feb. 1854-1860</a:t>
            </a:r>
          </a:p>
          <a:p>
            <a:endParaRPr lang="en-US" b="1" i="1" dirty="0" smtClean="0">
              <a:latin typeface="Baskerville Old Face" pitchFamily="18" charset="0"/>
            </a:endParaRPr>
          </a:p>
          <a:p>
            <a:r>
              <a:rPr lang="en-US" b="1" i="1" dirty="0" smtClean="0">
                <a:latin typeface="Baskerville Old Face" pitchFamily="18" charset="0"/>
              </a:rPr>
              <a:t>Steilacoom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Puget Sound Courier            	May 1855-Apr. 1856</a:t>
            </a:r>
          </a:p>
          <a:p>
            <a:r>
              <a:rPr lang="en-US" dirty="0" smtClean="0">
                <a:latin typeface="Baskerville Old Face" pitchFamily="18" charset="0"/>
              </a:rPr>
              <a:t>     Puget Sound Herald             	Mar. 1858-1860</a:t>
            </a:r>
          </a:p>
          <a:p>
            <a:r>
              <a:rPr lang="en-US" dirty="0" smtClean="0">
                <a:latin typeface="Baskerville Old Face" pitchFamily="18" charset="0"/>
              </a:rPr>
              <a:t>     Truth Teller                                       1858</a:t>
            </a:r>
          </a:p>
          <a:p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vensLande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762000"/>
            <a:ext cx="2580199" cy="2809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3352800"/>
            <a:ext cx="53671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The Martial Law Controversy</a:t>
            </a:r>
          </a:p>
          <a:p>
            <a:r>
              <a:rPr lang="en-US" dirty="0" smtClean="0">
                <a:latin typeface="Baskerville Old Face" pitchFamily="18" charset="0"/>
              </a:rPr>
              <a:t>In May 1856, Gov. Isaac Stevens arrests the chief </a:t>
            </a:r>
          </a:p>
          <a:p>
            <a:r>
              <a:rPr lang="en-US" dirty="0" smtClean="0">
                <a:latin typeface="Baskerville Old Face" pitchFamily="18" charset="0"/>
              </a:rPr>
              <a:t>justice of the territorial Supreme Court, Edward Lander, </a:t>
            </a:r>
          </a:p>
          <a:p>
            <a:r>
              <a:rPr lang="en-US" dirty="0" smtClean="0">
                <a:latin typeface="Baskerville Old Face" pitchFamily="18" charset="0"/>
              </a:rPr>
              <a:t>and proclaims a state of martial law in Pierce, and then </a:t>
            </a:r>
          </a:p>
          <a:p>
            <a:r>
              <a:rPr lang="en-US" dirty="0" smtClean="0">
                <a:latin typeface="Baskerville Old Face" pitchFamily="18" charset="0"/>
              </a:rPr>
              <a:t>Thurston, counties.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0476" t="23619" r="23333" b="49714"/>
          <a:stretch>
            <a:fillRect/>
          </a:stretch>
        </p:blipFill>
        <p:spPr bwMode="auto">
          <a:xfrm>
            <a:off x="5050970" y="609599"/>
            <a:ext cx="333103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52381" t="20571" r="31905" b="43619"/>
          <a:stretch>
            <a:fillRect/>
          </a:stretch>
        </p:blipFill>
        <p:spPr bwMode="auto">
          <a:xfrm>
            <a:off x="685800" y="2209800"/>
            <a:ext cx="2819400" cy="401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90600" y="838200"/>
            <a:ext cx="20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Pioneer &amp; Democrat</a:t>
            </a:r>
          </a:p>
          <a:p>
            <a:r>
              <a:rPr lang="en-US" dirty="0" smtClean="0">
                <a:latin typeface="Baskerville Old Face" pitchFamily="18" charset="0"/>
              </a:rPr>
              <a:t>July 7, 1856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4495800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Puget Sound Courier</a:t>
            </a:r>
          </a:p>
          <a:p>
            <a:r>
              <a:rPr lang="en-US" dirty="0" smtClean="0">
                <a:latin typeface="Baskerville Old Face" pitchFamily="18" charset="0"/>
              </a:rPr>
              <a:t>Apr. 25, 1856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3400"/>
            <a:ext cx="46698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The Pig War</a:t>
            </a:r>
          </a:p>
          <a:p>
            <a:r>
              <a:rPr lang="en-US" dirty="0" smtClean="0">
                <a:latin typeface="Baskerville Old Face" pitchFamily="18" charset="0"/>
              </a:rPr>
              <a:t>On June 15, 1859, Lyman Cutler, an American </a:t>
            </a:r>
          </a:p>
          <a:p>
            <a:r>
              <a:rPr lang="en-US" dirty="0" smtClean="0">
                <a:latin typeface="Baskerville Old Face" pitchFamily="18" charset="0"/>
              </a:rPr>
              <a:t>settler on San Juan Island, shot and killed a pig </a:t>
            </a:r>
          </a:p>
          <a:p>
            <a:r>
              <a:rPr lang="en-US" dirty="0" smtClean="0">
                <a:latin typeface="Baskerville Old Face" pitchFamily="18" charset="0"/>
              </a:rPr>
              <a:t>belonging to the British Hudson’s Bay Company,</a:t>
            </a:r>
          </a:p>
          <a:p>
            <a:r>
              <a:rPr lang="en-US" dirty="0" smtClean="0">
                <a:latin typeface="Baskerville Old Face" pitchFamily="18" charset="0"/>
              </a:rPr>
              <a:t> triggering an international confrontation. </a:t>
            </a:r>
          </a:p>
          <a:p>
            <a:endParaRPr lang="en-US" dirty="0">
              <a:latin typeface="Baskerville Old Face" pitchFamily="18" charset="0"/>
            </a:endParaRPr>
          </a:p>
        </p:txBody>
      </p:sp>
      <p:pic>
        <p:nvPicPr>
          <p:cNvPr id="3" name="Picture 9" descr="ship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533400"/>
            <a:ext cx="2667000" cy="175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2381" t="55619" r="31429" b="22286"/>
          <a:stretch>
            <a:fillRect/>
          </a:stretch>
        </p:blipFill>
        <p:spPr bwMode="auto">
          <a:xfrm>
            <a:off x="417786" y="3657600"/>
            <a:ext cx="285881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68095" t="20571" r="15714" b="43619"/>
          <a:stretch>
            <a:fillRect/>
          </a:stretch>
        </p:blipFill>
        <p:spPr bwMode="auto">
          <a:xfrm>
            <a:off x="3429000" y="2438399"/>
            <a:ext cx="2895600" cy="400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77000" y="3886200"/>
            <a:ext cx="20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Pioneer &amp; Democrat</a:t>
            </a:r>
          </a:p>
          <a:p>
            <a:r>
              <a:rPr lang="en-US" dirty="0" smtClean="0">
                <a:latin typeface="Baskerville Old Face" pitchFamily="18" charset="0"/>
              </a:rPr>
              <a:t>Aug. 5, 1859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5714" t="23333" r="48095" b="30191"/>
          <a:stretch>
            <a:fillRect/>
          </a:stretch>
        </p:blipFill>
        <p:spPr bwMode="auto">
          <a:xfrm>
            <a:off x="533400" y="609599"/>
            <a:ext cx="3048000" cy="546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51905" t="39619" r="32857" b="36000"/>
          <a:stretch>
            <a:fillRect/>
          </a:stretch>
        </p:blipFill>
        <p:spPr bwMode="auto">
          <a:xfrm>
            <a:off x="4876800" y="685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43400" y="4724400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Puget Sound Herald</a:t>
            </a:r>
          </a:p>
          <a:p>
            <a:r>
              <a:rPr lang="en-US" dirty="0" smtClean="0">
                <a:latin typeface="Baskerville Old Face" pitchFamily="18" charset="0"/>
              </a:rPr>
              <a:t>Aug. 5, 1859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vilWarPaper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0" y="1905000"/>
            <a:ext cx="1999202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762000"/>
            <a:ext cx="2736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Baskerville Old Face" pitchFamily="18" charset="0"/>
              </a:rPr>
              <a:t>The War Years</a:t>
            </a:r>
            <a:endParaRPr lang="en-US" sz="3200" b="1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2057400"/>
            <a:ext cx="582563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Baskerville Old Face" pitchFamily="18" charset="0"/>
              </a:rPr>
              <a:t>Olympia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Pioneer &amp; Democrat               	Jan.-May 1861</a:t>
            </a:r>
          </a:p>
          <a:p>
            <a:r>
              <a:rPr lang="en-US" b="1" i="1" dirty="0" smtClean="0">
                <a:latin typeface="Baskerville Old Face" pitchFamily="18" charset="0"/>
              </a:rPr>
              <a:t>Seattle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Washington Gazette                          	Aug. 15, 1863</a:t>
            </a:r>
          </a:p>
          <a:p>
            <a:r>
              <a:rPr lang="en-US" dirty="0" smtClean="0">
                <a:latin typeface="Baskerville Old Face" pitchFamily="18" charset="0"/>
              </a:rPr>
              <a:t>     Seattle Gazette                        	Dec. 1863-June 1864</a:t>
            </a:r>
          </a:p>
          <a:p>
            <a:r>
              <a:rPr lang="en-US" dirty="0" smtClean="0">
                <a:latin typeface="Baskerville Old Face" pitchFamily="18" charset="0"/>
              </a:rPr>
              <a:t>     Seattle Weekly Gazette          	Aug. 1864-1865</a:t>
            </a:r>
          </a:p>
          <a:p>
            <a:r>
              <a:rPr lang="en-US" b="1" i="1" dirty="0" smtClean="0">
                <a:latin typeface="Baskerville Old Face" pitchFamily="18" charset="0"/>
              </a:rPr>
              <a:t>Steilacoom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Puget Sound Herald             	1861-Nov. 1864</a:t>
            </a:r>
          </a:p>
          <a:p>
            <a:r>
              <a:rPr lang="en-US" b="1" i="1" dirty="0" smtClean="0">
                <a:latin typeface="Baskerville Old Face" pitchFamily="18" charset="0"/>
              </a:rPr>
              <a:t>Walla Walla</a:t>
            </a:r>
            <a:endParaRPr lang="en-US" dirty="0" smtClean="0">
              <a:latin typeface="Baskerville Old Face" pitchFamily="18" charset="0"/>
            </a:endParaRPr>
          </a:p>
          <a:p>
            <a:r>
              <a:rPr lang="en-US" dirty="0" smtClean="0">
                <a:latin typeface="Baskerville Old Face" pitchFamily="18" charset="0"/>
              </a:rPr>
              <a:t>     Washington Statesman         	Dec. 1861-Aug. 1864</a:t>
            </a:r>
          </a:p>
          <a:p>
            <a:r>
              <a:rPr lang="en-US" dirty="0" smtClean="0">
                <a:latin typeface="Baskerville Old Face" pitchFamily="18" charset="0"/>
              </a:rPr>
              <a:t>     Walla Walla Statesman        	Sept. 1864-1865</a:t>
            </a:r>
          </a:p>
          <a:p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20476" t="35047" r="55238" b="46667"/>
          <a:stretch>
            <a:fillRect/>
          </a:stretch>
        </p:blipFill>
        <p:spPr bwMode="auto">
          <a:xfrm>
            <a:off x="2343150" y="2286000"/>
            <a:ext cx="59912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52600" y="685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askerville Old Face" pitchFamily="18" charset="0"/>
              </a:rPr>
              <a:t>Pioneer &amp; Democrat</a:t>
            </a:r>
            <a:r>
              <a:rPr lang="en-US" sz="2400" dirty="0" smtClean="0">
                <a:latin typeface="Baskerville Old Face" pitchFamily="18" charset="0"/>
              </a:rPr>
              <a:t>, Olympia</a:t>
            </a:r>
          </a:p>
          <a:p>
            <a:r>
              <a:rPr lang="en-US" sz="2400" dirty="0" smtClean="0">
                <a:latin typeface="Baskerville Old Face" pitchFamily="18" charset="0"/>
              </a:rPr>
              <a:t>May 10, 1861</a:t>
            </a:r>
          </a:p>
        </p:txBody>
      </p:sp>
      <p:pic>
        <p:nvPicPr>
          <p:cNvPr id="4" name="Picture 3" descr="CivilWarPaper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0" y="1905000"/>
            <a:ext cx="1999202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5238" t="22095" r="20000" b="26857"/>
          <a:stretch>
            <a:fillRect/>
          </a:stretch>
        </p:blipFill>
        <p:spPr bwMode="auto">
          <a:xfrm>
            <a:off x="4419600" y="457200"/>
            <a:ext cx="2743200" cy="592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1219200"/>
            <a:ext cx="2060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>Puget Sound Herald</a:t>
            </a:r>
          </a:p>
          <a:p>
            <a:r>
              <a:rPr lang="en-US" dirty="0" smtClean="0">
                <a:latin typeface="Baskerville Old Face" pitchFamily="18" charset="0"/>
              </a:rPr>
              <a:t>Steilacoom</a:t>
            </a:r>
          </a:p>
          <a:p>
            <a:r>
              <a:rPr lang="en-US" dirty="0" smtClean="0">
                <a:latin typeface="Baskerville Old Face" pitchFamily="18" charset="0"/>
              </a:rPr>
              <a:t>July 9, 1863</a:t>
            </a:r>
          </a:p>
          <a:p>
            <a:r>
              <a:rPr lang="en-US" dirty="0" smtClean="0">
                <a:latin typeface="Baskerville Old Face" pitchFamily="18" charset="0"/>
              </a:rPr>
              <a:t>Republican</a:t>
            </a:r>
            <a:endParaRPr lang="en-US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1916</TotalTime>
  <Words>282</Words>
  <Application>Microsoft Office PowerPoint</Application>
  <PresentationFormat>On-screen Show (4:3)</PresentationFormat>
  <Paragraphs>107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Aspect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marlys.rudeen</dc:creator>
  <cp:lastModifiedBy>marlys.rudeen</cp:lastModifiedBy>
  <cp:revision>145</cp:revision>
  <dcterms:created xsi:type="dcterms:W3CDTF">2012-10-01T19:38:56Z</dcterms:created>
  <dcterms:modified xsi:type="dcterms:W3CDTF">2012-10-17T17:33:14Z</dcterms:modified>
</cp:coreProperties>
</file>