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33F"/>
    <a:srgbClr val="CC9900"/>
    <a:srgbClr val="032B6D"/>
    <a:srgbClr val="ADA6B4"/>
    <a:srgbClr val="A4A3B7"/>
    <a:srgbClr val="021F4E"/>
    <a:srgbClr val="243962"/>
    <a:srgbClr val="28315E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15" autoAdjust="0"/>
  </p:normalViewPr>
  <p:slideViewPr>
    <p:cSldViewPr>
      <p:cViewPr varScale="1">
        <p:scale>
          <a:sx n="112" d="100"/>
          <a:sy n="11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bippert@des.w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6825"/>
          </a:xfrm>
        </p:spPr>
        <p:txBody>
          <a:bodyPr>
            <a:normAutofit fontScale="90000"/>
          </a:bodyPr>
          <a:lstStyle/>
          <a:p>
            <a:r>
              <a:rPr lang="en-US" sz="47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State Elections Conference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your COOP</a:t>
            </a:r>
            <a:b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5562600" cy="129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June 10,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</a:t>
            </a:r>
            <a:endParaRPr lang="en-US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Policy &amp; coordination personnel practice emergency response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Stressful &amp; realistic simulation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Takes place in real time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Emphasizes emergency functions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Command center is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activated</a:t>
            </a:r>
            <a:endParaRPr lang="en-US" altLang="en-US" sz="2800" kern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8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Takes place in real time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Employs real people &amp; equipment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Coordinates many agencies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Tests several emergency functions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Activates command center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altLang="en-US" sz="2000" kern="0" dirty="0">
                <a:solidFill>
                  <a:srgbClr val="000000"/>
                </a:solidFill>
              </a:rPr>
              <a:t>Purpose is to provide a place where local government officials can work together. Three main groups: Policy, Coordination, &amp; Operations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Produces high stress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Cost is a factor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Agencies may need to respond to a real event during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exercise</a:t>
            </a:r>
            <a:endParaRPr lang="en-US" altLang="en-US" sz="2800" kern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Scale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0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Earthquake</a:t>
            </a:r>
          </a:p>
          <a:p>
            <a:endParaRPr lang="en-US" b="1" dirty="0" smtClean="0"/>
          </a:p>
          <a:p>
            <a:r>
              <a:rPr lang="en-US" b="1" dirty="0" smtClean="0"/>
              <a:t>Power Outage</a:t>
            </a:r>
          </a:p>
          <a:p>
            <a:endParaRPr lang="en-US" b="1" dirty="0" smtClean="0"/>
          </a:p>
          <a:p>
            <a:r>
              <a:rPr lang="en-US" b="1" dirty="0" smtClean="0"/>
              <a:t>Flood</a:t>
            </a:r>
          </a:p>
          <a:p>
            <a:endParaRPr lang="en-US" b="1" dirty="0"/>
          </a:p>
          <a:p>
            <a:r>
              <a:rPr lang="en-US" b="1" dirty="0" smtClean="0"/>
              <a:t>Wildland Fire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Tabletop Scenario Examples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95401"/>
            <a:ext cx="1828800" cy="2601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362200"/>
            <a:ext cx="2200275" cy="1638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301567"/>
            <a:ext cx="2514600" cy="1550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334000"/>
            <a:ext cx="24384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6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52612"/>
            <a:ext cx="5715000" cy="3762375"/>
          </a:xfrm>
        </p:spPr>
      </p:pic>
    </p:spTree>
    <p:extLst>
      <p:ext uri="{BB962C8B-B14F-4D97-AF65-F5344CB8AC3E}">
        <p14:creationId xmlns:p14="http://schemas.microsoft.com/office/powerpoint/2010/main" val="368339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Bob Bippert</a:t>
            </a:r>
          </a:p>
          <a:p>
            <a:pPr marL="0" indent="0" algn="ctr">
              <a:buNone/>
            </a:pPr>
            <a:r>
              <a:rPr lang="en-US" dirty="0" smtClean="0"/>
              <a:t>Emergency Response Manager</a:t>
            </a:r>
          </a:p>
          <a:p>
            <a:pPr marL="0" indent="0" algn="ctr">
              <a:buNone/>
            </a:pPr>
            <a:r>
              <a:rPr lang="en-US" dirty="0" smtClean="0"/>
              <a:t>Department of Enterprise Services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robert.bippert@des.wa.gov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(360) 407-9210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5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Go-Kit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295400"/>
            <a:ext cx="65024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19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Go-Kit Checklist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4038599" cy="5181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50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Go-Kit for Kids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934" y="1295400"/>
            <a:ext cx="3818132" cy="487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44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Evaluate if your COOP plans are adequate and can be implemented</a:t>
            </a:r>
          </a:p>
          <a:p>
            <a:r>
              <a:rPr lang="en-US" dirty="0" smtClean="0"/>
              <a:t>Reveal weaknesses and gaps</a:t>
            </a:r>
          </a:p>
          <a:p>
            <a:r>
              <a:rPr lang="en-US" dirty="0" smtClean="0"/>
              <a:t>The more you prepare and test the more individual performance and organizational coordination and communications will improve</a:t>
            </a:r>
          </a:p>
          <a:p>
            <a:r>
              <a:rPr lang="en-US" dirty="0" smtClean="0"/>
              <a:t>Train new and existing personnel and clarify roles and responsibilities</a:t>
            </a:r>
            <a:endParaRPr lang="en-US" dirty="0"/>
          </a:p>
          <a:p>
            <a:r>
              <a:rPr lang="en-US" dirty="0" smtClean="0"/>
              <a:t>Establish relationships with other partners</a:t>
            </a:r>
          </a:p>
          <a:p>
            <a:r>
              <a:rPr lang="en-US" dirty="0" smtClean="0"/>
              <a:t>Update your COOP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Test Your COOP?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9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rgbClr val="000000"/>
                </a:solidFill>
              </a:rPr>
              <a:t>Orientation- </a:t>
            </a:r>
            <a:r>
              <a:rPr lang="en-US" altLang="en-US" sz="2400" kern="0" dirty="0">
                <a:solidFill>
                  <a:srgbClr val="000000"/>
                </a:solidFill>
              </a:rPr>
              <a:t>This is just a paperwork exercise where you brainstorm/discuss rolls and responsibilities.  If you find an error, you discuss how it will be fixed or who will handle the situation.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rgbClr val="000000"/>
                </a:solidFill>
              </a:rPr>
              <a:t>Tabletop Exercises-</a:t>
            </a:r>
            <a:r>
              <a:rPr lang="en-US" altLang="en-US" sz="2400" kern="0" dirty="0">
                <a:solidFill>
                  <a:srgbClr val="000000"/>
                </a:solidFill>
              </a:rPr>
              <a:t>This is where you are given a scenario and you start to put your </a:t>
            </a:r>
            <a:r>
              <a:rPr lang="en-US" altLang="en-US" sz="2400" kern="0" dirty="0" smtClean="0">
                <a:solidFill>
                  <a:srgbClr val="000000"/>
                </a:solidFill>
              </a:rPr>
              <a:t>COOP into </a:t>
            </a:r>
            <a:r>
              <a:rPr lang="en-US" altLang="en-US" sz="2400" kern="0" dirty="0">
                <a:solidFill>
                  <a:srgbClr val="000000"/>
                </a:solidFill>
              </a:rPr>
              <a:t>action.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rgbClr val="000000"/>
                </a:solidFill>
              </a:rPr>
              <a:t>Functional Exercises-</a:t>
            </a:r>
            <a:r>
              <a:rPr lang="en-US" altLang="en-US" sz="2400" kern="0" dirty="0">
                <a:solidFill>
                  <a:srgbClr val="000000"/>
                </a:solidFill>
              </a:rPr>
              <a:t>Where you start to deploy and utilize your resources on a limited scale.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rgbClr val="000000"/>
                </a:solidFill>
              </a:rPr>
              <a:t>Full Scale Drill-</a:t>
            </a:r>
            <a:r>
              <a:rPr lang="en-US" altLang="en-US" sz="2400" kern="0" dirty="0">
                <a:solidFill>
                  <a:srgbClr val="000000"/>
                </a:solidFill>
              </a:rPr>
              <a:t>Full scale, bring out all the equipment, everyone suits up exercise</a:t>
            </a:r>
            <a:r>
              <a:rPr lang="en-US" altLang="en-US" sz="2400" kern="0" dirty="0" smtClean="0">
                <a:solidFill>
                  <a:srgbClr val="000000"/>
                </a:solidFill>
              </a:rPr>
              <a:t>.</a:t>
            </a:r>
            <a:endParaRPr lang="en-US" alt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2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Informal with little preparation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No simulation 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Discussion and assignment of roles &amp; responsibilities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Introduction to policies, procedures, plans &amp; responsibilities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Solves problems as a group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Involve developing scenarios that describe potential problems and information necessary to address problem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</a:rPr>
              <a:t>Discussion guided by a facilitator(s)</a:t>
            </a:r>
          </a:p>
          <a:p>
            <a:pPr lvl="1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</a:rPr>
              <a:t>Utilizes previously developed scenarios with information necessary to address problem </a:t>
            </a:r>
          </a:p>
          <a:p>
            <a:pPr lvl="1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</a:rPr>
              <a:t>Effective tool to simulate emergency event and practice </a:t>
            </a:r>
            <a:r>
              <a:rPr lang="en-US" altLang="en-US" kern="0" dirty="0" smtClean="0">
                <a:solidFill>
                  <a:srgbClr val="000000"/>
                </a:solidFill>
              </a:rPr>
              <a:t>COOP procedures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lvl="1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</a:rPr>
              <a:t>No simulators and no attempt to arrange elaborate facilities or communications</a:t>
            </a:r>
          </a:p>
          <a:p>
            <a:pPr lvl="1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</a:rPr>
              <a:t>One or two evaluators to observe proceedings and progress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Tabletop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1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Murphy’s Law can come into play in this type of exercise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Exercise does not take place in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real-time</a:t>
            </a:r>
            <a:endParaRPr lang="en-US" altLang="en-US" sz="2800" kern="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sz="2800" kern="0" dirty="0">
                <a:solidFill>
                  <a:srgbClr val="000000"/>
                </a:solidFill>
              </a:rPr>
              <a:t>Success is determined by feedback from participants and the impact this feedback has on the evaluation and revision of policies, plans, and procedures</a:t>
            </a:r>
            <a:endParaRPr lang="en-US" altLang="en-US" sz="2800" kern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Tabletop Exercises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4609"/>
      </p:ext>
    </p:extLst>
  </p:cSld>
  <p:clrMapOvr>
    <a:masterClrMapping/>
  </p:clrMapOvr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848503616A74292EA15D8ED0BAC5C" ma:contentTypeVersion="2" ma:contentTypeDescription="Create a new document." ma:contentTypeScope="" ma:versionID="ea46c04e5340c2abbd095afbd9467ef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eb206395b1acf021d55f90edc9cd6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432EAF-9950-448A-9327-DFF9C66555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CE7D81-4E8A-47AC-BB6E-4D2F8F316D45}">
  <ds:schemaRefs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454</TotalTime>
  <Words>429</Words>
  <Application>Microsoft Office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DES-PPT-Template</vt:lpstr>
      <vt:lpstr>2015 State Elections Conference  Testing your COOP  </vt:lpstr>
      <vt:lpstr>Emergency Go-Kit</vt:lpstr>
      <vt:lpstr>Emergency Go-Kit Checklist</vt:lpstr>
      <vt:lpstr>Emergency Go-Kit for Kids</vt:lpstr>
      <vt:lpstr>Why Test Your COOP?</vt:lpstr>
      <vt:lpstr>Training Options</vt:lpstr>
      <vt:lpstr>Orientation Exercises</vt:lpstr>
      <vt:lpstr>Tabletop Exercises</vt:lpstr>
      <vt:lpstr>Tabletop Exercises (Cont’d)</vt:lpstr>
      <vt:lpstr>Functional Exercise</vt:lpstr>
      <vt:lpstr>Full Scale Exercise</vt:lpstr>
      <vt:lpstr>Tabletop Scenario Examples</vt:lpstr>
      <vt:lpstr>Questions</vt:lpstr>
      <vt:lpstr>Contact Information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Bippert, Robert A. (DES)</cp:lastModifiedBy>
  <cp:revision>56</cp:revision>
  <dcterms:created xsi:type="dcterms:W3CDTF">2012-07-19T21:11:51Z</dcterms:created>
  <dcterms:modified xsi:type="dcterms:W3CDTF">2015-06-08T20:38:04Z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0x01010058B848503616A74292EA15D8ED0BAC5C</vt:lpwstr>
  </property>
  <property fmtid="{D5CDD505-2E9C-101B-9397-08002B2CF9AE}" pid="3" name="Category">
    <vt:lpwstr>Template</vt:lpwstr>
  </property>
</Properties>
</file>