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9" r:id="rId10"/>
    <p:sldId id="270" r:id="rId11"/>
    <p:sldId id="274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67" r:id="rId20"/>
    <p:sldId id="280" r:id="rId21"/>
    <p:sldId id="279" r:id="rId22"/>
    <p:sldId id="281" r:id="rId23"/>
    <p:sldId id="282" r:id="rId24"/>
    <p:sldId id="26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4660"/>
  </p:normalViewPr>
  <p:slideViewPr>
    <p:cSldViewPr>
      <p:cViewPr>
        <p:scale>
          <a:sx n="125" d="100"/>
          <a:sy n="125" d="100"/>
        </p:scale>
        <p:origin x="36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26F8C-F3BA-4F7B-9188-486834C17553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51D1E-4F64-466A-AE02-3BC5DB1F8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71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78" indent="-228578">
              <a:buAutoNum type="arabicParenR"/>
            </a:pPr>
            <a:r>
              <a:rPr lang="en-US" dirty="0" smtClean="0"/>
              <a:t>In place vs. Features</a:t>
            </a:r>
          </a:p>
          <a:p>
            <a:pPr lvl="1"/>
            <a:r>
              <a:rPr lang="en-US" dirty="0" smtClean="0"/>
              <a:t>Gaps Identified Included:  Records Retention, Imaging, Storage of Large Files (2 GB+)</a:t>
            </a:r>
          </a:p>
          <a:p>
            <a:pPr lvl="1"/>
            <a:r>
              <a:rPr lang="en-US" dirty="0" smtClean="0"/>
              <a:t>Requires strategy to improve end user search experience (tools and governance)</a:t>
            </a:r>
          </a:p>
          <a:p>
            <a:pPr marL="228578" indent="-228578">
              <a:buAutoNum type="arabicParenR"/>
            </a:pPr>
            <a:r>
              <a:rPr lang="en-US" dirty="0" smtClean="0"/>
              <a:t>Technology and Organizational Fit</a:t>
            </a:r>
          </a:p>
          <a:p>
            <a:pPr marL="228578" indent="-228578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977-532D-4306-A199-EF1EAA29FA3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259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Distinction between System Direction</a:t>
            </a:r>
            <a:r>
              <a:rPr lang="en-US" baseline="0" dirty="0" smtClean="0"/>
              <a:t> and Program Direction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Gross over simplification:  There will be a number of pieces required to work along side SharePoint, much as there is with our current goal (integrations, etc).  One difference is the need for additional 3</a:t>
            </a:r>
            <a:r>
              <a:rPr lang="en-US" baseline="30000" dirty="0" smtClean="0"/>
              <a:t>rd</a:t>
            </a:r>
            <a:r>
              <a:rPr lang="en-US" baseline="0" dirty="0" smtClean="0"/>
              <a:t> party tools, primarily for records retention, which we will discuss in further detail.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977-532D-4306-A199-EF1EAA29FA3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49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977-532D-4306-A199-EF1EAA29FA3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29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977-532D-4306-A199-EF1EAA29FA3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83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06FB-FA67-423F-BF5F-505E0AF37FCB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6AA9-D4A2-41BF-BD37-999FF4DAA2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8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06FB-FA67-423F-BF5F-505E0AF37FCB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6AA9-D4A2-41BF-BD37-999FF4DAA2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4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06FB-FA67-423F-BF5F-505E0AF37FCB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6AA9-D4A2-41BF-BD37-999FF4DAA2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9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06FB-FA67-423F-BF5F-505E0AF37FCB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6AA9-D4A2-41BF-BD37-999FF4DAA2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93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06FB-FA67-423F-BF5F-505E0AF37FCB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6AA9-D4A2-41BF-BD37-999FF4DAA2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06FB-FA67-423F-BF5F-505E0AF37FCB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6AA9-D4A2-41BF-BD37-999FF4DAA2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1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06FB-FA67-423F-BF5F-505E0AF37FCB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6AA9-D4A2-41BF-BD37-999FF4DAA2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8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06FB-FA67-423F-BF5F-505E0AF37FCB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6AA9-D4A2-41BF-BD37-999FF4DAA2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9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49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093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06FB-FA67-423F-BF5F-505E0AF37FCB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6AA9-D4A2-41BF-BD37-999FF4DAA2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3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06FB-FA67-423F-BF5F-505E0AF37FCB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6AA9-D4A2-41BF-BD37-999FF4DAA2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7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306FB-FA67-423F-BF5F-505E0AF37FCB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06AA9-D4A2-41BF-BD37-999FF4DAA2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9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kstannert@bellevuewa.gov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stannert\AppData\Local\Microsoft\Windows\Temporary Internet Files\Content.IE5\ZX38BIVJ\MP90044868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6317"/>
            <a:ext cx="9144000" cy="608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945" y="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an ECM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Franchise: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9411" y="990600"/>
            <a:ext cx="6400800" cy="1752600"/>
          </a:xfrm>
        </p:spPr>
        <p:txBody>
          <a:bodyPr/>
          <a:lstStyle/>
          <a:p>
            <a:r>
              <a:rPr lang="en-US" i="1" dirty="0"/>
              <a:t>S</a:t>
            </a:r>
            <a:r>
              <a:rPr lang="en-US" i="1" dirty="0" smtClean="0"/>
              <a:t>uccesses, lessons learned and observations from 10 years of enterprise content management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87" l="1163" r="100000">
                        <a14:foregroundMark x1="36047" y1="29744" x2="18605" y2="38974"/>
                        <a14:backgroundMark x1="12403" y1="1026" x2="6202" y2="7692"/>
                        <a14:backgroundMark x1="2326" y1="83077" x2="4651" y2="89744"/>
                        <a14:backgroundMark x1="58140" y1="95385" x2="64729" y2="93846"/>
                        <a14:backgroundMark x1="77132" y1="90256" x2="82171" y2="86154"/>
                        <a14:backgroundMark x1="92636" y1="80513" x2="94961" y2="81538"/>
                        <a14:backgroundMark x1="91473" y1="70769" x2="90698" y2="68205"/>
                        <a14:backgroundMark x1="82946" y1="69231" x2="85659" y2="69744"/>
                        <a14:backgroundMark x1="77132" y1="70769" x2="77132" y2="69744"/>
                        <a14:backgroundMark x1="71318" y1="62564" x2="70543" y2="62564"/>
                        <a14:backgroundMark x1="72093" y1="52821" x2="7093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91000"/>
            <a:ext cx="3528646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4200">
            <a:off x="888051" y="4591116"/>
            <a:ext cx="761999" cy="891617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489882" y="5410200"/>
            <a:ext cx="4648200" cy="1295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Kyle Stannert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Assistant Director / Public Records Manager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City of Bellevue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798058"/>
            <a:ext cx="3581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Purchase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en-US" sz="2800" dirty="0" smtClean="0">
                <a:solidFill>
                  <a:schemeClr val="bg1"/>
                </a:solidFill>
              </a:rPr>
              <a:t>2006)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495800" y="304800"/>
            <a:ext cx="4648200" cy="6248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175"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 Pilot Solution </a:t>
            </a: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Onsite, and expand capabilities.</a:t>
            </a:r>
            <a:endParaRPr lang="en-US" alt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2000" dirty="0">
                <a:solidFill>
                  <a:schemeClr val="tx2"/>
                </a:solidFill>
              </a:rPr>
              <a:t>Foundational </a:t>
            </a:r>
            <a:r>
              <a:rPr lang="en-US" altLang="en-US" sz="2000" dirty="0" smtClean="0">
                <a:solidFill>
                  <a:schemeClr val="tx2"/>
                </a:solidFill>
              </a:rPr>
              <a:t>layer for </a:t>
            </a:r>
            <a:r>
              <a:rPr lang="en-US" altLang="en-US" sz="2000" dirty="0">
                <a:solidFill>
                  <a:schemeClr val="tx2"/>
                </a:solidFill>
              </a:rPr>
              <a:t>Enterprise Application Architecture  </a:t>
            </a:r>
          </a:p>
          <a:p>
            <a:r>
              <a:rPr lang="en-US" altLang="en-US" sz="2000" dirty="0">
                <a:solidFill>
                  <a:schemeClr val="tx2"/>
                </a:solidFill>
              </a:rPr>
              <a:t>Provides necessary solution for managing non-structured (non-database) </a:t>
            </a:r>
            <a:r>
              <a:rPr lang="en-US" altLang="en-US" sz="2000" dirty="0" smtClean="0">
                <a:solidFill>
                  <a:schemeClr val="tx2"/>
                </a:solidFill>
              </a:rPr>
              <a:t>information.</a:t>
            </a:r>
            <a:endParaRPr lang="en-US" altLang="en-US" sz="2000" dirty="0">
              <a:solidFill>
                <a:schemeClr val="tx2"/>
              </a:solidFill>
            </a:endParaRPr>
          </a:p>
          <a:p>
            <a:r>
              <a:rPr lang="en-US" altLang="en-US" sz="2000" dirty="0">
                <a:solidFill>
                  <a:schemeClr val="tx2"/>
                </a:solidFill>
              </a:rPr>
              <a:t>Consistent with organizational values </a:t>
            </a:r>
            <a:r>
              <a:rPr lang="en-US" altLang="en-US" sz="2000" dirty="0" smtClean="0">
                <a:solidFill>
                  <a:schemeClr val="tx2"/>
                </a:solidFill>
              </a:rPr>
              <a:t>to manage information from the point of creation, not a tailing process.</a:t>
            </a:r>
            <a:endParaRPr lang="en-US" altLang="en-US" sz="2000" dirty="0">
              <a:solidFill>
                <a:schemeClr val="tx2"/>
              </a:solidFill>
            </a:endParaRPr>
          </a:p>
          <a:p>
            <a:r>
              <a:rPr lang="en-US" altLang="en-US" sz="2000" dirty="0">
                <a:solidFill>
                  <a:schemeClr val="tx2"/>
                </a:solidFill>
              </a:rPr>
              <a:t>Allows move to electronic submittal of information </a:t>
            </a:r>
            <a:r>
              <a:rPr lang="en-US" altLang="en-US" sz="2000" dirty="0" smtClean="0">
                <a:solidFill>
                  <a:schemeClr val="tx2"/>
                </a:solidFill>
              </a:rPr>
              <a:t>(no user caps)</a:t>
            </a:r>
            <a:endParaRPr lang="en-US" altLang="en-US" sz="2000" dirty="0">
              <a:solidFill>
                <a:schemeClr val="tx2"/>
              </a:solidFill>
            </a:endParaRPr>
          </a:p>
          <a:p>
            <a:r>
              <a:rPr lang="en-US" altLang="en-US" sz="2000" dirty="0">
                <a:solidFill>
                  <a:schemeClr val="tx2"/>
                </a:solidFill>
              </a:rPr>
              <a:t>Reduces legal </a:t>
            </a:r>
            <a:r>
              <a:rPr lang="en-US" altLang="en-US" sz="2000" dirty="0" smtClean="0">
                <a:solidFill>
                  <a:schemeClr val="tx2"/>
                </a:solidFill>
              </a:rPr>
              <a:t>risk.</a:t>
            </a:r>
            <a:endParaRPr lang="en-US" altLang="en-US" sz="2000" dirty="0">
              <a:solidFill>
                <a:schemeClr val="tx2"/>
              </a:solidFill>
            </a:endParaRPr>
          </a:p>
          <a:p>
            <a:r>
              <a:rPr lang="en-US" altLang="en-US" sz="2000" dirty="0">
                <a:solidFill>
                  <a:schemeClr val="tx2"/>
                </a:solidFill>
              </a:rPr>
              <a:t>Enhances disaster </a:t>
            </a:r>
            <a:r>
              <a:rPr lang="en-US" altLang="en-US" sz="2000" dirty="0" smtClean="0">
                <a:solidFill>
                  <a:schemeClr val="tx2"/>
                </a:solidFill>
              </a:rPr>
              <a:t>recovery/response.</a:t>
            </a:r>
            <a:endParaRPr lang="en-US" altLang="en-US" sz="2000" dirty="0">
              <a:solidFill>
                <a:schemeClr val="tx2"/>
              </a:solidFill>
            </a:endParaRPr>
          </a:p>
          <a:p>
            <a:r>
              <a:rPr lang="en-US" altLang="en-US" sz="2000" dirty="0">
                <a:solidFill>
                  <a:schemeClr val="tx2"/>
                </a:solidFill>
              </a:rPr>
              <a:t>Conforms with State record keeping requirements and ICMA best practices/goals.</a:t>
            </a:r>
          </a:p>
        </p:txBody>
      </p:sp>
    </p:spTree>
    <p:extLst>
      <p:ext uri="{BB962C8B-B14F-4D97-AF65-F5344CB8AC3E}">
        <p14:creationId xmlns:p14="http://schemas.microsoft.com/office/powerpoint/2010/main" val="24046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IT Enterprise Architecture</a:t>
            </a:r>
          </a:p>
        </p:txBody>
      </p:sp>
      <p:graphicFrame>
        <p:nvGraphicFramePr>
          <p:cNvPr id="49159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381000" y="1676400"/>
          <a:ext cx="8153400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Visio" r:id="rId3" imgW="9578340" imgH="5562295" progId="Visio.Drawing.11">
                  <p:embed/>
                </p:oleObj>
              </mc:Choice>
              <mc:Fallback>
                <p:oleObj name="Visio" r:id="rId3" imgW="9578340" imgH="556229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8153400" cy="473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38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3013502"/>
            <a:ext cx="44675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cut and run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(2008)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62100"/>
            <a:ext cx="37338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46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3013502"/>
            <a:ext cx="44675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Foundation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(2009)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502" y="1799689"/>
            <a:ext cx="3657298" cy="1828649"/>
          </a:xfrm>
          <a:prstGeom prst="rect">
            <a:avLst/>
          </a:prstGeom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02" y="3628338"/>
            <a:ext cx="4571698" cy="13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0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3013502"/>
            <a:ext cx="44675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Migration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(2012 -&gt;)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25908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+ 1 = 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7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 for Analysis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Review of ECM Functional Requirements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Technology and Organizational Fit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Review of Costs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5AD7-239D-41DC-BAE8-969701761A6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ECM System Direction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995981" y="1417638"/>
            <a:ext cx="33219" cy="4983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751484" y="2599923"/>
            <a:ext cx="1634837" cy="440323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Information</a:t>
            </a:r>
            <a:endParaRPr lang="en-US" sz="1400" b="1" dirty="0"/>
          </a:p>
        </p:txBody>
      </p:sp>
      <p:pic>
        <p:nvPicPr>
          <p:cNvPr id="1026" name="Picture 2" descr="http://www.google.com/url?source=imglanding&amp;ct=img&amp;q=http://4.bp.blogspot.com/-AJCDbLLOOSs/TVro7TAqvrI/AAAAAAAAAGI/bE0v-UIA9Fg/s1600/sharepoint%2B2010.png&amp;sa=X&amp;ei=ScFnT9vSB6PXsgL2w5mdCQ&amp;ved=0CAkQ8wc&amp;usg=AFQjCNEegh8PToQHhO88rXLUlwIpz1ctQ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745" y="3810076"/>
            <a:ext cx="1061741" cy="61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oogle.com/url?source=imglanding&amp;ct=img&amp;q=http://www.itvalley.com.eg/images/oracle.jpg&amp;sa=X&amp;ei=dcFnT8zsFIHlsQKWuvSGCQ&amp;ved=0CAoQ8wc4FA&amp;usg=AFQjCNEMwYivBpHiPK9EK-d35nHySCF4f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14" y="3475778"/>
            <a:ext cx="1717261" cy="128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66320" y="4474037"/>
            <a:ext cx="792582" cy="22016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17699988" lon="21599973" rev="0"/>
            </a:camera>
            <a:lightRig rig="threePt" dir="t"/>
          </a:scene3d>
          <a:sp3d extrusionH="3683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9" name="Oval 8"/>
          <p:cNvSpPr/>
          <p:nvPr/>
        </p:nvSpPr>
        <p:spPr>
          <a:xfrm>
            <a:off x="1289145" y="4474037"/>
            <a:ext cx="792582" cy="22016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17699988" lon="21599973" rev="0"/>
            </a:camera>
            <a:lightRig rig="threePt" dir="t"/>
          </a:scene3d>
          <a:sp3d extrusionH="3683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375406" y="4593850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I/PM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6841" y="4593850"/>
            <a:ext cx="4700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UCM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44874" y="4474037"/>
            <a:ext cx="792582" cy="22016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17699988" lon="21599973" rev="0"/>
            </a:camera>
            <a:lightRig rig="threePt" dir="t"/>
          </a:scene3d>
          <a:sp3d extrusionH="3683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3787730" y="4604048"/>
            <a:ext cx="6094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SP2010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4" idx="4"/>
          </p:cNvCxnSpPr>
          <p:nvPr/>
        </p:nvCxnSpPr>
        <p:spPr>
          <a:xfrm flipH="1">
            <a:off x="1289145" y="3040246"/>
            <a:ext cx="1279758" cy="905403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4"/>
          </p:cNvCxnSpPr>
          <p:nvPr/>
        </p:nvCxnSpPr>
        <p:spPr>
          <a:xfrm>
            <a:off x="2568903" y="3040246"/>
            <a:ext cx="1164036" cy="905403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191807" y="4694199"/>
            <a:ext cx="1276938" cy="0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47666" y="1600200"/>
            <a:ext cx="2015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Prior Solution</a:t>
            </a:r>
            <a:endParaRPr lang="en-US" sz="2400" b="1" dirty="0"/>
          </a:p>
        </p:txBody>
      </p:sp>
      <p:pic>
        <p:nvPicPr>
          <p:cNvPr id="21" name="Picture 2" descr="http://www.google.com/url?source=imglanding&amp;ct=img&amp;q=http://4.bp.blogspot.com/-AJCDbLLOOSs/TVro7TAqvrI/AAAAAAAAAGI/bE0v-UIA9Fg/s1600/sharepoint%2B2010.png&amp;sa=X&amp;ei=ScFnT9vSB6PXsgL2w5mdCQ&amp;ved=0CAkQ8wc&amp;usg=AFQjCNEegh8PToQHhO88rXLUlwIpz1ctQ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493" y="4071431"/>
            <a:ext cx="1250005" cy="72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6224935" y="4777202"/>
            <a:ext cx="933120" cy="2592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17699988" lon="21599973" rev="0"/>
            </a:camera>
            <a:lightRig rig="threePt" dir="t"/>
          </a:scene3d>
          <a:sp3d extrusionH="3683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685647" y="3118323"/>
            <a:ext cx="11697" cy="829440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743373" y="2605800"/>
            <a:ext cx="1924720" cy="518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Information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62600" y="1606077"/>
            <a:ext cx="2286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Current Solution</a:t>
            </a:r>
            <a:endParaRPr lang="en-US" sz="2400" b="1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706156"/>
              </p:ext>
            </p:extLst>
          </p:nvPr>
        </p:nvGraphicFramePr>
        <p:xfrm>
          <a:off x="76200" y="1"/>
          <a:ext cx="8991600" cy="5059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4495800"/>
              </a:tblGrid>
              <a:tr h="49345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Oracle ECM  Approach</a:t>
                      </a:r>
                      <a:endParaRPr lang="en-US" sz="28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SharePoint</a:t>
                      </a:r>
                      <a:r>
                        <a:rPr lang="en-U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ECM Approach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37743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Multiple components implemented between 2007 – 2012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2012 budgeted components include:</a:t>
                      </a:r>
                    </a:p>
                    <a:p>
                      <a:pPr marL="742950" lvl="1" indent="-285750">
                        <a:buFont typeface="Wingdings" pitchFamily="2" charset="2"/>
                        <a:buChar char="Ø"/>
                      </a:pPr>
                      <a:r>
                        <a:rPr lang="en-US" baseline="0" dirty="0" smtClean="0"/>
                        <a:t>Records Retention Module</a:t>
                      </a:r>
                    </a:p>
                    <a:p>
                      <a:pPr marL="742950" lvl="1" indent="-285750">
                        <a:buFont typeface="Wingdings" pitchFamily="2" charset="2"/>
                        <a:buChar char="Ø"/>
                      </a:pPr>
                      <a:r>
                        <a:rPr lang="en-US" baseline="0" dirty="0" smtClean="0"/>
                        <a:t>Integration with SharePoint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Vendor approach will require investment in new Oracle hardware and contracted support of $50k+ / year by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Originally</a:t>
                      </a:r>
                      <a:r>
                        <a:rPr lang="en-US" baseline="0" dirty="0" smtClean="0"/>
                        <a:t> released as a collaborative tool with no ECM capability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Now emerging as an ECM solution with some remaining functionality gaps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Better fits within existing IT Infrastructure (Microsoft Office and associated systems and hardware)</a:t>
                      </a:r>
                      <a:endParaRPr lang="en-US" dirty="0"/>
                    </a:p>
                  </a:txBody>
                  <a:tcPr/>
                </a:tc>
              </a:tr>
              <a:tr h="2132913">
                <a:tc gridSpan="2"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Proposed Plan</a:t>
                      </a:r>
                    </a:p>
                    <a:p>
                      <a:r>
                        <a:rPr lang="en-US" sz="1800" baseline="0" dirty="0" smtClean="0"/>
                        <a:t>Proposed agreement with Gimmal, LLC moves the City’s management of electronic public records forward by:</a:t>
                      </a:r>
                      <a:endParaRPr lang="en-US" sz="1800" b="1" kern="1200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Beginning shift to using SharePoint as the official ECM Repository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Implementing Gimmal Compliance Suite to fill known gaps in the SharePoint solution and provide records retention functionality to enable compliance with state law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Providing consultant assistance to ensure baseline system is set up correctly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Down Arrow 26"/>
          <p:cNvSpPr/>
          <p:nvPr/>
        </p:nvSpPr>
        <p:spPr>
          <a:xfrm>
            <a:off x="3848100" y="5041392"/>
            <a:ext cx="144780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780719" y="6107668"/>
            <a:ext cx="558256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Estimated to achieve savings of $2M over 10 years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94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Full support of current SharePoint 2010 implementation, with the view that it is an ECM platform.</a:t>
            </a:r>
          </a:p>
          <a:p>
            <a:r>
              <a:rPr lang="en-US" dirty="0" smtClean="0"/>
              <a:t>Continued use of Oracle ECM for in-state functionality until SP2010 is in place and meets ECM needs (2014 – 2015 timeframe).</a:t>
            </a:r>
          </a:p>
          <a:p>
            <a:r>
              <a:rPr lang="en-US" dirty="0" smtClean="0"/>
              <a:t>Move forward with electronic records retention project using SP2010 3</a:t>
            </a:r>
            <a:r>
              <a:rPr lang="en-US" baseline="30000" dirty="0" smtClean="0"/>
              <a:t>rd</a:t>
            </a:r>
            <a:r>
              <a:rPr lang="en-US" dirty="0" smtClean="0"/>
              <a:t> Party tool (was Oracle URM).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5AD7-239D-41DC-BAE8-969701761A6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39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>
            <a:off x="5562600" y="2013466"/>
            <a:ext cx="0" cy="240613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endCxn id="14" idx="1"/>
          </p:cNvCxnSpPr>
          <p:nvPr/>
        </p:nvCxnSpPr>
        <p:spPr>
          <a:xfrm rot="16200000" flipH="1">
            <a:off x="3102455" y="2988154"/>
            <a:ext cx="805493" cy="609598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552173" y="2722345"/>
            <a:ext cx="3210827" cy="381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Additional SP2010 Phases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09800" y="2509205"/>
            <a:ext cx="3439427" cy="381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SP2010 Phase I Implementation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Steps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1000" y="2286000"/>
            <a:ext cx="1981200" cy="381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SP2010 Planning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 rot="5400000">
            <a:off x="8610600" y="2691063"/>
            <a:ext cx="609600" cy="4572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948313" y="3207257"/>
            <a:ext cx="1981200" cy="381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RM Tool Selection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3505200"/>
            <a:ext cx="2209800" cy="381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RM Tool Phase 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28373" y="3841282"/>
            <a:ext cx="3210827" cy="381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Additional SP2010 Phases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 rot="5400000">
            <a:off x="8610600" y="3810000"/>
            <a:ext cx="609600" cy="4572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1078468"/>
            <a:ext cx="831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Next Step</a:t>
            </a:r>
            <a:r>
              <a:rPr lang="en-US" dirty="0" smtClean="0"/>
              <a:t>:  Develop a Work Plan Reflecting Recommended Approach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903189" y="5804360"/>
            <a:ext cx="2372627" cy="6444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Document Centric Workflow Solution(s)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95134" y="1828800"/>
            <a:ext cx="832546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5134" y="4648200"/>
            <a:ext cx="832546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6096000" y="5040710"/>
            <a:ext cx="2372627" cy="125253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Support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xisting Program Needs 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(system maintenance, enhancements, end user support)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83710" y="5026742"/>
            <a:ext cx="2351771" cy="381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Imaging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938913" y="5040710"/>
            <a:ext cx="2351771" cy="381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Migration of Content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83710" y="5839252"/>
            <a:ext cx="2351771" cy="6096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Re-Configure System Integrations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09984" y="4648200"/>
            <a:ext cx="312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Ongoing Program Work Plan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83710" y="4664327"/>
            <a:ext cx="482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Required Steps for ECM Migration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83710" y="1828800"/>
            <a:ext cx="482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Dependencies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114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3013502"/>
            <a:ext cx="4490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Your Team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0621" y="1305342"/>
            <a:ext cx="4648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Owner</a:t>
            </a:r>
          </a:p>
          <a:p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  </a:t>
            </a:r>
          </a:p>
          <a:p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  Who has the final say?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 smtClean="0"/>
          </a:p>
          <a:p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Manager</a:t>
            </a:r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>
                <a:solidFill>
                  <a:schemeClr val="tx2"/>
                </a:solidFill>
              </a:rPr>
              <a:t>Project sponsor</a:t>
            </a:r>
          </a:p>
          <a:p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Coach</a:t>
            </a:r>
          </a:p>
          <a:p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dirty="0">
                <a:solidFill>
                  <a:schemeClr val="tx2"/>
                </a:solidFill>
              </a:rPr>
              <a:t>Guides the team day to day</a:t>
            </a: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Players</a:t>
            </a:r>
          </a:p>
          <a:p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dirty="0">
                <a:solidFill>
                  <a:schemeClr val="tx2"/>
                </a:solidFill>
              </a:rPr>
              <a:t>Get the right people on the field</a:t>
            </a:r>
          </a:p>
        </p:txBody>
      </p:sp>
    </p:spTree>
    <p:extLst>
      <p:ext uri="{BB962C8B-B14F-4D97-AF65-F5344CB8AC3E}">
        <p14:creationId xmlns:p14="http://schemas.microsoft.com/office/powerpoint/2010/main" val="278098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remember</a:t>
            </a:r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9406"/>
            <a:ext cx="4083219" cy="2495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810000"/>
            <a:ext cx="2057400" cy="2925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277" y="1349406"/>
            <a:ext cx="3324225" cy="2361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05" y="4122975"/>
            <a:ext cx="3352800" cy="2612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99" y="5087540"/>
            <a:ext cx="2771775" cy="1647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57200" y="4038600"/>
            <a:ext cx="25908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16 - 3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700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09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576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4864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152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62200" y="177553"/>
            <a:ext cx="79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2133600" y="685799"/>
            <a:ext cx="1295400" cy="484632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Direct Upload</a:t>
            </a:r>
            <a:endParaRPr lang="en-US" sz="1600" b="1" dirty="0"/>
          </a:p>
        </p:txBody>
      </p:sp>
      <p:sp>
        <p:nvSpPr>
          <p:cNvPr id="11" name="Pentagon 10"/>
          <p:cNvSpPr/>
          <p:nvPr/>
        </p:nvSpPr>
        <p:spPr>
          <a:xfrm>
            <a:off x="2133600" y="1270000"/>
            <a:ext cx="1295400" cy="484632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Create from Site</a:t>
            </a:r>
            <a:endParaRPr lang="en-US" sz="1600" b="1" dirty="0"/>
          </a:p>
        </p:txBody>
      </p:sp>
      <p:sp>
        <p:nvSpPr>
          <p:cNvPr id="12" name="Pentagon 11"/>
          <p:cNvSpPr/>
          <p:nvPr/>
        </p:nvSpPr>
        <p:spPr>
          <a:xfrm>
            <a:off x="2133600" y="1854200"/>
            <a:ext cx="1295400" cy="484632"/>
          </a:xfrm>
          <a:prstGeom prst="homePlate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Workflow</a:t>
            </a:r>
            <a:endParaRPr lang="en-US" sz="1600" b="1" dirty="0"/>
          </a:p>
        </p:txBody>
      </p:sp>
      <p:sp>
        <p:nvSpPr>
          <p:cNvPr id="13" name="Pentagon 12"/>
          <p:cNvSpPr/>
          <p:nvPr/>
        </p:nvSpPr>
        <p:spPr>
          <a:xfrm>
            <a:off x="2133600" y="2438400"/>
            <a:ext cx="1295400" cy="484632"/>
          </a:xfrm>
          <a:prstGeom prst="homePlate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Email</a:t>
            </a:r>
            <a:endParaRPr lang="en-US" sz="1600" b="1" dirty="0"/>
          </a:p>
        </p:txBody>
      </p:sp>
      <p:sp>
        <p:nvSpPr>
          <p:cNvPr id="14" name="Rectangle 13"/>
          <p:cNvSpPr/>
          <p:nvPr/>
        </p:nvSpPr>
        <p:spPr>
          <a:xfrm>
            <a:off x="1828800" y="3886200"/>
            <a:ext cx="1828800" cy="2971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9863" indent="-16986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Get SP Development  Environment up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Gimmal Compliance Suite installed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Outline Site Owner Training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Outline End User Training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81200" y="3124200"/>
            <a:ext cx="1600200" cy="457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Minimum Metadata Standards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300932" y="17755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84685" y="177553"/>
            <a:ext cx="90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83728" y="177553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569953" y="685799"/>
            <a:ext cx="1676400" cy="6858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Define what / when records are declared per content type</a:t>
            </a:r>
          </a:p>
          <a:p>
            <a:pPr algn="ctr"/>
            <a:r>
              <a:rPr lang="en-US" sz="1200" dirty="0" smtClean="0"/>
              <a:t>(event vs. time)</a:t>
            </a:r>
            <a:endParaRPr lang="en-US" sz="1200" dirty="0"/>
          </a:p>
        </p:txBody>
      </p:sp>
      <p:sp>
        <p:nvSpPr>
          <p:cNvPr id="22" name="Rounded Rectangle 21"/>
          <p:cNvSpPr/>
          <p:nvPr/>
        </p:nvSpPr>
        <p:spPr>
          <a:xfrm>
            <a:off x="5599814" y="3028433"/>
            <a:ext cx="1676400" cy="72981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Establish Benchmark</a:t>
            </a:r>
          </a:p>
          <a:p>
            <a:pPr algn="ctr"/>
            <a:r>
              <a:rPr lang="en-US" sz="1200" dirty="0" smtClean="0"/>
              <a:t>% of Declared Records classified accurately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3657600" y="3886200"/>
            <a:ext cx="1828800" cy="2971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9863" indent="-16986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Develop policy on how “Non-Records” are treated.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15200" y="3886200"/>
            <a:ext cx="1828800" cy="2971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9863" indent="-16986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Review current disposition approval process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Send list of ‘potentially archival’ records series to the Washington State Archives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Develop litigation hold procedure for Gimmal Cs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86400" y="3886200"/>
            <a:ext cx="1828800" cy="2971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9863" indent="-16986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Conduct a sample / study to determine the current “Qualification Rate”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Set targets for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1) Qualification Rate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2) Declaration Rate</a:t>
            </a:r>
          </a:p>
          <a:p>
            <a:pPr marL="230188" indent="-230188"/>
            <a:r>
              <a:rPr lang="en-US" sz="1400" dirty="0" smtClean="0">
                <a:solidFill>
                  <a:schemeClr val="tx1"/>
                </a:solidFill>
              </a:rPr>
              <a:t>3) Classification Accuracy Rate</a:t>
            </a:r>
          </a:p>
          <a:p>
            <a:pPr marL="169863" indent="-169863">
              <a:buFont typeface="Arial" pitchFamily="34" charset="0"/>
              <a:buChar char="•"/>
            </a:pP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391400" y="685800"/>
            <a:ext cx="1676400" cy="6858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Review Disposition Approval Process:  Case Based Records</a:t>
            </a:r>
            <a:endParaRPr lang="en-US" sz="1200" dirty="0"/>
          </a:p>
        </p:txBody>
      </p:sp>
      <p:sp>
        <p:nvSpPr>
          <p:cNvPr id="27" name="Rounded Rectangle 26"/>
          <p:cNvSpPr/>
          <p:nvPr/>
        </p:nvSpPr>
        <p:spPr>
          <a:xfrm>
            <a:off x="7391400" y="1519025"/>
            <a:ext cx="1676400" cy="6858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Review Disposition Approval Process:  Time Based Records</a:t>
            </a:r>
            <a:endParaRPr lang="en-US" sz="1200" dirty="0"/>
          </a:p>
        </p:txBody>
      </p:sp>
      <p:sp>
        <p:nvSpPr>
          <p:cNvPr id="28" name="Rounded Rectangle 27"/>
          <p:cNvSpPr/>
          <p:nvPr/>
        </p:nvSpPr>
        <p:spPr>
          <a:xfrm>
            <a:off x="3763392" y="685799"/>
            <a:ext cx="1676400" cy="685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Define time period for “use” (period of time between Create and Declare)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76200" y="4419600"/>
            <a:ext cx="3048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76200" y="4866157"/>
            <a:ext cx="3048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6200" y="5344827"/>
            <a:ext cx="3048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6200" y="5800448"/>
            <a:ext cx="304800" cy="3048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3763392" y="1650072"/>
            <a:ext cx="1676400" cy="685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Adopt strategy for handling non-records (reference and transitory records).</a:t>
            </a:r>
            <a:endParaRPr lang="en-US" sz="1200" dirty="0"/>
          </a:p>
        </p:txBody>
      </p:sp>
      <p:sp>
        <p:nvSpPr>
          <p:cNvPr id="34" name="Rounded Rectangle 33"/>
          <p:cNvSpPr/>
          <p:nvPr/>
        </p:nvSpPr>
        <p:spPr>
          <a:xfrm>
            <a:off x="3763392" y="2499674"/>
            <a:ext cx="1676400" cy="685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Adopt strategy for handling non-declared records.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60303" y="177553"/>
            <a:ext cx="176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Provisioning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6351" y="685800"/>
            <a:ext cx="1676400" cy="2895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Policy / Procedure on Site Provisioning</a:t>
            </a:r>
          </a:p>
          <a:p>
            <a:pPr algn="ctr"/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Audit process to ensure new sites and libraries comply with requirements</a:t>
            </a:r>
          </a:p>
          <a:p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Decide who can create sites and what do they have to do before they are allowed to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387084" y="4433501"/>
            <a:ext cx="1257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Decisions (to do)</a:t>
            </a:r>
            <a:endParaRPr lang="en-US" sz="1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87084" y="4880058"/>
            <a:ext cx="1517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Decisions (complete)</a:t>
            </a:r>
            <a:endParaRPr lang="en-US" sz="1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87084" y="5358728"/>
            <a:ext cx="984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RM Program</a:t>
            </a:r>
            <a:endParaRPr lang="en-US" sz="1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87084" y="5814349"/>
            <a:ext cx="974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Post Go-Live</a:t>
            </a:r>
            <a:endParaRPr lang="en-US" sz="1200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7391400" y="2352250"/>
            <a:ext cx="1676400" cy="6858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Who approves disposition?</a:t>
            </a:r>
            <a:endParaRPr lang="en-US" sz="1200" dirty="0"/>
          </a:p>
        </p:txBody>
      </p:sp>
      <p:sp>
        <p:nvSpPr>
          <p:cNvPr id="42" name="Rounded Rectangle 41"/>
          <p:cNvSpPr/>
          <p:nvPr/>
        </p:nvSpPr>
        <p:spPr>
          <a:xfrm>
            <a:off x="7391400" y="3124200"/>
            <a:ext cx="1676400" cy="68580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When to Transfer Archival Records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569953" y="1449339"/>
            <a:ext cx="1676400" cy="64717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Approve Process to Create Gimmal Containers</a:t>
            </a:r>
            <a:endParaRPr lang="en-US" sz="1200" dirty="0"/>
          </a:p>
        </p:txBody>
      </p:sp>
      <p:sp>
        <p:nvSpPr>
          <p:cNvPr id="44" name="Rounded Rectangle 43"/>
          <p:cNvSpPr/>
          <p:nvPr/>
        </p:nvSpPr>
        <p:spPr>
          <a:xfrm>
            <a:off x="5562600" y="2174789"/>
            <a:ext cx="1676400" cy="72081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Establish Benchmark</a:t>
            </a:r>
          </a:p>
          <a:p>
            <a:pPr algn="ctr"/>
            <a:r>
              <a:rPr lang="en-US" sz="1200" dirty="0" smtClean="0"/>
              <a:t>% of Existing SP Content  that is a record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3609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9" y="381000"/>
            <a:ext cx="9166199" cy="588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021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013502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23842"/>
            <a:ext cx="4648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Bellevue 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The pilot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The purchase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The cut and run*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The Foundation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The Shift</a:t>
            </a:r>
          </a:p>
          <a:p>
            <a:endParaRPr lang="en-US" sz="3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Build </a:t>
            </a:r>
            <a:r>
              <a:rPr lang="en-US" dirty="0">
                <a:solidFill>
                  <a:schemeClr val="tx2"/>
                </a:solidFill>
              </a:rPr>
              <a:t>your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Set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Establish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Determine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Adapt and move forward (fail faster!)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Don’t compromise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Take the time to explain everything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Explain again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Train all the time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467577" y="6400061"/>
            <a:ext cx="467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The cut and run is more of Kyle’s story and does not reflect a recommendation or the official viewpoint of the City of Bellevue.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191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stannert\AppData\Local\Microsoft\Windows\Temporary Internet Files\Content.IE5\ZX38BIVJ\MP90044868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6317"/>
            <a:ext cx="9144000" cy="608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838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47900" y="5105400"/>
            <a:ext cx="4648200" cy="1828800"/>
            <a:chOff x="4452892" y="5105400"/>
            <a:chExt cx="4648200" cy="1828800"/>
          </a:xfrm>
        </p:grpSpPr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4452892" y="5105400"/>
              <a:ext cx="4648200" cy="18288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 smtClean="0">
                  <a:solidFill>
                    <a:schemeClr val="tx2"/>
                  </a:solidFill>
                </a:rPr>
                <a:t>KYLE STANNERT</a:t>
              </a:r>
            </a:p>
            <a:p>
              <a:pPr algn="r"/>
              <a:endParaRPr lang="en-US" sz="1400" dirty="0" smtClean="0">
                <a:solidFill>
                  <a:schemeClr val="tx2"/>
                </a:solidFill>
              </a:endParaRPr>
            </a:p>
            <a:p>
              <a:pPr algn="r"/>
              <a:r>
                <a:rPr lang="en-US" sz="1400" dirty="0" smtClean="0">
                  <a:solidFill>
                    <a:schemeClr val="tx2"/>
                  </a:solidFill>
                </a:rPr>
                <a:t>Assistant Director</a:t>
              </a:r>
            </a:p>
            <a:p>
              <a:pPr algn="r"/>
              <a:r>
                <a:rPr lang="en-US" sz="1400" dirty="0" smtClean="0">
                  <a:solidFill>
                    <a:schemeClr val="tx2"/>
                  </a:solidFill>
                </a:rPr>
                <a:t>City Clerk’s Office</a:t>
              </a:r>
            </a:p>
            <a:p>
              <a:pPr algn="r"/>
              <a:r>
                <a:rPr lang="en-US" sz="1400" dirty="0" smtClean="0">
                  <a:solidFill>
                    <a:schemeClr val="tx2"/>
                  </a:solidFill>
                  <a:hlinkClick r:id="rId3"/>
                </a:rPr>
                <a:t>kstannert@bellevuewa.gov</a:t>
              </a:r>
              <a:endParaRPr lang="en-US" sz="1400" dirty="0" smtClean="0">
                <a:solidFill>
                  <a:schemeClr val="tx2"/>
                </a:solidFill>
              </a:endParaRPr>
            </a:p>
            <a:p>
              <a:pPr algn="r"/>
              <a:r>
                <a:rPr lang="en-US" sz="1400" dirty="0" smtClean="0">
                  <a:solidFill>
                    <a:schemeClr val="tx2"/>
                  </a:solidFill>
                </a:rPr>
                <a:t>425-452-6021</a:t>
              </a:r>
            </a:p>
            <a:p>
              <a:endParaRPr lang="en-US" sz="1400" dirty="0" smtClean="0">
                <a:solidFill>
                  <a:schemeClr val="tx2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5204382"/>
              <a:ext cx="1393754" cy="1630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974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try to forget…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32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383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8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28688"/>
            <a:ext cx="67056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2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8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09" y="1166019"/>
            <a:ext cx="6772181" cy="4525963"/>
          </a:xfrm>
        </p:spPr>
      </p:pic>
    </p:spTree>
    <p:extLst>
      <p:ext uri="{BB962C8B-B14F-4D97-AF65-F5344CB8AC3E}">
        <p14:creationId xmlns:p14="http://schemas.microsoft.com/office/powerpoint/2010/main" val="343668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013502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23842"/>
            <a:ext cx="4648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Bellevue 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The pilot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The purchase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The cut and run*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The Foundation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The Shift</a:t>
            </a:r>
          </a:p>
          <a:p>
            <a:endParaRPr lang="en-US" sz="3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Build </a:t>
            </a:r>
            <a:r>
              <a:rPr lang="en-US" dirty="0">
                <a:solidFill>
                  <a:schemeClr val="tx2"/>
                </a:solidFill>
              </a:rPr>
              <a:t>your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Set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Establish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Determine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Adapt and move forward (fail faster!)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Don’t compromise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Take the time to explain everything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Explain again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Train all the time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467577" y="6400061"/>
            <a:ext cx="467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The cut and run is more of Kyle’s story and does not reflect a recommendation or the official viewpoint of the City of Bellevue.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734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013502"/>
            <a:ext cx="2743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Pilot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(2004)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23842"/>
            <a:ext cx="464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Hosted solution  (ASP)- The Cloud before we knew of “the cloud”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Scanning (document management) focused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200 users, 50 document types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Centralized </a:t>
            </a:r>
            <a:r>
              <a:rPr lang="en-US" sz="2000" dirty="0">
                <a:solidFill>
                  <a:schemeClr val="tx2"/>
                </a:solidFill>
              </a:rPr>
              <a:t>enterprise-wide repository for COB electronic documents.                                                                              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Addressed business need to </a:t>
            </a:r>
            <a:r>
              <a:rPr lang="en-US" sz="2000" dirty="0">
                <a:solidFill>
                  <a:schemeClr val="tx2"/>
                </a:solidFill>
              </a:rPr>
              <a:t>provide frequently-requested public information in electronic form. 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Provided </a:t>
            </a:r>
            <a:r>
              <a:rPr lang="en-US" sz="2000" dirty="0">
                <a:solidFill>
                  <a:schemeClr val="tx2"/>
                </a:solidFill>
              </a:rPr>
              <a:t>operational efficiencies and reduces need to dedicate space to records storage. 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Implemented OCR </a:t>
            </a:r>
            <a:r>
              <a:rPr lang="en-US" sz="2000" dirty="0">
                <a:solidFill>
                  <a:schemeClr val="tx2"/>
                </a:solidFill>
              </a:rPr>
              <a:t>full text search capability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790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991</Words>
  <Application>Microsoft Office PowerPoint</Application>
  <PresentationFormat>On-screen Show (4:3)</PresentationFormat>
  <Paragraphs>203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Office Theme</vt:lpstr>
      <vt:lpstr>Visio</vt:lpstr>
      <vt:lpstr>Building an ECM Franchise:</vt:lpstr>
      <vt:lpstr>What we remember</vt:lpstr>
      <vt:lpstr>What we try to forget…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 Enterprise Architecture</vt:lpstr>
      <vt:lpstr>PowerPoint Presentation</vt:lpstr>
      <vt:lpstr>PowerPoint Presentation</vt:lpstr>
      <vt:lpstr>PowerPoint Presentation</vt:lpstr>
      <vt:lpstr>Methodology for Analysis</vt:lpstr>
      <vt:lpstr>ECM System Direction</vt:lpstr>
      <vt:lpstr>Recommendation</vt:lpstr>
      <vt:lpstr>Implementation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Bellevue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an ECM Franchise:</dc:title>
  <dc:creator>kstannert</dc:creator>
  <cp:lastModifiedBy>Koziara, Leslie</cp:lastModifiedBy>
  <cp:revision>16</cp:revision>
  <dcterms:created xsi:type="dcterms:W3CDTF">2014-04-10T01:46:56Z</dcterms:created>
  <dcterms:modified xsi:type="dcterms:W3CDTF">2014-04-30T18:46:45Z</dcterms:modified>
</cp:coreProperties>
</file>