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7" r:id="rId2"/>
    <p:sldId id="258" r:id="rId3"/>
    <p:sldId id="275" r:id="rId4"/>
    <p:sldId id="259" r:id="rId5"/>
    <p:sldId id="260" r:id="rId6"/>
    <p:sldId id="262" r:id="rId7"/>
    <p:sldId id="264" r:id="rId8"/>
    <p:sldId id="265" r:id="rId9"/>
    <p:sldId id="266" r:id="rId10"/>
    <p:sldId id="267" r:id="rId11"/>
    <p:sldId id="268" r:id="rId12"/>
    <p:sldId id="269" r:id="rId13"/>
    <p:sldId id="270" r:id="rId14"/>
    <p:sldId id="271" r:id="rId15"/>
    <p:sldId id="272" r:id="rId16"/>
    <p:sldId id="273"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320"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8EDF9F-0D18-406B-B761-E0A0970DE32A}">
          <p14:sldIdLst>
            <p14:sldId id="257"/>
            <p14:sldId id="258"/>
            <p14:sldId id="275"/>
            <p14:sldId id="259"/>
            <p14:sldId id="260"/>
            <p14:sldId id="262"/>
            <p14:sldId id="264"/>
            <p14:sldId id="265"/>
            <p14:sldId id="266"/>
            <p14:sldId id="267"/>
            <p14:sldId id="268"/>
            <p14:sldId id="269"/>
            <p14:sldId id="270"/>
            <p14:sldId id="271"/>
            <p14:sldId id="272"/>
            <p14:sldId id="273"/>
            <p14:sldId id="276"/>
            <p14:sldId id="277"/>
            <p14:sldId id="278"/>
            <p14:sldId id="279"/>
            <p14:sldId id="280"/>
            <p14:sldId id="281"/>
            <p14:sldId id="282"/>
            <p14:sldId id="283"/>
            <p14:sldId id="284"/>
            <p14:sldId id="285"/>
            <p14:sldId id="286"/>
            <p14:sldId id="287"/>
            <p14:sldId id="288"/>
            <p14:sldId id="289"/>
            <p14:sldId id="290"/>
            <p14:sldId id="291"/>
            <p14:sldId id="292"/>
            <p14:sldId id="320"/>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Lst>
        </p14:section>
        <p14:section name="Untitled Section" id="{60C13996-E9FE-4667-B47F-7CC439F6CF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64" d="100"/>
          <a:sy n="64" d="100"/>
        </p:scale>
        <p:origin x="5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FABA1-8C4B-4DBA-ABD7-A9DF5A604FEF}" type="datetimeFigureOut">
              <a:rPr lang="en-US" smtClean="0"/>
              <a:t>11/1/2016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59C39-F48F-4172-8376-120CD1984079}" type="slidenum">
              <a:rPr lang="en-US" smtClean="0"/>
              <a:t>‹#›</a:t>
            </a:fld>
            <a:endParaRPr lang="en-US"/>
          </a:p>
        </p:txBody>
      </p:sp>
    </p:spTree>
    <p:extLst>
      <p:ext uri="{BB962C8B-B14F-4D97-AF65-F5344CB8AC3E}">
        <p14:creationId xmlns:p14="http://schemas.microsoft.com/office/powerpoint/2010/main" val="393965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preserve</a:t>
            </a:r>
            <a:r>
              <a:rPr lang="en-US" baseline="0" dirty="0" smtClean="0"/>
              <a:t> primary information about state and local government agencies and the citizens they have served through time.</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3</a:t>
            </a:fld>
            <a:endParaRPr lang="en-US"/>
          </a:p>
        </p:txBody>
      </p:sp>
    </p:spTree>
    <p:extLst>
      <p:ext uri="{BB962C8B-B14F-4D97-AF65-F5344CB8AC3E}">
        <p14:creationId xmlns:p14="http://schemas.microsoft.com/office/powerpoint/2010/main" val="94670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always best to consult</a:t>
            </a:r>
            <a:r>
              <a:rPr lang="en-US" baseline="0" dirty="0" smtClean="0"/>
              <a:t> a few secondary sources on your topic, it is even better if you can choose different types, books, journals, theses, dissertations, local histories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27</a:t>
            </a:fld>
            <a:endParaRPr lang="en-US"/>
          </a:p>
        </p:txBody>
      </p:sp>
    </p:spTree>
    <p:extLst>
      <p:ext uri="{BB962C8B-B14F-4D97-AF65-F5344CB8AC3E}">
        <p14:creationId xmlns:p14="http://schemas.microsoft.com/office/powerpoint/2010/main" val="84643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a:t>
            </a:r>
            <a:r>
              <a:rPr lang="en-US" baseline="0" dirty="0" smtClean="0"/>
              <a:t> itemized the collections of more than 10,000 libraries.  Created in 1971 it will let you search many libraries at once and locate it in the library closest to you.  Not only books, but music, videos, research articles, digital items, some may be available for viewing or downloading</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29</a:t>
            </a:fld>
            <a:endParaRPr lang="en-US"/>
          </a:p>
        </p:txBody>
      </p:sp>
    </p:spTree>
    <p:extLst>
      <p:ext uri="{BB962C8B-B14F-4D97-AF65-F5344CB8AC3E}">
        <p14:creationId xmlns:p14="http://schemas.microsoft.com/office/powerpoint/2010/main" val="376857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What When Where How Why</a:t>
            </a:r>
          </a:p>
          <a:p>
            <a:r>
              <a:rPr lang="en-US" dirty="0" smtClean="0"/>
              <a:t>Historical Context</a:t>
            </a:r>
            <a:r>
              <a:rPr lang="en-US" baseline="0" dirty="0" smtClean="0"/>
              <a:t> – before, during, and after</a:t>
            </a:r>
          </a:p>
          <a:p>
            <a:r>
              <a:rPr lang="en-US" baseline="0" dirty="0" smtClean="0"/>
              <a:t>Historical Significance – why should we care, how does this affect us today</a:t>
            </a:r>
          </a:p>
          <a:p>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32</a:t>
            </a:fld>
            <a:endParaRPr lang="en-US"/>
          </a:p>
        </p:txBody>
      </p:sp>
    </p:spTree>
    <p:extLst>
      <p:ext uri="{BB962C8B-B14F-4D97-AF65-F5344CB8AC3E}">
        <p14:creationId xmlns:p14="http://schemas.microsoft.com/office/powerpoint/2010/main" val="426737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sz="1200" b="0" dirty="0" smtClean="0">
                <a:solidFill>
                  <a:schemeClr val="bg1"/>
                </a:solidFill>
                <a:effectLst>
                  <a:outerShdw blurRad="38100" dist="38100" dir="2700000" algn="tl">
                    <a:srgbClr val="000000">
                      <a:alpha val="43137"/>
                    </a:srgbClr>
                  </a:outerShdw>
                </a:effectLst>
                <a:latin typeface="Century Gothic" panose="020B0502020202020204" pitchFamily="34" charset="0"/>
              </a:rPr>
              <a:t>Sean </a:t>
            </a:r>
            <a:r>
              <a:rPr lang="en-US" sz="1200" b="0" dirty="0" err="1" smtClean="0">
                <a:solidFill>
                  <a:schemeClr val="bg1"/>
                </a:solidFill>
                <a:effectLst>
                  <a:outerShdw blurRad="38100" dist="38100" dir="2700000" algn="tl">
                    <a:srgbClr val="000000">
                      <a:alpha val="43137"/>
                    </a:srgbClr>
                  </a:outerShdw>
                </a:effectLst>
                <a:latin typeface="Century Gothic" panose="020B0502020202020204" pitchFamily="34" charset="0"/>
              </a:rPr>
              <a:t>Lanksbury</a:t>
            </a:r>
            <a:endParaRPr lang="en-US" sz="1200" b="0" dirty="0" smtClean="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defRPr/>
            </a:pPr>
            <a:r>
              <a:rPr lang="en-US" sz="1200" b="0" dirty="0" smtClean="0">
                <a:solidFill>
                  <a:schemeClr val="bg1"/>
                </a:solidFill>
                <a:effectLst>
                  <a:outerShdw blurRad="38100" dist="38100" dir="2700000" algn="tl">
                    <a:srgbClr val="000000">
                      <a:alpha val="43137"/>
                    </a:srgbClr>
                  </a:outerShdw>
                </a:effectLst>
                <a:latin typeface="Century Gothic" panose="020B0502020202020204" pitchFamily="34" charset="0"/>
              </a:rPr>
              <a:t>Washington State Library</a:t>
            </a:r>
          </a:p>
          <a:p>
            <a:pPr algn="ctr">
              <a:defRPr/>
            </a:pPr>
            <a:r>
              <a:rPr lang="en-US" sz="1200" b="0" dirty="0" smtClean="0">
                <a:solidFill>
                  <a:schemeClr val="bg1"/>
                </a:solidFill>
                <a:effectLst>
                  <a:outerShdw blurRad="38100" dist="38100" dir="2700000" algn="tl">
                    <a:srgbClr val="000000">
                      <a:alpha val="43137"/>
                    </a:srgbClr>
                  </a:outerShdw>
                </a:effectLst>
                <a:latin typeface="Century Gothic" panose="020B0502020202020204" pitchFamily="34" charset="0"/>
              </a:rPr>
              <a:t>PNW &amp; Special Collections Librarian</a:t>
            </a:r>
          </a:p>
          <a:p>
            <a:pPr algn="ctr">
              <a:defRPr/>
            </a:pPr>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rPr>
              <a:t>sean</a:t>
            </a:r>
            <a:r>
              <a:rPr lang="en-US" sz="1200" b="0" dirty="0" smtClean="0">
                <a:solidFill>
                  <a:schemeClr val="bg1"/>
                </a:solidFill>
                <a:effectLst>
                  <a:outerShdw blurRad="38100" dist="38100" dir="2700000" algn="tl">
                    <a:srgbClr val="000000">
                      <a:alpha val="43137"/>
                    </a:srgbClr>
                  </a:outerShdw>
                </a:effectLst>
                <a:latin typeface="Century Gothic" panose="020B0502020202020204" pitchFamily="34" charset="0"/>
              </a:rPr>
              <a:t>.lanksbury@sos.wa.gov </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33</a:t>
            </a:fld>
            <a:endParaRPr lang="en-US"/>
          </a:p>
        </p:txBody>
      </p:sp>
    </p:spTree>
    <p:extLst>
      <p:ext uri="{BB962C8B-B14F-4D97-AF65-F5344CB8AC3E}">
        <p14:creationId xmlns:p14="http://schemas.microsoft.com/office/powerpoint/2010/main" val="251270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A2EACE-1F9E-4FCC-AFA3-CC5F278814C2}" type="slidenum">
              <a:rPr lang="en-US" smtClean="0"/>
              <a:pPr/>
              <a:t>42</a:t>
            </a:fld>
            <a:endParaRPr lang="en-US"/>
          </a:p>
        </p:txBody>
      </p:sp>
    </p:spTree>
    <p:extLst>
      <p:ext uri="{BB962C8B-B14F-4D97-AF65-F5344CB8AC3E}">
        <p14:creationId xmlns:p14="http://schemas.microsoft.com/office/powerpoint/2010/main" val="11318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A2EACE-1F9E-4FCC-AFA3-CC5F278814C2}" type="slidenum">
              <a:rPr lang="en-US" smtClean="0"/>
              <a:pPr/>
              <a:t>43</a:t>
            </a:fld>
            <a:endParaRPr lang="en-US"/>
          </a:p>
        </p:txBody>
      </p:sp>
    </p:spTree>
    <p:extLst>
      <p:ext uri="{BB962C8B-B14F-4D97-AF65-F5344CB8AC3E}">
        <p14:creationId xmlns:p14="http://schemas.microsoft.com/office/powerpoint/2010/main" val="4147954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2EACE-1F9E-4FCC-AFA3-CC5F278814C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27589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2EACE-1F9E-4FCC-AFA3-CC5F278814C2}" type="slidenum">
              <a:rPr lang="en-US" smtClean="0"/>
              <a:pPr/>
              <a:t>45</a:t>
            </a:fld>
            <a:endParaRPr lang="en-US"/>
          </a:p>
        </p:txBody>
      </p:sp>
    </p:spTree>
    <p:extLst>
      <p:ext uri="{BB962C8B-B14F-4D97-AF65-F5344CB8AC3E}">
        <p14:creationId xmlns:p14="http://schemas.microsoft.com/office/powerpoint/2010/main" val="145646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2EACE-1F9E-4FCC-AFA3-CC5F278814C2}" type="slidenum">
              <a:rPr lang="en-US" smtClean="0"/>
              <a:pPr/>
              <a:t>46</a:t>
            </a:fld>
            <a:endParaRPr lang="en-US"/>
          </a:p>
        </p:txBody>
      </p:sp>
    </p:spTree>
    <p:extLst>
      <p:ext uri="{BB962C8B-B14F-4D97-AF65-F5344CB8AC3E}">
        <p14:creationId xmlns:p14="http://schemas.microsoft.com/office/powerpoint/2010/main" val="323820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49</a:t>
            </a:fld>
            <a:endParaRPr lang="en-US"/>
          </a:p>
        </p:txBody>
      </p:sp>
    </p:spTree>
    <p:extLst>
      <p:ext uri="{BB962C8B-B14F-4D97-AF65-F5344CB8AC3E}">
        <p14:creationId xmlns:p14="http://schemas.microsoft.com/office/powerpoint/2010/main" val="390615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Histories, Biographies,</a:t>
            </a:r>
            <a:r>
              <a:rPr lang="en-US" baseline="0" dirty="0" smtClean="0"/>
              <a:t> Encyclopedias, Periodicals (written after an event), Newspapers (written after an event), Theses, Dissertations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18</a:t>
            </a:fld>
            <a:endParaRPr lang="en-US"/>
          </a:p>
        </p:txBody>
      </p:sp>
    </p:spTree>
    <p:extLst>
      <p:ext uri="{BB962C8B-B14F-4D97-AF65-F5344CB8AC3E}">
        <p14:creationId xmlns:p14="http://schemas.microsoft.com/office/powerpoint/2010/main" val="2162975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50</a:t>
            </a:fld>
            <a:endParaRPr lang="en-US"/>
          </a:p>
        </p:txBody>
      </p:sp>
    </p:spTree>
    <p:extLst>
      <p:ext uri="{BB962C8B-B14F-4D97-AF65-F5344CB8AC3E}">
        <p14:creationId xmlns:p14="http://schemas.microsoft.com/office/powerpoint/2010/main" val="260702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Mason</a:t>
            </a:r>
            <a:r>
              <a:rPr lang="en-US" baseline="0" dirty="0" smtClean="0"/>
              <a:t> County Assessor – Timber Cruise – 27-23N-3W</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51</a:t>
            </a:fld>
            <a:endParaRPr lang="en-US"/>
          </a:p>
        </p:txBody>
      </p:sp>
    </p:spTree>
    <p:extLst>
      <p:ext uri="{BB962C8B-B14F-4D97-AF65-F5344CB8AC3E}">
        <p14:creationId xmlns:p14="http://schemas.microsoft.com/office/powerpoint/2010/main" val="746308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52</a:t>
            </a:fld>
            <a:endParaRPr lang="en-US"/>
          </a:p>
        </p:txBody>
      </p:sp>
    </p:spTree>
    <p:extLst>
      <p:ext uri="{BB962C8B-B14F-4D97-AF65-F5344CB8AC3E}">
        <p14:creationId xmlns:p14="http://schemas.microsoft.com/office/powerpoint/2010/main" val="3587639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Corporations and Trademarks</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55</a:t>
            </a:fld>
            <a:endParaRPr lang="en-US"/>
          </a:p>
        </p:txBody>
      </p:sp>
    </p:spTree>
    <p:extLst>
      <p:ext uri="{BB962C8B-B14F-4D97-AF65-F5344CB8AC3E}">
        <p14:creationId xmlns:p14="http://schemas.microsoft.com/office/powerpoint/2010/main" val="3144567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 County Tours LLC</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56</a:t>
            </a:fld>
            <a:endParaRPr lang="en-US"/>
          </a:p>
        </p:txBody>
      </p:sp>
    </p:spTree>
    <p:extLst>
      <p:ext uri="{BB962C8B-B14F-4D97-AF65-F5344CB8AC3E}">
        <p14:creationId xmlns:p14="http://schemas.microsoft.com/office/powerpoint/2010/main" val="4049135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pPr/>
              <a:t>57</a:t>
            </a:fld>
            <a:endParaRPr lang="en-US"/>
          </a:p>
        </p:txBody>
      </p:sp>
    </p:spTree>
    <p:extLst>
      <p:ext uri="{BB962C8B-B14F-4D97-AF65-F5344CB8AC3E}">
        <p14:creationId xmlns:p14="http://schemas.microsoft.com/office/powerpoint/2010/main" val="83562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spring of 1888, Patrick Murphy, a farmer from New Brunswick, Canada, settled in the </a:t>
            </a:r>
            <a:r>
              <a:rPr lang="en-US" sz="1200" kern="1200" dirty="0" err="1" smtClean="0">
                <a:solidFill>
                  <a:schemeClr val="tx1"/>
                </a:solidFill>
                <a:effectLst/>
                <a:latin typeface="+mn-lt"/>
                <a:ea typeface="+mn-ea"/>
                <a:cs typeface="+mn-cs"/>
              </a:rPr>
              <a:t>Satsop</a:t>
            </a:r>
            <a:r>
              <a:rPr lang="en-US" sz="1200" kern="1200" dirty="0" smtClean="0">
                <a:solidFill>
                  <a:schemeClr val="tx1"/>
                </a:solidFill>
                <a:effectLst/>
                <a:latin typeface="+mn-lt"/>
                <a:ea typeface="+mn-ea"/>
                <a:cs typeface="+mn-cs"/>
              </a:rPr>
              <a:t> River Valley near Montesano.</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983080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Soon After his arrival, Patrick bought roughly 80 acres of rich loam soil on the banks of the Chehalis River. Over the next twenty-four years, Patrick would buy several more acres of property in the area, and…</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981664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build a house on what is today Brady Loop Road, four miles east of Montesano. At the time of his death in April of 1912, Patrick would own approximately 258.5 acres. According to his obituary, he died an “aged and greatly respected rancher”, and left all of his property, including “30 cows, 12 yearling heifers, 12 calves, 1 bull, 3 hogs, 15 pigs, 2 dozen chickens, and $150 dollars’ worth of household goods” to his wife Mary Murphy.</a:t>
            </a:r>
          </a:p>
          <a:p>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826063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in</a:t>
            </a:r>
            <a:r>
              <a:rPr lang="en-US" baseline="0" dirty="0" smtClean="0"/>
              <a:t> July of 2015, Roxanne Lowe, great grand-daughter of Patrick Murphy responded to an ad I put out in the June 2015 newsletter and was hoping I could help her find out more about her families property in Grays Harbor County, where she and her mother still live. More specifically, Roxanne wanted to know how much land her grandfather acquired during his life, how it was broken up after his death, and why did the first house burn down? For this case study, I’m going to be using the experience I had researching Patrick Murphy to explain in detail my process for answering some of Roxanne’s questions.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66009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to a topic,</a:t>
            </a:r>
            <a:r>
              <a:rPr lang="en-US" baseline="0" dirty="0" smtClean="0"/>
              <a:t> historical/broader context, historical analysis and interpretation, information about primary resources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19</a:t>
            </a:fld>
            <a:endParaRPr lang="en-US"/>
          </a:p>
        </p:txBody>
      </p:sp>
    </p:spTree>
    <p:extLst>
      <p:ext uri="{BB962C8B-B14F-4D97-AF65-F5344CB8AC3E}">
        <p14:creationId xmlns:p14="http://schemas.microsoft.com/office/powerpoint/2010/main" val="3072453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answer Roxanne's questions, my goals, in summary, were to trace ownership of the land from Patrick all the way to Roxanne’s mother Patricia; map out the property using deeds and tax records to get a visual on the land and Patrick's holdings; and finally, to use genealogical resources to find out about why the house burned down, and also to learn about the family that lived there.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821243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doing property research, or research of any kind really, it’s always best to start with what you know. In my preliminary correspondence with Roxanne, I learned that Patrick Murphy was a major landowner and farmer in Chehalis County (now Grays Harbor County). </a:t>
            </a:r>
            <a:endParaRPr lang="en-US" dirty="0" smtClean="0"/>
          </a:p>
          <a:p>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038482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was born in New Brunswick, Canada, and moved to Chehalis County in the spring of 1888 with his wife Mary Murphy. Together they settled on a piece of property along the banks of the Chehalis River, and lived in a house that burnt down after Patrick’s death in 1912. A second home was built by the family soon after. This home is still standing today, but is no longer owned by the family. A portion of the original property that is still owned by the family, is occupied by Roxanne’s mother, Patricia, granddaughter of Patrick Murphy, and daughter of Daniel and Josephine Murphy.</a:t>
            </a:r>
          </a:p>
          <a:p>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629323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 of second house from the Grays Harbor County assessors website</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390497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speaking with Roxanne, I started digging for information</a:t>
            </a:r>
            <a:r>
              <a:rPr lang="en-US" baseline="0" dirty="0" smtClean="0"/>
              <a:t> about the property and the murphy family online and here in the archives. When I felt as thought I had exhausted my immediate resources, I made a trip to Montesano to do some digging at the county assessors office. When I finished gathering as much documentation as I could find, I used maps and surveys to visually map out the Murphy property. And lastly I filled in the gaps of information by going back online to see if there was anything more that I could learn about the murphy family that might help me paint a broader picture of who they were, and how they lived on the land. </a:t>
            </a:r>
            <a:endParaRPr lang="en-US" dirty="0" smtClean="0"/>
          </a:p>
          <a:p>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84471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section</a:t>
            </a:r>
            <a:r>
              <a:rPr lang="en-US" baseline="0" dirty="0" smtClean="0"/>
              <a:t> we are going to be covering a lot of ground! So have you’re note pads ready. First I’m going to be talking about the online resources that I used to learn about the property and the murphy family, and then I’m going to highlight the records I used from our collections here at the archives and at the Grays Harbor County assessors office.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783395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best place to find current information on a home is from the County Assessors website. Like many Assessor websites in Washington, the Grays Harbor County website has a parcel search feature that can provide a variety of information on existing properties, including current owner, structures, including the year they were built, an</a:t>
            </a:r>
            <a:r>
              <a:rPr lang="en-US" sz="1200" kern="1200" baseline="0" dirty="0" smtClean="0">
                <a:solidFill>
                  <a:schemeClr val="tx1"/>
                </a:solidFill>
                <a:effectLst/>
                <a:latin typeface="+mn-lt"/>
                <a:ea typeface="+mn-ea"/>
                <a:cs typeface="+mn-cs"/>
              </a:rPr>
              <a:t> abbreviated </a:t>
            </a:r>
            <a:r>
              <a:rPr lang="en-US" sz="1200" kern="1200" dirty="0" smtClean="0">
                <a:solidFill>
                  <a:schemeClr val="tx1"/>
                </a:solidFill>
                <a:effectLst/>
                <a:latin typeface="+mn-lt"/>
                <a:ea typeface="+mn-ea"/>
                <a:cs typeface="+mn-cs"/>
              </a:rPr>
              <a:t>property description and a photograph.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my correspondence with Roxanne, she gave me two current addresses for homes that were on the original parcels owned by her great grand-father Patrick Murphy. One of the homes, located on Monte-Brady Rd was inherited by Roxanne’s mother Patricia </a:t>
            </a:r>
            <a:r>
              <a:rPr lang="en-US" sz="1200" kern="1200" baseline="0" dirty="0" err="1" smtClean="0">
                <a:solidFill>
                  <a:schemeClr val="tx1"/>
                </a:solidFill>
                <a:effectLst/>
                <a:latin typeface="+mn-lt"/>
                <a:ea typeface="+mn-ea"/>
                <a:cs typeface="+mn-cs"/>
              </a:rPr>
              <a:t>Ferbrache</a:t>
            </a:r>
            <a:r>
              <a:rPr lang="en-US" sz="1200" kern="1200" baseline="0" dirty="0" smtClean="0">
                <a:solidFill>
                  <a:schemeClr val="tx1"/>
                </a:solidFill>
                <a:effectLst/>
                <a:latin typeface="+mn-lt"/>
                <a:ea typeface="+mn-ea"/>
                <a:cs typeface="+mn-cs"/>
              </a:rPr>
              <a:t>. The other property is currently owned by the </a:t>
            </a:r>
            <a:r>
              <a:rPr lang="en-US" sz="1200" kern="1200" baseline="0" dirty="0" err="1" smtClean="0">
                <a:solidFill>
                  <a:schemeClr val="tx1"/>
                </a:solidFill>
                <a:effectLst/>
                <a:latin typeface="+mn-lt"/>
                <a:ea typeface="+mn-ea"/>
                <a:cs typeface="+mn-cs"/>
              </a:rPr>
              <a:t>Gonsalves</a:t>
            </a:r>
            <a:r>
              <a:rPr lang="en-US" sz="1200" kern="1200" baseline="0" dirty="0" smtClean="0">
                <a:solidFill>
                  <a:schemeClr val="tx1"/>
                </a:solidFill>
                <a:effectLst/>
                <a:latin typeface="+mn-lt"/>
                <a:ea typeface="+mn-ea"/>
                <a:cs typeface="+mn-cs"/>
              </a:rPr>
              <a:t> Family. This property includes the second house that was built by the Murphy family after the first house burnt down in 1920.</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710949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Assessor page for 31 Brady Loop Rd in Montesano.</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363832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Assessor page for 182 Monte Brady Rd</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010777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Bureau of Land Management</a:t>
            </a:r>
            <a:r>
              <a:rPr lang="en-US" sz="1200" b="0" i="0" kern="1200" dirty="0" smtClean="0">
                <a:solidFill>
                  <a:schemeClr val="tx1"/>
                </a:solidFill>
                <a:effectLst/>
                <a:latin typeface="+mn-lt"/>
                <a:ea typeface="+mn-ea"/>
                <a:cs typeface="+mn-cs"/>
              </a:rPr>
              <a:t>(BLM), </a:t>
            </a:r>
            <a:r>
              <a:rPr lang="en-US" sz="1200" b="1" i="0" kern="1200" dirty="0" smtClean="0">
                <a:solidFill>
                  <a:schemeClr val="tx1"/>
                </a:solidFill>
                <a:effectLst/>
                <a:latin typeface="+mn-lt"/>
                <a:ea typeface="+mn-ea"/>
                <a:cs typeface="+mn-cs"/>
              </a:rPr>
              <a:t>General Land Office</a:t>
            </a:r>
            <a:r>
              <a:rPr lang="en-US" sz="1200" b="0" i="0" kern="1200" dirty="0" smtClean="0">
                <a:solidFill>
                  <a:schemeClr val="tx1"/>
                </a:solidFill>
                <a:effectLst/>
                <a:latin typeface="+mn-lt"/>
                <a:ea typeface="+mn-ea"/>
                <a:cs typeface="+mn-cs"/>
              </a:rPr>
              <a:t> (GLO) </a:t>
            </a:r>
            <a:r>
              <a:rPr lang="en-US" sz="1200" b="1" i="0" kern="1200" dirty="0" smtClean="0">
                <a:solidFill>
                  <a:schemeClr val="tx1"/>
                </a:solidFill>
                <a:effectLst/>
                <a:latin typeface="+mn-lt"/>
                <a:ea typeface="+mn-ea"/>
                <a:cs typeface="+mn-cs"/>
              </a:rPr>
              <a:t>Records Automation</a:t>
            </a:r>
            <a:r>
              <a:rPr lang="en-US" sz="1200" b="0" i="0" kern="1200" dirty="0" smtClean="0">
                <a:solidFill>
                  <a:schemeClr val="tx1"/>
                </a:solidFill>
                <a:effectLst/>
                <a:latin typeface="+mn-lt"/>
                <a:ea typeface="+mn-ea"/>
                <a:cs typeface="+mn-cs"/>
              </a:rPr>
              <a:t> web site provides live access to Federal land conveyance records for the Public Land States, including image access to more than five million Federal land title records issued between 1820 and the present. I</a:t>
            </a:r>
            <a:r>
              <a:rPr lang="en-US" sz="1200" b="0" i="0" kern="1200" baseline="0" dirty="0" smtClean="0">
                <a:solidFill>
                  <a:schemeClr val="tx1"/>
                </a:solidFill>
                <a:effectLst/>
                <a:latin typeface="+mn-lt"/>
                <a:ea typeface="+mn-ea"/>
                <a:cs typeface="+mn-cs"/>
              </a:rPr>
              <a:t> went to this website initially, because I wanted to see if Patrick's holdings were obtained by the federal government. If he was issued a land patent to homestead in GH county by the federal government, a record of his patent would have showed up here. When I searched his name, nothing came up. This told me that Patrick must have bought his land from someone who was already living, and owned land in the area.</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meant that if I wanted to find out who he purchased his land from, I would need to go through the General Indexes from Grays Harbor County.</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62276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a few things that can</a:t>
            </a:r>
            <a:r>
              <a:rPr lang="en-US" baseline="0" dirty="0" smtClean="0"/>
              <a:t> help you with your research, ways to begin and some strategies on engaging the materials.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20</a:t>
            </a:fld>
            <a:endParaRPr lang="en-US"/>
          </a:p>
        </p:txBody>
      </p:sp>
    </p:spTree>
    <p:extLst>
      <p:ext uri="{BB962C8B-B14F-4D97-AF65-F5344CB8AC3E}">
        <p14:creationId xmlns:p14="http://schemas.microsoft.com/office/powerpoint/2010/main" val="4101112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property</a:t>
            </a:r>
            <a:r>
              <a:rPr lang="en-US" baseline="0" dirty="0" smtClean="0"/>
              <a:t> descriptions I obtained from the assessors website I went onto our website, the Washington State Digital Archives, to see if I could find any early maps or surveys of the area. I was hoping to find one with his name listed on it, but I did not. Even still, the survey that I did find from 1883 came in handy later in my research when I needed to map out the families property.</a:t>
            </a:r>
          </a:p>
          <a:p>
            <a:endParaRPr lang="en-US" baseline="0" dirty="0" smtClean="0"/>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794232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search for survey maps on the DA by typing in the township and range into the keywords search field on the main page like so…</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326263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hit search, a list</a:t>
            </a:r>
            <a:r>
              <a:rPr lang="en-US" baseline="0" dirty="0" smtClean="0"/>
              <a:t> of record series matching your search terms will come up. The record what we’re interested, and that I was looking for, can be found under the title </a:t>
            </a:r>
            <a:br>
              <a:rPr lang="en-US" baseline="0" dirty="0" smtClean="0"/>
            </a:br>
            <a:r>
              <a:rPr lang="en-US" baseline="0" dirty="0" smtClean="0"/>
              <a:t>“Natural Resources, Department of, Survey Plats of Washington, 1852-1980”</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24107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collection of maps was donated to the archives by the Washington</a:t>
            </a:r>
            <a:r>
              <a:rPr lang="en-US" baseline="0" dirty="0" smtClean="0"/>
              <a:t> State Department of Natural Resources. These survey/plat maps were </a:t>
            </a:r>
            <a:r>
              <a:rPr lang="en-US" sz="1200" b="0" i="0" kern="1200" dirty="0" smtClean="0">
                <a:solidFill>
                  <a:schemeClr val="tx1"/>
                </a:solidFill>
                <a:effectLst/>
                <a:latin typeface="+mn-lt"/>
                <a:ea typeface="+mn-ea"/>
                <a:cs typeface="+mn-cs"/>
              </a:rPr>
              <a:t>created by the Surveyor General of Oregon from 1852 to 1854, the Surveyor General of Washington from 1854 to 1925, the General Land Office from 1925 to 1944, and the Bureau of Land Management from 1946 to 1980,</a:t>
            </a:r>
            <a:r>
              <a:rPr lang="en-US" sz="1200" b="0" i="0" kern="1200" baseline="0" dirty="0" smtClean="0">
                <a:solidFill>
                  <a:schemeClr val="tx1"/>
                </a:solidFill>
                <a:effectLst/>
                <a:latin typeface="+mn-lt"/>
                <a:ea typeface="+mn-ea"/>
                <a:cs typeface="+mn-cs"/>
              </a:rPr>
              <a:t> and like many survey maps these drawings indicate various types of natural and man-made features, and If an individual was homesteading in the area at the time the survey was being conducted, surveyors would often include the boundaries of the homestead in their drawings.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878513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 wanted to see what I could find online about Patrick Murphy himself, so I went online to ancestry.com and familysearch.org. When I typed in “Patrick Murphy” and “Montesano” into the search boxes on ancestry I did get several hits for records. Including links to a probate and will, as well as some city directories.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879287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probate record was an especially</a:t>
            </a:r>
            <a:r>
              <a:rPr lang="en-US" baseline="0" dirty="0" smtClean="0"/>
              <a:t> great find because it included a complete list of Patrick’s real property at the time of his death.  This list provided me with property descriptions that I could then take to the general indexes to trace the ownership of his land after his death.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822450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performed</a:t>
            </a:r>
            <a:r>
              <a:rPr lang="en-US" baseline="0" dirty="0" smtClean="0"/>
              <a:t> a similar search on familysearch.org, and came up with a death certificate and census record from 1900. Both records came in handy later in my research when I was tracing ownership of the land after Patrick's death because they listed the names of all of his children, who would later buy portions of the land from their mother Mary. </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304108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a:t>
            </a:r>
            <a:r>
              <a:rPr lang="en-US" baseline="0" dirty="0" smtClean="0"/>
              <a:t> used Newspapers.com…</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769335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ChroniclingAmerica.loc.gov to find articles about Patrick Murphy and the Murphy family. Both websites had collections of newspapers from the Aberdeen Herald that provided me with </a:t>
            </a:r>
            <a:r>
              <a:rPr lang="en-US" baseline="0" dirty="0" err="1" smtClean="0"/>
              <a:t>Patricks</a:t>
            </a:r>
            <a:r>
              <a:rPr lang="en-US" baseline="0" dirty="0" smtClean="0"/>
              <a:t> obituary…</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705354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several other articles,</a:t>
            </a:r>
            <a:r>
              <a:rPr lang="en-US" baseline="0" dirty="0" smtClean="0"/>
              <a:t> including two about an injury that Patrick sustained to his leg, and three about the Murphy Brothers and their prize winning dairy cows.</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426297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a:t>
            </a:r>
            <a:r>
              <a:rPr lang="en-US" baseline="0" dirty="0" smtClean="0"/>
              <a:t> reading strategies.  There are many out there.  They all have the same idea, to get you to engage with the material, previewing, reading, reviewing and thinking critically about what you have read.  Let’s go over a few of these strategies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21</a:t>
            </a:fld>
            <a:endParaRPr lang="en-US"/>
          </a:p>
        </p:txBody>
      </p:sp>
    </p:spTree>
    <p:extLst>
      <p:ext uri="{BB962C8B-B14F-4D97-AF65-F5344CB8AC3E}">
        <p14:creationId xmlns:p14="http://schemas.microsoft.com/office/powerpoint/2010/main" val="3903089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 was finished with my online search, and felt as though I had exhausted all possible avenues in that area, </a:t>
            </a:r>
            <a:r>
              <a:rPr lang="en-US" sz="1200" kern="1200" dirty="0" smtClean="0">
                <a:solidFill>
                  <a:schemeClr val="tx1"/>
                </a:solidFill>
                <a:effectLst/>
                <a:latin typeface="+mn-lt"/>
                <a:ea typeface="+mn-ea"/>
                <a:cs typeface="+mn-cs"/>
              </a:rPr>
              <a:t>I travelled west from Olympia, to Montesano, to look through the general indexes at the county auditor’s office. In a small corner of the office I spent several hours tracing the ownership of the Murphy family property from Patrick, to his wife, and eventually to three of their sons, Daniel, John P. and Thomas F. Following multiple lines of property, I learned that Patrick’s original holdings were partly divided, and partly shared by his sons and their wives, and eventually occupied by their children. Over the years, portions of the property were added to and subtracted from by sale or loss.</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252541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If you’re not familiar with General Indexes, they are a direct and reverse indexes to filings in the auditor's office. These</a:t>
            </a:r>
            <a:r>
              <a:rPr lang="en-US" sz="1200" b="0" i="0" kern="1200" baseline="0" dirty="0" smtClean="0">
                <a:solidFill>
                  <a:schemeClr val="tx1"/>
                </a:solidFill>
                <a:effectLst/>
                <a:latin typeface="+mn-lt"/>
                <a:ea typeface="+mn-ea"/>
                <a:cs typeface="+mn-cs"/>
              </a:rPr>
              <a:t> indexes</a:t>
            </a:r>
            <a:r>
              <a:rPr lang="en-US" sz="1200" b="0" i="0" kern="1200" dirty="0" smtClean="0">
                <a:solidFill>
                  <a:schemeClr val="tx1"/>
                </a:solidFill>
                <a:effectLst/>
                <a:latin typeface="+mn-lt"/>
                <a:ea typeface="+mn-ea"/>
                <a:cs typeface="+mn-cs"/>
              </a:rPr>
              <a:t> may include references to the following transactions: deeds, mortgages, patents, </a:t>
            </a:r>
            <a:r>
              <a:rPr lang="en-US" sz="1200" b="0" i="0" kern="1200" dirty="0" err="1" smtClean="0">
                <a:solidFill>
                  <a:schemeClr val="tx1"/>
                </a:solidFill>
                <a:effectLst/>
                <a:latin typeface="+mn-lt"/>
                <a:ea typeface="+mn-ea"/>
                <a:cs typeface="+mn-cs"/>
              </a:rPr>
              <a:t>lis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pendens</a:t>
            </a:r>
            <a:r>
              <a:rPr lang="en-US" sz="1200" b="0" i="0" kern="1200" dirty="0" smtClean="0">
                <a:solidFill>
                  <a:schemeClr val="tx1"/>
                </a:solidFill>
                <a:effectLst/>
                <a:latin typeface="+mn-lt"/>
                <a:ea typeface="+mn-ea"/>
                <a:cs typeface="+mn-cs"/>
              </a:rPr>
              <a:t>, leases, bills of sale, conditional sales, chattel mortgages, mining claims, power of attorney and articles of incorporation.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a:t>
            </a:r>
            <a:r>
              <a:rPr lang="en-US" sz="1200" b="0" i="0" kern="1200" baseline="0" dirty="0" smtClean="0">
                <a:solidFill>
                  <a:schemeClr val="tx1"/>
                </a:solidFill>
                <a:effectLst/>
                <a:latin typeface="+mn-lt"/>
                <a:ea typeface="+mn-ea"/>
                <a:cs typeface="+mn-cs"/>
              </a:rPr>
              <a:t> I went through the indexes for this particular project I was really only looking for deed transactions, but in the process a stumbled across a cemetery plot purchase made by Patrick in the </a:t>
            </a:r>
            <a:r>
              <a:rPr lang="en-US" sz="1200" b="0" i="0" kern="1200" baseline="0" dirty="0" err="1" smtClean="0">
                <a:solidFill>
                  <a:schemeClr val="tx1"/>
                </a:solidFill>
                <a:effectLst/>
                <a:latin typeface="+mn-lt"/>
                <a:ea typeface="+mn-ea"/>
                <a:cs typeface="+mn-cs"/>
              </a:rPr>
              <a:t>Wynoochee</a:t>
            </a:r>
            <a:r>
              <a:rPr lang="en-US" sz="1200" b="0" i="0" kern="1200" baseline="0" dirty="0" smtClean="0">
                <a:solidFill>
                  <a:schemeClr val="tx1"/>
                </a:solidFill>
                <a:effectLst/>
                <a:latin typeface="+mn-lt"/>
                <a:ea typeface="+mn-ea"/>
                <a:cs typeface="+mn-cs"/>
              </a:rPr>
              <a:t> Cemetery where he is now buried.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When using the General Indexes, the most important information to write down are the names of the grantor and grantee, also known as the buyer and the seller, the date the document was recorded, the nature of the instrument, whether that’s a deed or a mortgage or a mining claim, the volume and page number where the document is recorded and the property description if there is one. </a:t>
            </a:r>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479349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 got back to the archives from Montesano I pulled all of the deed volumes that I had found in the indexes and started tracing the ownership of the family property. If you own a home you should be familiar with deed records, if not, it is a </a:t>
            </a:r>
            <a:r>
              <a:rPr lang="en-US" sz="1200" b="0" i="0" kern="1200" dirty="0" smtClean="0">
                <a:solidFill>
                  <a:schemeClr val="tx1"/>
                </a:solidFill>
                <a:effectLst/>
                <a:latin typeface="+mn-lt"/>
                <a:ea typeface="+mn-ea"/>
                <a:cs typeface="+mn-cs"/>
              </a:rPr>
              <a:t>record issued for the conveyance of title to real property, showing names of grantor and grantee, date of filing, instrument number, location and legal description of property. If the buyers paid in cash, and did</a:t>
            </a:r>
            <a:r>
              <a:rPr lang="en-US" sz="1200" b="0" i="0" kern="1200" baseline="0" dirty="0" smtClean="0">
                <a:solidFill>
                  <a:schemeClr val="tx1"/>
                </a:solidFill>
                <a:effectLst/>
                <a:latin typeface="+mn-lt"/>
                <a:ea typeface="+mn-ea"/>
                <a:cs typeface="+mn-cs"/>
              </a:rPr>
              <a:t> not obtain a mortgage for the property, it will sometimes show how much was paid. </a:t>
            </a:r>
          </a:p>
          <a:p>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Legal descriptions, if you’re not familiar, are</a:t>
            </a:r>
            <a:r>
              <a:rPr lang="en-US" sz="1200" b="0" i="0" kern="1200" dirty="0" smtClean="0">
                <a:solidFill>
                  <a:schemeClr val="tx1"/>
                </a:solidFill>
                <a:effectLst/>
                <a:latin typeface="+mn-lt"/>
                <a:ea typeface="+mn-ea"/>
                <a:cs typeface="+mn-cs"/>
              </a:rPr>
              <a:t> a way to define or accurately pinpoint where a particular piece of property is located. Some legal descriptions are very simple and involve a lot and a block and a subdivision or plat name. But others, especially</a:t>
            </a:r>
            <a:r>
              <a:rPr lang="en-US" sz="1200" b="0" i="0" kern="1200" baseline="0" dirty="0" smtClean="0">
                <a:solidFill>
                  <a:schemeClr val="tx1"/>
                </a:solidFill>
                <a:effectLst/>
                <a:latin typeface="+mn-lt"/>
                <a:ea typeface="+mn-ea"/>
                <a:cs typeface="+mn-cs"/>
              </a:rPr>
              <a:t> when you’re dealing with rural properties like the ones I was researching here in GH are more complex…For example, in this particular deed the legal description starts out…</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Commencing at the Northwest corner of the southwest quarter of the southwest quarter of section eleven, in township seventeen north of range seven west of the Willamette meridian.”</a:t>
            </a:r>
            <a:endParaRPr lang="en-US" dirty="0" smtClean="0"/>
          </a:p>
          <a:p>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605025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Willamette Meridian was the principal meridian from which land surveying in the Pacific Northwest west of the Cascades began. It ran north to Puget Sound and south to the California border, and the baseline was established running east to the Idaho border and west to the Pacific Ocean. From these surveyed lines, the lands of the Northwest were divided into townships six miles square beginning at the Willamette Base Line numbering north or south and given a range beginning at The Willamette Meridian numbering east and west. Each full township is divided into 36 sections of land 1 mile square which are numbered starting at the northeast corner of each.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908699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searching for property by township and range we call this metes and bounds.</a:t>
            </a:r>
          </a:p>
          <a:p>
            <a:endParaRPr lang="en-US" dirty="0" smtClean="0"/>
          </a:p>
          <a:p>
            <a:r>
              <a:rPr lang="en-US" dirty="0" smtClean="0"/>
              <a:t>Metes and bounds is</a:t>
            </a:r>
            <a:r>
              <a:rPr lang="en-US" baseline="0" dirty="0" smtClean="0"/>
              <a:t> a surveying system where </a:t>
            </a:r>
            <a:r>
              <a:rPr lang="en-US" sz="1200" b="0" i="0" kern="1200" baseline="0" dirty="0" smtClean="0">
                <a:solidFill>
                  <a:schemeClr val="tx1"/>
                </a:solidFill>
                <a:effectLst/>
                <a:latin typeface="+mn-lt"/>
                <a:ea typeface="+mn-ea"/>
                <a:cs typeface="+mn-cs"/>
              </a:rPr>
              <a:t>l</a:t>
            </a:r>
            <a:r>
              <a:rPr lang="en-US" sz="1200" b="0" i="0" kern="1200" dirty="0" smtClean="0">
                <a:solidFill>
                  <a:schemeClr val="tx1"/>
                </a:solidFill>
                <a:effectLst/>
                <a:latin typeface="+mn-lt"/>
                <a:ea typeface="+mn-ea"/>
                <a:cs typeface="+mn-cs"/>
              </a:rPr>
              <a:t>and is divided into sections, and each section is 640 acres. The legal description pinpoints the location of the subject property within its particular Township, Range and Section. There are 36 sections in each township</a:t>
            </a:r>
            <a:r>
              <a:rPr lang="en-US" sz="1200" b="0" i="0" kern="1200" baseline="0" dirty="0" smtClean="0">
                <a:solidFill>
                  <a:schemeClr val="tx1"/>
                </a:solidFill>
                <a:effectLst/>
                <a:latin typeface="+mn-lt"/>
                <a:ea typeface="+mn-ea"/>
                <a:cs typeface="+mn-cs"/>
              </a:rPr>
              <a:t> and range. If you’re interested in learning more about the Public Land Survey System go to…</a:t>
            </a:r>
            <a:endParaRPr lang="en-US" dirty="0"/>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294515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if we take the property descriptions from the deeds, and outline them on a survey map, we can clearly see where the boundaries of our properties are located.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969073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more modern</a:t>
            </a:r>
            <a:r>
              <a:rPr lang="en-US" baseline="0" dirty="0" smtClean="0"/>
              <a:t> map that we can also use for property research are </a:t>
            </a:r>
            <a:r>
              <a:rPr lang="en-US" baseline="0" dirty="0" err="1" smtClean="0"/>
              <a:t>metsker</a:t>
            </a:r>
            <a:r>
              <a:rPr lang="en-US" baseline="0" dirty="0" smtClean="0"/>
              <a:t> maps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Metsker</a:t>
            </a:r>
            <a:r>
              <a:rPr lang="en-US" sz="1200" kern="1200" dirty="0" smtClean="0">
                <a:solidFill>
                  <a:schemeClr val="tx1"/>
                </a:solidFill>
                <a:effectLst/>
                <a:latin typeface="+mn-lt"/>
                <a:ea typeface="+mn-ea"/>
                <a:cs typeface="+mn-cs"/>
              </a:rPr>
              <a:t> Maps are especially great for research in rural areas because they often name individual owners within their parcel on the map. If we zoom</a:t>
            </a:r>
            <a:r>
              <a:rPr lang="en-US" sz="1200" kern="1200" baseline="0" dirty="0" smtClean="0">
                <a:solidFill>
                  <a:schemeClr val="tx1"/>
                </a:solidFill>
                <a:effectLst/>
                <a:latin typeface="+mn-lt"/>
                <a:ea typeface="+mn-ea"/>
                <a:cs typeface="+mn-cs"/>
              </a:rPr>
              <a:t> in on the map above…</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259820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can clearly see which portions of land </a:t>
            </a:r>
            <a:r>
              <a:rPr lang="en-US" sz="1200" kern="1200" baseline="0" dirty="0" err="1" smtClean="0">
                <a:solidFill>
                  <a:schemeClr val="tx1"/>
                </a:solidFill>
                <a:effectLst/>
                <a:latin typeface="+mn-lt"/>
                <a:ea typeface="+mn-ea"/>
                <a:cs typeface="+mn-cs"/>
              </a:rPr>
              <a:t>Roxannes</a:t>
            </a:r>
            <a:r>
              <a:rPr lang="en-US" sz="1200" kern="1200" baseline="0" dirty="0" smtClean="0">
                <a:solidFill>
                  <a:schemeClr val="tx1"/>
                </a:solidFill>
                <a:effectLst/>
                <a:latin typeface="+mn-lt"/>
                <a:ea typeface="+mn-ea"/>
                <a:cs typeface="+mn-cs"/>
              </a:rPr>
              <a:t> mother held in 1962.</a:t>
            </a:r>
            <a:r>
              <a:rPr lang="en-US" sz="1200" kern="1200" dirty="0" smtClean="0">
                <a:solidFill>
                  <a:schemeClr val="tx1"/>
                </a:solidFill>
                <a:effectLst/>
                <a:latin typeface="+mn-lt"/>
                <a:ea typeface="+mn-ea"/>
                <a:cs typeface="+mn-cs"/>
              </a:rPr>
              <a:t>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at the archives we have </a:t>
            </a:r>
            <a:r>
              <a:rPr lang="en-US" sz="1200" kern="1200" dirty="0" err="1" smtClean="0">
                <a:solidFill>
                  <a:schemeClr val="tx1"/>
                </a:solidFill>
                <a:effectLst/>
                <a:latin typeface="+mn-lt"/>
                <a:ea typeface="+mn-ea"/>
                <a:cs typeface="+mn-cs"/>
              </a:rPr>
              <a:t>Metsker</a:t>
            </a:r>
            <a:r>
              <a:rPr lang="en-US" sz="1200" kern="1200" dirty="0" smtClean="0">
                <a:solidFill>
                  <a:schemeClr val="tx1"/>
                </a:solidFill>
                <a:effectLst/>
                <a:latin typeface="+mn-lt"/>
                <a:ea typeface="+mn-ea"/>
                <a:cs typeface="+mn-cs"/>
              </a:rPr>
              <a:t> Maps for Grays Harbor County from 1935, 1952 and 1962. Using these maps, I was able to see what portions of land were owned by individuals in the Murphy family all the way up to Roxanne’s mother, Patricia.</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35783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last map I’d like to show</a:t>
            </a:r>
            <a:r>
              <a:rPr lang="en-US" baseline="0" dirty="0" smtClean="0"/>
              <a:t> you today are the timber cruise survey maps. </a:t>
            </a:r>
            <a:r>
              <a:rPr lang="en-US" sz="1200" kern="1200" dirty="0" smtClean="0">
                <a:solidFill>
                  <a:schemeClr val="tx1"/>
                </a:solidFill>
                <a:effectLst/>
                <a:latin typeface="+mn-lt"/>
                <a:ea typeface="+mn-ea"/>
                <a:cs typeface="+mn-cs"/>
              </a:rPr>
              <a:t>From my correspondence with Roxanne, I knew where the original house was located, but if you are not so lucky to have this kind of information, Timber Cruises can be a great resource. Timber Cruises were originally created to map out and estimate the amount of standing timber that a forest contains. The maps that the timber cruiser made, often include locations of structures that were there at the time, including houses and barns. In the timber cruise collection from Grays Harbor County, I was able to identify the Murphy Family home.</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129996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find out what year a home was built, assessment and tax rolls are the best option. Using the tax rolls it is possible to identify when a home was built by looking for “improvements” on a lot. Unfortunately for me, I was not able to find out when the Murphy home was built. Like many series in our collection here at the archives, there is a gap in information about the time period in which the Murphy home may have been built. But maybe you will have more luck than I did!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BE14DE-1410-4356-9FF5-8580249CB5C2}"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413714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 how has the author structured the work, how do they make their case, how would you outline it</a:t>
            </a:r>
          </a:p>
          <a:p>
            <a:r>
              <a:rPr lang="en-US" baseline="0" dirty="0" smtClean="0"/>
              <a:t>T – Identify the Thesis – or in the case of a book , how can I sum up what the author is saying in one to two sentences?</a:t>
            </a:r>
          </a:p>
          <a:p>
            <a:r>
              <a:rPr lang="en-US" baseline="0" dirty="0" smtClean="0"/>
              <a:t>A – evaluate and analyze the argument, is the reasoning valid?</a:t>
            </a:r>
          </a:p>
          <a:p>
            <a:r>
              <a:rPr lang="en-US" baseline="0" dirty="0" smtClean="0"/>
              <a:t>M – define context(s) and biases – why was this written, why would the author argue this?</a:t>
            </a:r>
          </a:p>
          <a:p>
            <a:r>
              <a:rPr lang="en-US" baseline="0" dirty="0" smtClean="0"/>
              <a:t>P – use and strength of primary sources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22</a:t>
            </a:fld>
            <a:endParaRPr lang="en-US"/>
          </a:p>
        </p:txBody>
      </p:sp>
    </p:spTree>
    <p:extLst>
      <p:ext uri="{BB962C8B-B14F-4D97-AF65-F5344CB8AC3E}">
        <p14:creationId xmlns:p14="http://schemas.microsoft.com/office/powerpoint/2010/main" val="6461968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Having traced the ownership of the property and mapped it out, I now needed to fill in the gaps of information that deeds and maps cannot give you. To find out more about the people who lived and worked the land, I went to online resources, newspapers, and documents in our own collection to learn more.</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2217427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online genealogical sites like Ancestry.com and FamilySearch.org, I was able to find information about the Murphy family in the city directories and census records. Through these records I was able to build Patrick’s family tree, and discovered that he was, a dairy farmer, and so too were his sons.</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32705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newspapers I found online, I learned about how the Murphy Brothers of Montesano had several prize winning cows, which in 1915 were “netting a bit more than $19 a month from sales of butter fat at 34 cents a pound!”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529432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help from Roxanne, we also found an article in</a:t>
            </a:r>
            <a:r>
              <a:rPr lang="en-US" sz="1200" kern="1200" baseline="0" dirty="0" smtClean="0">
                <a:solidFill>
                  <a:schemeClr val="tx1"/>
                </a:solidFill>
                <a:effectLst/>
                <a:latin typeface="+mn-lt"/>
                <a:ea typeface="+mn-ea"/>
                <a:cs typeface="+mn-cs"/>
              </a:rPr>
              <a:t> the Montesano </a:t>
            </a:r>
            <a:r>
              <a:rPr lang="en-US" sz="1200" kern="1200" baseline="0" dirty="0" err="1" smtClean="0">
                <a:solidFill>
                  <a:schemeClr val="tx1"/>
                </a:solidFill>
                <a:effectLst/>
                <a:latin typeface="+mn-lt"/>
                <a:ea typeface="+mn-ea"/>
                <a:cs typeface="+mn-cs"/>
              </a:rPr>
              <a:t>Vidette</a:t>
            </a:r>
            <a:r>
              <a:rPr lang="en-US" sz="1200" kern="1200" baseline="0" dirty="0" smtClean="0">
                <a:solidFill>
                  <a:schemeClr val="tx1"/>
                </a:solidFill>
                <a:effectLst/>
                <a:latin typeface="+mn-lt"/>
                <a:ea typeface="+mn-ea"/>
                <a:cs typeface="+mn-cs"/>
              </a:rPr>
              <a:t> from August 1920</a:t>
            </a:r>
            <a:r>
              <a:rPr lang="en-US" sz="1200" kern="1200" dirty="0" smtClean="0">
                <a:solidFill>
                  <a:schemeClr val="tx1"/>
                </a:solidFill>
                <a:effectLst/>
                <a:latin typeface="+mn-lt"/>
                <a:ea typeface="+mn-ea"/>
                <a:cs typeface="+mn-cs"/>
              </a:rPr>
              <a:t> about when the first house burnt down. In the summer of 1920, the home was destroyed by a fire that started from the chimney. According to the article “one brother…two women and the two Peterson brothers from across the road fought the fire desperately, but there was high west wind, and though the ranch has a tower water tank, the hose was too small to be of much service.” Despite this setback, the Murphy family rebuilt their family home on what is today Brady Loop Rd.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4244524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records here at the archives, online and at local county offices I was able to trace the ownership of the Murphy families land and learn a little bit about the family in the process. </a:t>
            </a:r>
            <a:endParaRPr lang="en-US" dirty="0"/>
          </a:p>
        </p:txBody>
      </p:sp>
      <p:sp>
        <p:nvSpPr>
          <p:cNvPr id="4" name="Slide Number Placeholder 3"/>
          <p:cNvSpPr>
            <a:spLocks noGrp="1"/>
          </p:cNvSpPr>
          <p:nvPr>
            <p:ph type="sldNum" sz="quarter" idx="10"/>
          </p:nvPr>
        </p:nvSpPr>
        <p:spPr/>
        <p:txBody>
          <a:bodyPr/>
          <a:lstStyle/>
          <a:p>
            <a:fld id="{D1640E0C-CEEE-435A-8C25-02499720E83F}"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903561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 skim</a:t>
            </a:r>
            <a:r>
              <a:rPr lang="en-US" baseline="0" dirty="0" smtClean="0"/>
              <a:t> headings, topic sentences, and end summaries</a:t>
            </a:r>
          </a:p>
          <a:p>
            <a:r>
              <a:rPr lang="en-US" baseline="0" dirty="0" smtClean="0"/>
              <a:t>Question – what do already know about the topic?  Turn titles and headings into questions</a:t>
            </a:r>
          </a:p>
          <a:p>
            <a:r>
              <a:rPr lang="en-US" baseline="0" dirty="0" smtClean="0"/>
              <a:t>3R – READ - engage the material as you read, RECALL - (mentally visualize, or physically sketch into your own works key ideas, topics, concepts without looking at the material, REVIEW – check how well you recalled the material, tell the material to someone else</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24</a:t>
            </a:fld>
            <a:endParaRPr lang="en-US"/>
          </a:p>
        </p:txBody>
      </p:sp>
    </p:spTree>
    <p:extLst>
      <p:ext uri="{BB962C8B-B14F-4D97-AF65-F5344CB8AC3E}">
        <p14:creationId xmlns:p14="http://schemas.microsoft.com/office/powerpoint/2010/main" val="164803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Forest in the City” Pamphlet 1990</a:t>
            </a:r>
          </a:p>
          <a:p>
            <a:r>
              <a:rPr lang="en-US" dirty="0" smtClean="0"/>
              <a:t>What is the author’s thesis?  The argument?  How does the author structure the argument?  Why might the</a:t>
            </a:r>
            <a:r>
              <a:rPr lang="en-US" baseline="0" dirty="0" smtClean="0"/>
              <a:t> author have written this work?</a:t>
            </a:r>
          </a:p>
          <a:p>
            <a:r>
              <a:rPr lang="en-US" baseline="0" dirty="0" smtClean="0"/>
              <a:t>How does it connect to other resources?  How are primary sources used to support </a:t>
            </a:r>
            <a:r>
              <a:rPr lang="en-US" baseline="0" smtClean="0"/>
              <a:t>the argument?</a:t>
            </a:r>
            <a:endParaRPr lang="en-US"/>
          </a:p>
        </p:txBody>
      </p:sp>
      <p:sp>
        <p:nvSpPr>
          <p:cNvPr id="4" name="Slide Number Placeholder 3"/>
          <p:cNvSpPr>
            <a:spLocks noGrp="1"/>
          </p:cNvSpPr>
          <p:nvPr>
            <p:ph type="sldNum" sz="quarter" idx="10"/>
          </p:nvPr>
        </p:nvSpPr>
        <p:spPr/>
        <p:txBody>
          <a:bodyPr/>
          <a:lstStyle/>
          <a:p>
            <a:fld id="{6FAC6B1F-A903-4C54-B8FB-254459FFDE8C}" type="slidenum">
              <a:rPr lang="en-US" smtClean="0"/>
              <a:pPr/>
              <a:t>25</a:t>
            </a:fld>
            <a:endParaRPr lang="en-US"/>
          </a:p>
        </p:txBody>
      </p:sp>
    </p:spTree>
    <p:extLst>
      <p:ext uri="{BB962C8B-B14F-4D97-AF65-F5344CB8AC3E}">
        <p14:creationId xmlns:p14="http://schemas.microsoft.com/office/powerpoint/2010/main" val="17210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Catalogs, books, newspapers, periodicals,</a:t>
            </a:r>
            <a:r>
              <a:rPr lang="en-US" baseline="0" dirty="0" smtClean="0"/>
              <a:t> online resources, commercial databases, </a:t>
            </a:r>
            <a:r>
              <a:rPr lang="en-US" baseline="0" dirty="0" err="1" smtClean="0"/>
              <a:t>uncataloged</a:t>
            </a:r>
            <a:r>
              <a:rPr lang="en-US" baseline="0" dirty="0" smtClean="0"/>
              <a:t> resources</a:t>
            </a:r>
            <a:endParaRPr lang="en-US" dirty="0"/>
          </a:p>
        </p:txBody>
      </p:sp>
      <p:sp>
        <p:nvSpPr>
          <p:cNvPr id="4" name="Slide Number Placeholder 3"/>
          <p:cNvSpPr>
            <a:spLocks noGrp="1"/>
          </p:cNvSpPr>
          <p:nvPr>
            <p:ph type="sldNum" sz="quarter" idx="10"/>
          </p:nvPr>
        </p:nvSpPr>
        <p:spPr/>
        <p:txBody>
          <a:bodyPr/>
          <a:lstStyle/>
          <a:p>
            <a:fld id="{6FAC6B1F-A903-4C54-B8FB-254459FFDE8C}" type="slidenum">
              <a:rPr lang="en-US" smtClean="0"/>
              <a:pPr/>
              <a:t>26</a:t>
            </a:fld>
            <a:endParaRPr lang="en-US"/>
          </a:p>
        </p:txBody>
      </p:sp>
    </p:spTree>
    <p:extLst>
      <p:ext uri="{BB962C8B-B14F-4D97-AF65-F5344CB8AC3E}">
        <p14:creationId xmlns:p14="http://schemas.microsoft.com/office/powerpoint/2010/main" val="137743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281325-3EDC-41BF-A9C7-00DDDF3214E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309622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81325-3EDC-41BF-A9C7-00DDDF3214E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326091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81325-3EDC-41BF-A9C7-00DDDF3214E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371140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81325-3EDC-41BF-A9C7-00DDDF3214E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111117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281325-3EDC-41BF-A9C7-00DDDF3214E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1158027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281325-3EDC-41BF-A9C7-00DDDF3214E9}"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201358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281325-3EDC-41BF-A9C7-00DDDF3214E9}" type="datetimeFigureOut">
              <a:rPr lang="en-US" smtClean="0"/>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12690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281325-3EDC-41BF-A9C7-00DDDF3214E9}" type="datetimeFigureOut">
              <a:rPr lang="en-US" smtClean="0"/>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68174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81325-3EDC-41BF-A9C7-00DDDF3214E9}" type="datetimeFigureOut">
              <a:rPr lang="en-US" smtClean="0"/>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1629732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81325-3EDC-41BF-A9C7-00DDDF3214E9}"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1365701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81325-3EDC-41BF-A9C7-00DDDF3214E9}"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5EE78-3478-4DA4-A996-CA2F39629513}" type="slidenum">
              <a:rPr lang="en-US" smtClean="0"/>
              <a:t>‹#›</a:t>
            </a:fld>
            <a:endParaRPr lang="en-US"/>
          </a:p>
        </p:txBody>
      </p:sp>
    </p:spTree>
    <p:extLst>
      <p:ext uri="{BB962C8B-B14F-4D97-AF65-F5344CB8AC3E}">
        <p14:creationId xmlns:p14="http://schemas.microsoft.com/office/powerpoint/2010/main" val="128559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81325-3EDC-41BF-A9C7-00DDDF3214E9}" type="datetimeFigureOut">
              <a:rPr lang="en-US" smtClean="0"/>
              <a:t>11/1/2016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5EE78-3478-4DA4-A996-CA2F39629513}" type="slidenum">
              <a:rPr lang="en-US" smtClean="0"/>
              <a:t>‹#›</a:t>
            </a:fld>
            <a:endParaRPr lang="en-US"/>
          </a:p>
        </p:txBody>
      </p:sp>
    </p:spTree>
    <p:extLst>
      <p:ext uri="{BB962C8B-B14F-4D97-AF65-F5344CB8AC3E}">
        <p14:creationId xmlns:p14="http://schemas.microsoft.com/office/powerpoint/2010/main" val="3474721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www.washington.edu/uwired/outreach/cspn/Website/PNQ%20Files/Table%20of%20Contents/9403.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sos.wa.gov/library/catalog.aspx" TargetMode="External"/><Relationship Id="rId7" Type="http://schemas.openxmlformats.org/officeDocument/2006/relationships/hyperlink" Target="http://www.hwwilson.com/Databases/rdgretro.cfm"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www.hwwilson.com/Databases/Readersg.htm" TargetMode="External"/><Relationship Id="rId5" Type="http://schemas.openxmlformats.org/officeDocument/2006/relationships/hyperlink" Target="http://www.lib.washington.edu/" TargetMode="External"/><Relationship Id="rId4" Type="http://schemas.openxmlformats.org/officeDocument/2006/relationships/hyperlink" Target="http://www.spl.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worldcat.org/advancedsearch"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sos.wa.gov/library/" TargetMode="External"/><Relationship Id="rId4" Type="http://schemas.openxmlformats.org/officeDocument/2006/relationships/hyperlink" Target="mailto:sean.lanksbury@sos.wa.go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ecstate.wa.gov/archive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hyperlink" Target="http://www.digitalarchives.wa.gov/"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digitalarchives.wa.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hyperlink" Target="http://www.sos.wa.gov/archives/"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jpeg"/><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mailto:SWBranchArchives@sos.wa.gov"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www.sos.wa.gov/librar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co.grays-harbor.wa.us/gh_parcel/index_a1.as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digitalarchives.wa.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sos.wa.gov/library/libraries/interlibrary.aspx"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familysearch.org/search"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4.emf"/><Relationship Id="rId4" Type="http://schemas.openxmlformats.org/officeDocument/2006/relationships/oleObject" Target="../embeddings/oleObject1.bin"/></Relationships>
</file>

<file path=ppt/slides/_rels/slide8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6.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70.emf"/><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9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0419" y="580556"/>
            <a:ext cx="7071167" cy="1938992"/>
          </a:xfrm>
          <a:prstGeom prst="rect">
            <a:avLst/>
          </a:prstGeom>
        </p:spPr>
        <p:txBody>
          <a:bodyPr wrap="none" anchor="ctr">
            <a:spAutoFit/>
          </a:bodyPr>
          <a:lstStyle/>
          <a:p>
            <a:pPr algn="ctr">
              <a:defRPr/>
            </a:pPr>
            <a:r>
              <a:rPr lang="en-US" sz="6000" dirty="0">
                <a:solidFill>
                  <a:srgbClr val="FF0000"/>
                </a:solidFill>
                <a:effectLst>
                  <a:outerShdw blurRad="38100" dist="38100" dir="2700000" algn="tl">
                    <a:srgbClr val="000000"/>
                  </a:outerShdw>
                </a:effectLst>
                <a:latin typeface="Hancock"/>
              </a:rPr>
              <a:t>The Basics of</a:t>
            </a:r>
          </a:p>
          <a:p>
            <a:pPr algn="ctr">
              <a:defRPr/>
            </a:pPr>
            <a:r>
              <a:rPr lang="en-US" sz="6000" dirty="0">
                <a:solidFill>
                  <a:srgbClr val="FF0000"/>
                </a:solidFill>
                <a:effectLst>
                  <a:outerShdw blurRad="38100" dist="38100" dir="2700000" algn="tl">
                    <a:srgbClr val="000000"/>
                  </a:outerShdw>
                </a:effectLst>
                <a:latin typeface="Hancock"/>
              </a:rPr>
              <a:t>Historical Research </a:t>
            </a:r>
          </a:p>
        </p:txBody>
      </p:sp>
      <p:pic>
        <p:nvPicPr>
          <p:cNvPr id="6" name="Picture 5" descr="OSOS-archives.jpg"/>
          <p:cNvPicPr>
            <a:picLocks noChangeAspect="1"/>
          </p:cNvPicPr>
          <p:nvPr/>
        </p:nvPicPr>
        <p:blipFill>
          <a:blip r:embed="rId2" cstate="print"/>
          <a:stretch>
            <a:fillRect/>
          </a:stretch>
        </p:blipFill>
        <p:spPr>
          <a:xfrm>
            <a:off x="9711813" y="5635487"/>
            <a:ext cx="2133600" cy="956441"/>
          </a:xfrm>
          <a:prstGeom prst="rect">
            <a:avLst/>
          </a:prstGeom>
        </p:spPr>
      </p:pic>
      <p:sp>
        <p:nvSpPr>
          <p:cNvPr id="5" name="Text Box 8"/>
          <p:cNvSpPr txBox="1">
            <a:spLocks noChangeArrowheads="1"/>
          </p:cNvSpPr>
          <p:nvPr/>
        </p:nvSpPr>
        <p:spPr bwMode="auto">
          <a:xfrm>
            <a:off x="1981203" y="2988609"/>
            <a:ext cx="8229600" cy="2646878"/>
          </a:xfrm>
          <a:prstGeom prst="rect">
            <a:avLst/>
          </a:prstGeom>
          <a:noFill/>
          <a:ln w="9525">
            <a:noFill/>
            <a:miter lim="800000"/>
            <a:headEnd/>
            <a:tailEnd/>
          </a:ln>
          <a:effectLst/>
        </p:spPr>
        <p:txBody>
          <a:bodyPr wrap="square">
            <a:spAutoFit/>
          </a:bodyPr>
          <a:lstStyle/>
          <a:p>
            <a:pPr algn="ctr">
              <a:defRPr/>
            </a:pPr>
            <a:r>
              <a:rPr lang="en-US" sz="2600" dirty="0">
                <a:effectLst>
                  <a:outerShdw blurRad="38100" dist="38100" dir="2700000" algn="tl">
                    <a:srgbClr val="000000">
                      <a:alpha val="43137"/>
                    </a:srgbClr>
                  </a:outerShdw>
                </a:effectLst>
                <a:latin typeface="Century Gothic" panose="020B0502020202020204" pitchFamily="34" charset="0"/>
              </a:rPr>
              <a:t>Washington State Archives, Southwest Regional Branch</a:t>
            </a:r>
          </a:p>
          <a:p>
            <a:pPr algn="ctr">
              <a:defRPr/>
            </a:pPr>
            <a:r>
              <a:rPr lang="en-US" sz="2600" dirty="0">
                <a:effectLst>
                  <a:outerShdw blurRad="38100" dist="38100" dir="2700000" algn="tl">
                    <a:srgbClr val="000000">
                      <a:alpha val="43137"/>
                    </a:srgbClr>
                  </a:outerShdw>
                </a:effectLst>
                <a:latin typeface="Century Gothic" panose="020B0502020202020204" pitchFamily="34" charset="0"/>
              </a:rPr>
              <a:t>Washington State Library</a:t>
            </a:r>
          </a:p>
          <a:p>
            <a:pPr algn="ctr">
              <a:defRPr/>
            </a:pPr>
            <a:r>
              <a:rPr lang="en-US" sz="2400" dirty="0">
                <a:effectLst>
                  <a:outerShdw blurRad="38100" dist="38100" dir="2700000" algn="tl">
                    <a:srgbClr val="000000">
                      <a:alpha val="43137"/>
                    </a:srgbClr>
                  </a:outerShdw>
                </a:effectLst>
                <a:latin typeface="Century Gothic" panose="020B0502020202020204" pitchFamily="34" charset="0"/>
              </a:rPr>
              <a:t>Washington State Historical Records Advisory Board</a:t>
            </a:r>
          </a:p>
          <a:p>
            <a:pPr algn="ctr">
              <a:defRPr/>
            </a:pPr>
            <a:endParaRPr lang="en-US" sz="1600" dirty="0">
              <a:effectLst>
                <a:outerShdw blurRad="38100" dist="38100" dir="2700000" algn="tl">
                  <a:srgbClr val="000000">
                    <a:alpha val="43137"/>
                  </a:srgbClr>
                </a:outerShdw>
              </a:effectLst>
              <a:latin typeface="Century Gothic" panose="020B0502020202020204" pitchFamily="34" charset="0"/>
            </a:endParaRPr>
          </a:p>
          <a:p>
            <a:pPr algn="ctr">
              <a:spcBef>
                <a:spcPct val="20000"/>
              </a:spcBef>
              <a:defRPr/>
            </a:pPr>
            <a:r>
              <a:rPr lang="en-US" sz="4000" dirty="0">
                <a:effectLst>
                  <a:outerShdw blurRad="38100" dist="38100" dir="2700000" algn="tl">
                    <a:srgbClr val="000000">
                      <a:alpha val="43137"/>
                    </a:srgbClr>
                  </a:outerShdw>
                </a:effectLst>
                <a:latin typeface="Century Gothic" panose="020B0502020202020204" pitchFamily="34" charset="0"/>
              </a:rPr>
              <a:t>    October 22, 2016</a:t>
            </a:r>
          </a:p>
        </p:txBody>
      </p:sp>
    </p:spTree>
    <p:extLst>
      <p:ext uri="{BB962C8B-B14F-4D97-AF65-F5344CB8AC3E}">
        <p14:creationId xmlns:p14="http://schemas.microsoft.com/office/powerpoint/2010/main" val="28919331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9972367" y="5867402"/>
            <a:ext cx="1752600" cy="787400"/>
          </a:xfrm>
          <a:prstGeom prst="rect">
            <a:avLst/>
          </a:prstGeom>
        </p:spPr>
      </p:pic>
      <p:sp>
        <p:nvSpPr>
          <p:cNvPr id="6" name="Rectangle 3"/>
          <p:cNvSpPr>
            <a:spLocks noGrp="1" noChangeArrowheads="1"/>
          </p:cNvSpPr>
          <p:nvPr>
            <p:ph type="title" idx="4294967295"/>
          </p:nvPr>
        </p:nvSpPr>
        <p:spPr bwMode="auto">
          <a:xfrm>
            <a:off x="3124200" y="235327"/>
            <a:ext cx="5638800" cy="1143000"/>
          </a:xfrm>
          <a:prstGeom prst="rect">
            <a:avLst/>
          </a:prstGeom>
          <a:ln>
            <a:miter lim="800000"/>
            <a:headEnd/>
            <a:tailEnd/>
          </a:ln>
        </p:spPr>
        <p:txBody>
          <a:bodyPr anchor="ctr">
            <a:normAutofit fontScale="90000"/>
          </a:bodyPr>
          <a:lstStyle/>
          <a:p>
            <a:pPr eaLnBrk="1" hangingPunct="1">
              <a:defRPr/>
            </a:pPr>
            <a:r>
              <a:rPr lang="en-US" sz="8000" dirty="0">
                <a:effectLst>
                  <a:outerShdw blurRad="38100" dist="38100" dir="2700000" algn="tl">
                    <a:srgbClr val="000000"/>
                  </a:outerShdw>
                </a:effectLst>
                <a:cs typeface="Arial" pitchFamily="34" charset="0"/>
              </a:rPr>
              <a:t>History is:</a:t>
            </a:r>
          </a:p>
        </p:txBody>
      </p:sp>
      <p:sp>
        <p:nvSpPr>
          <p:cNvPr id="7" name="Text Box 6"/>
          <p:cNvSpPr txBox="1">
            <a:spLocks noChangeArrowheads="1"/>
          </p:cNvSpPr>
          <p:nvPr/>
        </p:nvSpPr>
        <p:spPr bwMode="auto">
          <a:xfrm>
            <a:off x="2286000" y="1606928"/>
            <a:ext cx="7848600" cy="4031873"/>
          </a:xfrm>
          <a:prstGeom prst="rect">
            <a:avLst/>
          </a:prstGeom>
          <a:noFill/>
          <a:ln w="9525">
            <a:noFill/>
            <a:miter lim="800000"/>
            <a:headEnd/>
            <a:tailEnd/>
          </a:ln>
          <a:effectLst/>
        </p:spPr>
        <p:txBody>
          <a:bodyPr wrap="square">
            <a:spAutoFit/>
          </a:bodyPr>
          <a:lstStyle/>
          <a:p>
            <a:pPr>
              <a:defRPr/>
            </a:pPr>
            <a:r>
              <a:rPr lang="en-US" sz="3200" dirty="0">
                <a:solidFill>
                  <a:srgbClr val="C00000"/>
                </a:solidFill>
                <a:effectLst>
                  <a:outerShdw blurRad="38100" dist="38100" dir="2700000" algn="tl">
                    <a:srgbClr val="000000">
                      <a:alpha val="43137"/>
                    </a:srgbClr>
                  </a:outerShdw>
                </a:effectLst>
                <a:latin typeface="Century Gothic" panose="020B0502020202020204" pitchFamily="34" charset="0"/>
              </a:rPr>
              <a:t>an of explanation events through time, when they happened, how they happened and why they are important.  </a:t>
            </a:r>
          </a:p>
          <a:p>
            <a:pPr>
              <a:defRPr/>
            </a:pPr>
            <a:endParaRPr lang="en-US" sz="3200"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a:defRPr/>
            </a:pPr>
            <a:r>
              <a:rPr lang="en-US" sz="3200" dirty="0">
                <a:solidFill>
                  <a:srgbClr val="C00000"/>
                </a:solidFill>
                <a:effectLst>
                  <a:outerShdw blurRad="38100" dist="38100" dir="2700000" algn="tl">
                    <a:srgbClr val="000000">
                      <a:alpha val="43137"/>
                    </a:srgbClr>
                  </a:outerShdw>
                </a:effectLst>
                <a:latin typeface="Century Gothic" panose="020B0502020202020204" pitchFamily="34" charset="0"/>
              </a:rPr>
              <a:t>The credibility of historical analysis and interpretation depends on the quality of the research that the historian does.</a:t>
            </a:r>
          </a:p>
        </p:txBody>
      </p:sp>
    </p:spTree>
    <p:extLst>
      <p:ext uri="{BB962C8B-B14F-4D97-AF65-F5344CB8AC3E}">
        <p14:creationId xmlns:p14="http://schemas.microsoft.com/office/powerpoint/2010/main" val="18877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134600" y="5825613"/>
            <a:ext cx="1752600" cy="787400"/>
          </a:xfrm>
          <a:prstGeom prst="rect">
            <a:avLst/>
          </a:prstGeom>
        </p:spPr>
      </p:pic>
      <p:sp>
        <p:nvSpPr>
          <p:cNvPr id="6" name="Text Box 3"/>
          <p:cNvSpPr txBox="1">
            <a:spLocks noChangeArrowheads="1"/>
          </p:cNvSpPr>
          <p:nvPr/>
        </p:nvSpPr>
        <p:spPr bwMode="auto">
          <a:xfrm>
            <a:off x="2057400" y="1752601"/>
            <a:ext cx="8077200" cy="584775"/>
          </a:xfrm>
          <a:prstGeom prst="rect">
            <a:avLst/>
          </a:prstGeom>
          <a:noFill/>
          <a:ln w="9525">
            <a:noFill/>
            <a:miter lim="800000"/>
            <a:headEnd/>
            <a:tailEnd/>
          </a:ln>
          <a:effectLst/>
        </p:spPr>
        <p:txBody>
          <a:bodyPr wrap="square">
            <a:spAutoFit/>
          </a:bodyPr>
          <a:lstStyle/>
          <a:p>
            <a:pPr algn="ctr">
              <a:defRPr/>
            </a:pPr>
            <a:r>
              <a:rPr lang="en-US" sz="3200" dirty="0">
                <a:solidFill>
                  <a:srgbClr val="C00000"/>
                </a:solidFill>
                <a:effectLst>
                  <a:outerShdw blurRad="38100" dist="38100" dir="2700000" algn="tl">
                    <a:srgbClr val="000000"/>
                  </a:outerShdw>
                </a:effectLst>
                <a:latin typeface="Century Gothic" panose="020B0502020202020204" pitchFamily="34" charset="0"/>
              </a:rPr>
              <a:t>Key questions about research sources:</a:t>
            </a:r>
          </a:p>
        </p:txBody>
      </p:sp>
      <p:sp>
        <p:nvSpPr>
          <p:cNvPr id="7" name="Rectangle 6"/>
          <p:cNvSpPr txBox="1">
            <a:spLocks noChangeArrowheads="1"/>
          </p:cNvSpPr>
          <p:nvPr/>
        </p:nvSpPr>
        <p:spPr>
          <a:xfrm>
            <a:off x="2667000" y="2743200"/>
            <a:ext cx="6477000"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50000"/>
              </a:spcAft>
              <a:buFontTx/>
              <a:buNone/>
              <a:defRPr/>
            </a:pPr>
            <a:r>
              <a:rPr lang="en-US" sz="4000" dirty="0">
                <a:effectLst>
                  <a:outerShdw blurRad="38100" dist="38100" dir="2700000" algn="tl">
                    <a:srgbClr val="000000">
                      <a:alpha val="43137"/>
                    </a:srgbClr>
                  </a:outerShdw>
                </a:effectLst>
              </a:rPr>
              <a:t>What are they?</a:t>
            </a:r>
          </a:p>
          <a:p>
            <a:pPr>
              <a:lnSpc>
                <a:spcPct val="80000"/>
              </a:lnSpc>
              <a:spcAft>
                <a:spcPct val="50000"/>
              </a:spcAft>
              <a:buFontTx/>
              <a:buNone/>
              <a:defRPr/>
            </a:pPr>
            <a:r>
              <a:rPr lang="en-US" sz="4000" dirty="0">
                <a:effectLst>
                  <a:outerShdw blurRad="38100" dist="38100" dir="2700000" algn="tl">
                    <a:srgbClr val="000000">
                      <a:alpha val="43137"/>
                    </a:srgbClr>
                  </a:outerShdw>
                </a:effectLst>
              </a:rPr>
              <a:t>Where are they? </a:t>
            </a:r>
          </a:p>
          <a:p>
            <a:pPr>
              <a:lnSpc>
                <a:spcPct val="80000"/>
              </a:lnSpc>
              <a:spcAft>
                <a:spcPct val="50000"/>
              </a:spcAft>
              <a:buFontTx/>
              <a:buNone/>
              <a:defRPr/>
            </a:pPr>
            <a:r>
              <a:rPr lang="en-US" sz="4000" dirty="0">
                <a:effectLst>
                  <a:outerShdw blurRad="38100" dist="38100" dir="2700000" algn="tl">
                    <a:srgbClr val="000000">
                      <a:alpha val="43137"/>
                    </a:srgbClr>
                  </a:outerShdw>
                </a:effectLst>
              </a:rPr>
              <a:t>How do I use them? </a:t>
            </a:r>
          </a:p>
        </p:txBody>
      </p:sp>
      <p:sp>
        <p:nvSpPr>
          <p:cNvPr id="8" name="Text Box 6"/>
          <p:cNvSpPr txBox="1">
            <a:spLocks noChangeArrowheads="1"/>
          </p:cNvSpPr>
          <p:nvPr/>
        </p:nvSpPr>
        <p:spPr bwMode="auto">
          <a:xfrm>
            <a:off x="1828800" y="457201"/>
            <a:ext cx="8534400" cy="954107"/>
          </a:xfrm>
          <a:prstGeom prst="rect">
            <a:avLst/>
          </a:prstGeom>
          <a:noFill/>
          <a:ln w="9525">
            <a:noFill/>
            <a:miter lim="800000"/>
            <a:headEnd/>
            <a:tailEnd/>
          </a:ln>
          <a:effectLst/>
        </p:spPr>
        <p:txBody>
          <a:bodyPr wrap="square">
            <a:spAutoFit/>
          </a:bodyPr>
          <a:lstStyle/>
          <a:p>
            <a:pPr algn="ctr">
              <a:defRPr/>
            </a:pPr>
            <a:r>
              <a:rPr lang="en-US" sz="2800" dirty="0">
                <a:effectLst>
                  <a:outerShdw blurRad="38100" dist="38100" dir="2700000" algn="tl">
                    <a:srgbClr val="000000"/>
                  </a:outerShdw>
                </a:effectLst>
                <a:latin typeface="Century Gothic" panose="020B0502020202020204" pitchFamily="34" charset="0"/>
              </a:rPr>
              <a:t>The historian’s analysis and conclusions are</a:t>
            </a:r>
          </a:p>
          <a:p>
            <a:pPr algn="ctr">
              <a:defRPr/>
            </a:pPr>
            <a:r>
              <a:rPr lang="en-US" sz="2800" dirty="0">
                <a:effectLst>
                  <a:outerShdw blurRad="38100" dist="38100" dir="2700000" algn="tl">
                    <a:srgbClr val="000000"/>
                  </a:outerShdw>
                </a:effectLst>
                <a:latin typeface="Century Gothic" panose="020B0502020202020204" pitchFamily="34" charset="0"/>
              </a:rPr>
              <a:t>based on evidence gathered through research.</a:t>
            </a:r>
          </a:p>
        </p:txBody>
      </p:sp>
    </p:spTree>
    <p:extLst>
      <p:ext uri="{BB962C8B-B14F-4D97-AF65-F5344CB8AC3E}">
        <p14:creationId xmlns:p14="http://schemas.microsoft.com/office/powerpoint/2010/main" val="2357646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218174" y="5874774"/>
            <a:ext cx="1752600" cy="787400"/>
          </a:xfrm>
          <a:prstGeom prst="rect">
            <a:avLst/>
          </a:prstGeom>
        </p:spPr>
      </p:pic>
      <p:sp>
        <p:nvSpPr>
          <p:cNvPr id="6" name="Text Box 4"/>
          <p:cNvSpPr txBox="1">
            <a:spLocks noChangeArrowheads="1"/>
          </p:cNvSpPr>
          <p:nvPr/>
        </p:nvSpPr>
        <p:spPr bwMode="auto">
          <a:xfrm>
            <a:off x="2057400" y="2070101"/>
            <a:ext cx="8077200" cy="3508375"/>
          </a:xfrm>
          <a:prstGeom prst="rect">
            <a:avLst/>
          </a:prstGeom>
          <a:noFill/>
          <a:ln w="9525">
            <a:noFill/>
            <a:miter lim="800000"/>
            <a:headEnd/>
            <a:tailEnd/>
          </a:ln>
          <a:effectLst/>
        </p:spPr>
        <p:txBody>
          <a:bodyPr wrap="square">
            <a:spAutoFit/>
          </a:bodyPr>
          <a:lstStyle/>
          <a:p>
            <a:pPr>
              <a:defRPr/>
            </a:pPr>
            <a:r>
              <a:rPr lang="en-US" sz="4000" dirty="0">
                <a:solidFill>
                  <a:srgbClr val="C00000"/>
                </a:solidFill>
                <a:effectLst>
                  <a:outerShdw blurRad="38100" dist="38100" dir="2700000" algn="tl">
                    <a:srgbClr val="000000">
                      <a:alpha val="43137"/>
                    </a:srgbClr>
                  </a:outerShdw>
                </a:effectLst>
                <a:latin typeface="Century Gothic" panose="020B0502020202020204" pitchFamily="34" charset="0"/>
              </a:rPr>
              <a:t>Primary Sources:</a:t>
            </a:r>
          </a:p>
          <a:p>
            <a:pPr>
              <a:defRPr/>
            </a:pPr>
            <a:r>
              <a:rPr lang="en-US" sz="2800" dirty="0">
                <a:solidFill>
                  <a:schemeClr val="bg2">
                    <a:lumMod val="20000"/>
                    <a:lumOff val="80000"/>
                  </a:schemeClr>
                </a:solidFill>
                <a:effectLst>
                  <a:outerShdw blurRad="38100" dist="38100" dir="2700000" algn="tl">
                    <a:srgbClr val="000000">
                      <a:alpha val="43137"/>
                    </a:srgbClr>
                  </a:outerShdw>
                </a:effectLst>
                <a:latin typeface="Century Gothic" panose="020B0502020202020204" pitchFamily="34" charset="0"/>
              </a:rPr>
              <a:t>Information that is generated during an event or by participants and witnesses. </a:t>
            </a:r>
          </a:p>
          <a:p>
            <a:pPr>
              <a:defRPr/>
            </a:pPr>
            <a:endParaRPr lang="en-US" sz="2800" dirty="0">
              <a:solidFill>
                <a:srgbClr val="FFFCF3"/>
              </a:solidFill>
              <a:effectLst>
                <a:outerShdw blurRad="38100" dist="38100" dir="2700000" algn="tl">
                  <a:srgbClr val="000000">
                    <a:alpha val="43137"/>
                  </a:srgbClr>
                </a:outerShdw>
              </a:effectLst>
              <a:latin typeface="Century Gothic" panose="020B0502020202020204" pitchFamily="34" charset="0"/>
            </a:endParaRPr>
          </a:p>
          <a:p>
            <a:pPr>
              <a:defRPr/>
            </a:pPr>
            <a:r>
              <a:rPr lang="en-US" sz="4000" dirty="0">
                <a:solidFill>
                  <a:srgbClr val="C00000"/>
                </a:solidFill>
                <a:effectLst>
                  <a:outerShdw blurRad="38100" dist="38100" dir="2700000" algn="tl">
                    <a:srgbClr val="000000">
                      <a:alpha val="43137"/>
                    </a:srgbClr>
                  </a:outerShdw>
                </a:effectLst>
                <a:latin typeface="Century Gothic" panose="020B0502020202020204" pitchFamily="34" charset="0"/>
              </a:rPr>
              <a:t>Secondary Sources:</a:t>
            </a:r>
          </a:p>
          <a:p>
            <a:pPr>
              <a:defRPr/>
            </a:pPr>
            <a:r>
              <a:rPr lang="en-US" sz="2800" dirty="0">
                <a:solidFill>
                  <a:schemeClr val="bg2">
                    <a:lumMod val="20000"/>
                    <a:lumOff val="80000"/>
                  </a:schemeClr>
                </a:solidFill>
                <a:effectLst>
                  <a:outerShdw blurRad="38100" dist="38100" dir="2700000" algn="tl">
                    <a:srgbClr val="000000">
                      <a:alpha val="43137"/>
                    </a:srgbClr>
                  </a:outerShdw>
                </a:effectLst>
                <a:latin typeface="Century Gothic" panose="020B0502020202020204" pitchFamily="34" charset="0"/>
              </a:rPr>
              <a:t>Information created after an event to explain it to someone else</a:t>
            </a:r>
            <a:r>
              <a:rPr lang="en-US" sz="3000" dirty="0">
                <a:solidFill>
                  <a:schemeClr val="bg2">
                    <a:lumMod val="20000"/>
                    <a:lumOff val="80000"/>
                  </a:schemeClr>
                </a:solidFill>
                <a:effectLst>
                  <a:outerShdw blurRad="38100" dist="38100" dir="2700000" algn="tl">
                    <a:srgbClr val="000000">
                      <a:alpha val="43137"/>
                    </a:srgbClr>
                  </a:outerShdw>
                </a:effectLst>
                <a:latin typeface="Century Gothic" panose="020B0502020202020204" pitchFamily="34" charset="0"/>
              </a:rPr>
              <a:t>.</a:t>
            </a:r>
          </a:p>
        </p:txBody>
      </p:sp>
      <p:sp>
        <p:nvSpPr>
          <p:cNvPr id="7" name="Rectangle 6"/>
          <p:cNvSpPr/>
          <p:nvPr/>
        </p:nvSpPr>
        <p:spPr>
          <a:xfrm>
            <a:off x="1917290" y="762001"/>
            <a:ext cx="8369711" cy="1077913"/>
          </a:xfrm>
          <a:prstGeom prst="rect">
            <a:avLst/>
          </a:prstGeom>
        </p:spPr>
        <p:txBody>
          <a:bodyPr wrap="square">
            <a:spAutoFit/>
          </a:bodyPr>
          <a:lstStyle/>
          <a:p>
            <a:pPr>
              <a:lnSpc>
                <a:spcPct val="80000"/>
              </a:lnSpc>
              <a:spcAft>
                <a:spcPct val="50000"/>
              </a:spcAft>
              <a:defRPr/>
            </a:pPr>
            <a:r>
              <a:rPr lang="en-US" sz="8000" dirty="0">
                <a:solidFill>
                  <a:srgbClr val="FFC000"/>
                </a:solidFill>
                <a:effectLst>
                  <a:outerShdw blurRad="38100" dist="38100" dir="2700000" algn="tl">
                    <a:srgbClr val="000000">
                      <a:alpha val="43137"/>
                    </a:srgbClr>
                  </a:outerShdw>
                </a:effectLst>
                <a:latin typeface="Century Gothic" panose="020B0502020202020204" pitchFamily="34" charset="0"/>
              </a:rPr>
              <a:t>What are they?</a:t>
            </a:r>
          </a:p>
        </p:txBody>
      </p:sp>
      <p:sp>
        <p:nvSpPr>
          <p:cNvPr id="8" name="Text Box 4"/>
          <p:cNvSpPr txBox="1">
            <a:spLocks noChangeArrowheads="1"/>
          </p:cNvSpPr>
          <p:nvPr/>
        </p:nvSpPr>
        <p:spPr bwMode="auto">
          <a:xfrm>
            <a:off x="2061882" y="2070101"/>
            <a:ext cx="8077200" cy="3508375"/>
          </a:xfrm>
          <a:prstGeom prst="rect">
            <a:avLst/>
          </a:prstGeom>
          <a:noFill/>
          <a:ln w="9525">
            <a:noFill/>
            <a:miter lim="800000"/>
            <a:headEnd/>
            <a:tailEnd/>
          </a:ln>
          <a:effectLst/>
        </p:spPr>
        <p:txBody>
          <a:bodyPr wrap="square">
            <a:spAutoFit/>
          </a:bodyPr>
          <a:lstStyle/>
          <a:p>
            <a:pPr>
              <a:defRPr/>
            </a:pPr>
            <a:r>
              <a:rPr lang="en-US" sz="4000" dirty="0">
                <a:solidFill>
                  <a:srgbClr val="C00000"/>
                </a:solidFill>
                <a:effectLst>
                  <a:outerShdw blurRad="38100" dist="38100" dir="2700000" algn="tl">
                    <a:srgbClr val="000000">
                      <a:alpha val="43137"/>
                    </a:srgbClr>
                  </a:outerShdw>
                </a:effectLst>
                <a:latin typeface="Century Gothic" panose="020B0502020202020204" pitchFamily="34" charset="0"/>
              </a:rPr>
              <a:t>Primary Sources:</a:t>
            </a:r>
          </a:p>
          <a:p>
            <a:pPr>
              <a:defRPr/>
            </a:pPr>
            <a:r>
              <a:rPr lang="en-US" sz="2800" dirty="0">
                <a:effectLst>
                  <a:outerShdw blurRad="38100" dist="38100" dir="2700000" algn="tl">
                    <a:srgbClr val="000000">
                      <a:alpha val="43137"/>
                    </a:srgbClr>
                  </a:outerShdw>
                </a:effectLst>
                <a:latin typeface="Century Gothic" panose="020B0502020202020204" pitchFamily="34" charset="0"/>
              </a:rPr>
              <a:t>Information that is generated during an event or by participants and witnesses.</a:t>
            </a:r>
            <a:r>
              <a:rPr lang="en-US" sz="2800" dirty="0">
                <a:solidFill>
                  <a:schemeClr val="bg2">
                    <a:lumMod val="20000"/>
                    <a:lumOff val="80000"/>
                  </a:schemeClr>
                </a:solidFill>
                <a:effectLst>
                  <a:outerShdw blurRad="38100" dist="38100" dir="2700000" algn="tl">
                    <a:srgbClr val="000000">
                      <a:alpha val="43137"/>
                    </a:srgbClr>
                  </a:outerShdw>
                </a:effectLst>
                <a:latin typeface="Century Gothic" panose="020B0502020202020204" pitchFamily="34" charset="0"/>
              </a:rPr>
              <a:t> </a:t>
            </a:r>
          </a:p>
          <a:p>
            <a:pPr>
              <a:defRPr/>
            </a:pPr>
            <a:endParaRPr lang="en-US" sz="2800" dirty="0">
              <a:solidFill>
                <a:srgbClr val="FFFCF3"/>
              </a:solidFill>
              <a:effectLst>
                <a:outerShdw blurRad="38100" dist="38100" dir="2700000" algn="tl">
                  <a:srgbClr val="000000">
                    <a:alpha val="43137"/>
                  </a:srgbClr>
                </a:outerShdw>
              </a:effectLst>
              <a:latin typeface="Century Gothic" panose="020B0502020202020204" pitchFamily="34" charset="0"/>
            </a:endParaRPr>
          </a:p>
          <a:p>
            <a:pPr>
              <a:defRPr/>
            </a:pPr>
            <a:r>
              <a:rPr lang="en-US" sz="4000" dirty="0">
                <a:solidFill>
                  <a:srgbClr val="C00000"/>
                </a:solidFill>
                <a:effectLst>
                  <a:outerShdw blurRad="38100" dist="38100" dir="2700000" algn="tl">
                    <a:srgbClr val="000000">
                      <a:alpha val="43137"/>
                    </a:srgbClr>
                  </a:outerShdw>
                </a:effectLst>
                <a:latin typeface="Century Gothic" panose="020B0502020202020204" pitchFamily="34" charset="0"/>
              </a:rPr>
              <a:t>Secondary Sources:</a:t>
            </a:r>
          </a:p>
          <a:p>
            <a:pPr>
              <a:defRPr/>
            </a:pPr>
            <a:r>
              <a:rPr lang="en-US" sz="2800" dirty="0">
                <a:effectLst>
                  <a:outerShdw blurRad="38100" dist="38100" dir="2700000" algn="tl">
                    <a:srgbClr val="000000">
                      <a:alpha val="43137"/>
                    </a:srgbClr>
                  </a:outerShdw>
                </a:effectLst>
                <a:latin typeface="Century Gothic" panose="020B0502020202020204" pitchFamily="34" charset="0"/>
              </a:rPr>
              <a:t>Information created after an event to explain it to someone else</a:t>
            </a:r>
            <a:r>
              <a:rPr lang="en-US" sz="3000" dirty="0">
                <a:effectLst>
                  <a:outerShdw blurRad="38100" dist="38100" dir="2700000" algn="tl">
                    <a:srgbClr val="000000">
                      <a:alpha val="43137"/>
                    </a:srgbClr>
                  </a:outerShdw>
                </a:effectLst>
                <a:latin typeface="Century Gothic" panose="020B0502020202020204" pitchFamily="34" charset="0"/>
              </a:rPr>
              <a:t>.</a:t>
            </a:r>
          </a:p>
        </p:txBody>
      </p:sp>
      <p:sp>
        <p:nvSpPr>
          <p:cNvPr id="9" name="Rectangle 8"/>
          <p:cNvSpPr/>
          <p:nvPr/>
        </p:nvSpPr>
        <p:spPr>
          <a:xfrm>
            <a:off x="1921772" y="762001"/>
            <a:ext cx="8369711" cy="1077913"/>
          </a:xfrm>
          <a:prstGeom prst="rect">
            <a:avLst/>
          </a:prstGeom>
        </p:spPr>
        <p:txBody>
          <a:bodyPr wrap="square">
            <a:spAutoFit/>
          </a:bodyPr>
          <a:lstStyle/>
          <a:p>
            <a:pPr>
              <a:lnSpc>
                <a:spcPct val="80000"/>
              </a:lnSpc>
              <a:spcAft>
                <a:spcPct val="50000"/>
              </a:spcAft>
              <a:defRPr/>
            </a:pPr>
            <a:r>
              <a:rPr lang="en-US" sz="8000" dirty="0">
                <a:effectLst>
                  <a:outerShdw blurRad="38100" dist="38100" dir="2700000" algn="tl">
                    <a:srgbClr val="000000">
                      <a:alpha val="43137"/>
                    </a:srgbClr>
                  </a:outerShdw>
                </a:effectLst>
                <a:latin typeface="Century Gothic" panose="020B0502020202020204" pitchFamily="34" charset="0"/>
              </a:rPr>
              <a:t>What are they?</a:t>
            </a:r>
          </a:p>
        </p:txBody>
      </p:sp>
    </p:spTree>
    <p:extLst>
      <p:ext uri="{BB962C8B-B14F-4D97-AF65-F5344CB8AC3E}">
        <p14:creationId xmlns:p14="http://schemas.microsoft.com/office/powerpoint/2010/main" val="43801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159181" y="5805948"/>
            <a:ext cx="1752600" cy="787400"/>
          </a:xfrm>
          <a:prstGeom prst="rect">
            <a:avLst/>
          </a:prstGeom>
        </p:spPr>
      </p:pic>
      <p:sp>
        <p:nvSpPr>
          <p:cNvPr id="6" name="Text Box 3"/>
          <p:cNvSpPr txBox="1">
            <a:spLocks noChangeArrowheads="1"/>
          </p:cNvSpPr>
          <p:nvPr/>
        </p:nvSpPr>
        <p:spPr bwMode="auto">
          <a:xfrm>
            <a:off x="1905000" y="228601"/>
            <a:ext cx="8077200" cy="823913"/>
          </a:xfrm>
          <a:prstGeom prst="rect">
            <a:avLst/>
          </a:prstGeom>
          <a:noFill/>
          <a:ln w="9525">
            <a:noFill/>
            <a:miter lim="800000"/>
            <a:headEnd/>
            <a:tailEnd/>
          </a:ln>
          <a:effectLst/>
        </p:spPr>
        <p:txBody>
          <a:bodyPr>
            <a:spAutoFit/>
          </a:bodyPr>
          <a:lstStyle/>
          <a:p>
            <a:pPr algn="ctr">
              <a:defRPr/>
            </a:pPr>
            <a:r>
              <a:rPr lang="en-US" sz="4800" dirty="0">
                <a:effectLst>
                  <a:outerShdw blurRad="38100" dist="38100" dir="2700000" algn="tl">
                    <a:srgbClr val="000000"/>
                  </a:outerShdw>
                </a:effectLst>
                <a:latin typeface="Century Gothic" panose="020B0502020202020204" pitchFamily="34" charset="0"/>
              </a:rPr>
              <a:t>Primary Sources Include:</a:t>
            </a:r>
          </a:p>
        </p:txBody>
      </p:sp>
      <p:sp>
        <p:nvSpPr>
          <p:cNvPr id="7" name="Rectangle 6"/>
          <p:cNvSpPr txBox="1">
            <a:spLocks noChangeArrowheads="1"/>
          </p:cNvSpPr>
          <p:nvPr/>
        </p:nvSpPr>
        <p:spPr>
          <a:xfrm>
            <a:off x="1905000" y="1295400"/>
            <a:ext cx="8382000" cy="434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Personal papers such as diaries, journals speeches, interviews, letters, memos, manuscripts</a:t>
            </a:r>
          </a:p>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Memoirs, autobiographies, and newspapers / periodicals from the time of the event</a:t>
            </a:r>
          </a:p>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Records of organizations and government agencies</a:t>
            </a:r>
          </a:p>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Photographs, audio and video recordings</a:t>
            </a:r>
          </a:p>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Artifacts</a:t>
            </a:r>
          </a:p>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Reports</a:t>
            </a:r>
          </a:p>
          <a:p>
            <a:pPr>
              <a:lnSpc>
                <a:spcPct val="80000"/>
              </a:lnSpc>
              <a:spcAft>
                <a:spcPct val="50000"/>
              </a:spcAft>
              <a:buFontTx/>
              <a:buNone/>
              <a:defRPr/>
            </a:pPr>
            <a:r>
              <a:rPr lang="en-US" sz="2400" dirty="0">
                <a:solidFill>
                  <a:srgbClr val="C00000"/>
                </a:solidFill>
                <a:effectLst>
                  <a:outerShdw blurRad="38100" dist="38100" dir="2700000" algn="tl">
                    <a:srgbClr val="000000">
                      <a:alpha val="43137"/>
                    </a:srgbClr>
                  </a:outerShdw>
                </a:effectLst>
              </a:rPr>
              <a:t>	Maps  </a:t>
            </a:r>
          </a:p>
        </p:txBody>
      </p:sp>
    </p:spTree>
    <p:extLst>
      <p:ext uri="{BB962C8B-B14F-4D97-AF65-F5344CB8AC3E}">
        <p14:creationId xmlns:p14="http://schemas.microsoft.com/office/powerpoint/2010/main" val="124447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210800" y="5864942"/>
            <a:ext cx="1752600" cy="787400"/>
          </a:xfrm>
          <a:prstGeom prst="rect">
            <a:avLst/>
          </a:prstGeom>
        </p:spPr>
      </p:pic>
      <p:sp>
        <p:nvSpPr>
          <p:cNvPr id="6" name="Rectangle 3"/>
          <p:cNvSpPr>
            <a:spLocks noGrp="1" noChangeArrowheads="1"/>
          </p:cNvSpPr>
          <p:nvPr>
            <p:ph type="title" idx="4294967295"/>
          </p:nvPr>
        </p:nvSpPr>
        <p:spPr bwMode="auto">
          <a:xfrm>
            <a:off x="1209368" y="304800"/>
            <a:ext cx="9001432" cy="1066800"/>
          </a:xfrm>
          <a:prstGeom prst="rect">
            <a:avLst/>
          </a:prstGeom>
          <a:ln>
            <a:miter lim="800000"/>
            <a:headEnd/>
            <a:tailEnd/>
          </a:ln>
        </p:spPr>
        <p:txBody>
          <a:bodyPr anchor="ctr"/>
          <a:lstStyle/>
          <a:p>
            <a:pPr algn="ctr" eaLnBrk="1" hangingPunct="1">
              <a:defRPr/>
            </a:pPr>
            <a:r>
              <a:rPr lang="en-US" sz="6000" dirty="0">
                <a:effectLst>
                  <a:outerShdw blurRad="38100" dist="38100" dir="2700000" algn="tl">
                    <a:srgbClr val="000000">
                      <a:alpha val="43137"/>
                    </a:srgbClr>
                  </a:outerShdw>
                </a:effectLst>
              </a:rPr>
              <a:t>Secondary Sources</a:t>
            </a:r>
          </a:p>
        </p:txBody>
      </p:sp>
      <p:sp>
        <p:nvSpPr>
          <p:cNvPr id="7" name="Text Box 8"/>
          <p:cNvSpPr txBox="1">
            <a:spLocks noChangeArrowheads="1"/>
          </p:cNvSpPr>
          <p:nvPr/>
        </p:nvSpPr>
        <p:spPr bwMode="auto">
          <a:xfrm>
            <a:off x="2057400" y="1524000"/>
            <a:ext cx="8077200" cy="4468916"/>
          </a:xfrm>
          <a:prstGeom prst="rect">
            <a:avLst/>
          </a:prstGeom>
          <a:noFill/>
          <a:ln w="9525">
            <a:noFill/>
            <a:miter lim="800000"/>
            <a:headEnd/>
            <a:tailEnd/>
          </a:ln>
        </p:spPr>
        <p:txBody>
          <a:bodyPr wrap="square">
            <a:spAutoFit/>
          </a:bodyPr>
          <a:lstStyle/>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Histories</a:t>
            </a:r>
          </a:p>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Biographies</a:t>
            </a:r>
          </a:p>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Encyclopedias</a:t>
            </a:r>
          </a:p>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Periodicals (Written after event) </a:t>
            </a:r>
          </a:p>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Newspapers (Written after event) </a:t>
            </a:r>
          </a:p>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Theses</a:t>
            </a:r>
          </a:p>
          <a:p>
            <a:pPr algn="ctr">
              <a:spcAft>
                <a:spcPct val="15000"/>
              </a:spcAft>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Dissertations</a:t>
            </a:r>
          </a:p>
        </p:txBody>
      </p:sp>
    </p:spTree>
    <p:extLst>
      <p:ext uri="{BB962C8B-B14F-4D97-AF65-F5344CB8AC3E}">
        <p14:creationId xmlns:p14="http://schemas.microsoft.com/office/powerpoint/2010/main" val="58348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218175" y="5845277"/>
            <a:ext cx="1752600" cy="787400"/>
          </a:xfrm>
          <a:prstGeom prst="rect">
            <a:avLst/>
          </a:prstGeom>
        </p:spPr>
      </p:pic>
      <p:sp>
        <p:nvSpPr>
          <p:cNvPr id="6" name="Rectangle 5"/>
          <p:cNvSpPr/>
          <p:nvPr/>
        </p:nvSpPr>
        <p:spPr>
          <a:xfrm>
            <a:off x="2677280" y="990601"/>
            <a:ext cx="6619120" cy="830997"/>
          </a:xfrm>
          <a:prstGeom prst="rect">
            <a:avLst/>
          </a:prstGeom>
        </p:spPr>
        <p:txBody>
          <a:bodyPr wrap="none">
            <a:spAutoFit/>
          </a:bodyPr>
          <a:lstStyle/>
          <a:p>
            <a:pPr algn="ctr">
              <a:lnSpc>
                <a:spcPct val="80000"/>
              </a:lnSpc>
              <a:spcAft>
                <a:spcPct val="50000"/>
              </a:spcAft>
              <a:defRPr/>
            </a:pPr>
            <a:r>
              <a:rPr lang="en-US" sz="6000" dirty="0">
                <a:effectLst>
                  <a:outerShdw blurRad="38100" dist="38100" dir="2700000" algn="tl">
                    <a:srgbClr val="000000">
                      <a:alpha val="43137"/>
                    </a:srgbClr>
                  </a:outerShdw>
                </a:effectLst>
                <a:latin typeface="Century Gothic" panose="020B0502020202020204" pitchFamily="34" charset="0"/>
              </a:rPr>
              <a:t>Where are they? </a:t>
            </a:r>
          </a:p>
        </p:txBody>
      </p:sp>
      <p:sp>
        <p:nvSpPr>
          <p:cNvPr id="7" name="TextBox 2"/>
          <p:cNvSpPr txBox="1">
            <a:spLocks noChangeArrowheads="1"/>
          </p:cNvSpPr>
          <p:nvPr/>
        </p:nvSpPr>
        <p:spPr bwMode="auto">
          <a:xfrm>
            <a:off x="2667000" y="1847851"/>
            <a:ext cx="6893234" cy="3477875"/>
          </a:xfrm>
          <a:prstGeom prst="rect">
            <a:avLst/>
          </a:prstGeom>
          <a:noFill/>
          <a:ln w="9525">
            <a:noFill/>
            <a:miter lim="800000"/>
            <a:headEnd/>
            <a:tailEnd/>
          </a:ln>
        </p:spPr>
        <p:txBody>
          <a:bodyPr wrap="none">
            <a:spAutoFit/>
          </a:bodyPr>
          <a:lstStyle/>
          <a:p>
            <a:pPr>
              <a:defRPr/>
            </a:pPr>
            <a:r>
              <a:rPr lang="en-US" sz="4400" dirty="0">
                <a:solidFill>
                  <a:srgbClr val="C00000"/>
                </a:solidFill>
                <a:effectLst>
                  <a:outerShdw blurRad="38100" dist="38100" dir="2700000" algn="tl">
                    <a:srgbClr val="000000">
                      <a:alpha val="43137"/>
                    </a:srgbClr>
                  </a:outerShdw>
                </a:effectLst>
                <a:latin typeface="Century Gothic" panose="020B0502020202020204" pitchFamily="34" charset="0"/>
              </a:rPr>
              <a:t>Archives</a:t>
            </a:r>
          </a:p>
          <a:p>
            <a:pPr>
              <a:defRPr/>
            </a:pPr>
            <a:r>
              <a:rPr lang="en-US" sz="4400" dirty="0">
                <a:solidFill>
                  <a:srgbClr val="C00000"/>
                </a:solidFill>
                <a:effectLst>
                  <a:outerShdw blurRad="38100" dist="38100" dir="2700000" algn="tl">
                    <a:srgbClr val="000000">
                      <a:alpha val="43137"/>
                    </a:srgbClr>
                  </a:outerShdw>
                </a:effectLst>
                <a:latin typeface="Century Gothic" panose="020B0502020202020204" pitchFamily="34" charset="0"/>
              </a:rPr>
              <a:t>Museums</a:t>
            </a:r>
          </a:p>
          <a:p>
            <a:pPr>
              <a:defRPr/>
            </a:pPr>
            <a:r>
              <a:rPr lang="en-US" sz="4400" dirty="0">
                <a:solidFill>
                  <a:srgbClr val="C00000"/>
                </a:solidFill>
                <a:effectLst>
                  <a:outerShdw blurRad="38100" dist="38100" dir="2700000" algn="tl">
                    <a:srgbClr val="000000">
                      <a:alpha val="43137"/>
                    </a:srgbClr>
                  </a:outerShdw>
                </a:effectLst>
                <a:latin typeface="Century Gothic" panose="020B0502020202020204" pitchFamily="34" charset="0"/>
              </a:rPr>
              <a:t>Historical Societies</a:t>
            </a:r>
          </a:p>
          <a:p>
            <a:pPr>
              <a:defRPr/>
            </a:pPr>
            <a:r>
              <a:rPr lang="en-US" sz="4400" dirty="0">
                <a:solidFill>
                  <a:srgbClr val="C00000"/>
                </a:solidFill>
                <a:effectLst>
                  <a:outerShdw blurRad="38100" dist="38100" dir="2700000" algn="tl">
                    <a:srgbClr val="000000">
                      <a:alpha val="43137"/>
                    </a:srgbClr>
                  </a:outerShdw>
                </a:effectLst>
                <a:latin typeface="Century Gothic" panose="020B0502020202020204" pitchFamily="34" charset="0"/>
              </a:rPr>
              <a:t>Colleges and Universities</a:t>
            </a:r>
          </a:p>
          <a:p>
            <a:pPr>
              <a:defRPr/>
            </a:pPr>
            <a:r>
              <a:rPr lang="en-US" sz="4400" dirty="0">
                <a:solidFill>
                  <a:srgbClr val="C00000"/>
                </a:solidFill>
                <a:effectLst>
                  <a:outerShdw blurRad="38100" dist="38100" dir="2700000" algn="tl">
                    <a:srgbClr val="000000">
                      <a:alpha val="43137"/>
                    </a:srgbClr>
                  </a:outerShdw>
                </a:effectLst>
                <a:latin typeface="Century Gothic" panose="020B0502020202020204" pitchFamily="34" charset="0"/>
              </a:rPr>
              <a:t>Libraries</a:t>
            </a:r>
          </a:p>
        </p:txBody>
      </p:sp>
    </p:spTree>
    <p:extLst>
      <p:ext uri="{BB962C8B-B14F-4D97-AF65-F5344CB8AC3E}">
        <p14:creationId xmlns:p14="http://schemas.microsoft.com/office/powerpoint/2010/main" val="3791075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041193" y="5803900"/>
            <a:ext cx="1752600" cy="787400"/>
          </a:xfrm>
          <a:prstGeom prst="rect">
            <a:avLst/>
          </a:prstGeom>
        </p:spPr>
      </p:pic>
      <p:sp>
        <p:nvSpPr>
          <p:cNvPr id="6" name="Text Box 4"/>
          <p:cNvSpPr txBox="1">
            <a:spLocks noChangeArrowheads="1"/>
          </p:cNvSpPr>
          <p:nvPr/>
        </p:nvSpPr>
        <p:spPr bwMode="auto">
          <a:xfrm>
            <a:off x="2209800" y="1130301"/>
            <a:ext cx="6858000" cy="708025"/>
          </a:xfrm>
          <a:prstGeom prst="rect">
            <a:avLst/>
          </a:prstGeom>
          <a:noFill/>
          <a:ln w="9525">
            <a:noFill/>
            <a:miter lim="800000"/>
            <a:headEnd/>
            <a:tailEnd/>
          </a:ln>
          <a:effectLst/>
        </p:spPr>
        <p:txBody>
          <a:bodyPr>
            <a:spAutoFit/>
          </a:bodyPr>
          <a:lstStyle/>
          <a:p>
            <a:pPr>
              <a:defRPr/>
            </a:pPr>
            <a:r>
              <a:rPr lang="en-US" sz="4000" dirty="0">
                <a:solidFill>
                  <a:srgbClr val="C00000"/>
                </a:solidFill>
                <a:effectLst>
                  <a:outerShdw blurRad="38100" dist="38100" dir="2700000" algn="tl">
                    <a:srgbClr val="000000">
                      <a:alpha val="43137"/>
                    </a:srgbClr>
                  </a:outerShdw>
                </a:effectLst>
                <a:latin typeface="Century Gothic" panose="020B0502020202020204" pitchFamily="34" charset="0"/>
              </a:rPr>
              <a:t>Secondary sources:</a:t>
            </a:r>
          </a:p>
        </p:txBody>
      </p:sp>
      <p:sp>
        <p:nvSpPr>
          <p:cNvPr id="7" name="Rectangle 7"/>
          <p:cNvSpPr>
            <a:spLocks noGrp="1" noChangeArrowheads="1"/>
          </p:cNvSpPr>
          <p:nvPr>
            <p:ph type="title" idx="4294967295"/>
          </p:nvPr>
        </p:nvSpPr>
        <p:spPr bwMode="auto">
          <a:xfrm>
            <a:off x="2209800" y="1609725"/>
            <a:ext cx="5943600" cy="1828800"/>
          </a:xfrm>
          <a:prstGeom prst="rect">
            <a:avLst/>
          </a:prstGeom>
          <a:ln w="38100">
            <a:miter lim="800000"/>
            <a:headEnd/>
            <a:tailEnd/>
          </a:ln>
        </p:spPr>
        <p:txBody>
          <a:bodyPr anchor="ctr">
            <a:normAutofit/>
          </a:bodyPr>
          <a:lstStyle/>
          <a:p>
            <a:pPr>
              <a:spcAft>
                <a:spcPts val="2000"/>
              </a:spcAft>
              <a:defRPr/>
            </a:pPr>
            <a:r>
              <a:rPr lang="en-US" sz="2000" dirty="0">
                <a:effectLst>
                  <a:outerShdw blurRad="38100" dist="38100" dir="2700000" algn="tl">
                    <a:srgbClr val="000000">
                      <a:alpha val="43137"/>
                    </a:srgbClr>
                  </a:outerShdw>
                </a:effectLst>
              </a:rPr>
              <a:t>Introduction to a topic.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Historical context.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Historical analysis and interpretation.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Information on primary sources.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Makes sense of primary sources.</a:t>
            </a:r>
          </a:p>
        </p:txBody>
      </p:sp>
      <p:sp>
        <p:nvSpPr>
          <p:cNvPr id="8" name="Rectangle 7"/>
          <p:cNvSpPr/>
          <p:nvPr/>
        </p:nvSpPr>
        <p:spPr>
          <a:xfrm>
            <a:off x="2167870" y="1"/>
            <a:ext cx="7585731" cy="1015663"/>
          </a:xfrm>
          <a:prstGeom prst="rect">
            <a:avLst/>
          </a:prstGeom>
        </p:spPr>
        <p:txBody>
          <a:bodyPr wrap="none">
            <a:spAutoFit/>
          </a:bodyPr>
          <a:lstStyle/>
          <a:p>
            <a:pPr algn="ctr">
              <a:defRPr/>
            </a:pPr>
            <a:r>
              <a:rPr lang="en-US" sz="6000" dirty="0">
                <a:effectLst>
                  <a:outerShdw blurRad="38100" dist="38100" dir="2700000" algn="tl">
                    <a:srgbClr val="000000">
                      <a:alpha val="43137"/>
                    </a:srgbClr>
                  </a:outerShdw>
                </a:effectLst>
                <a:latin typeface="Century Gothic" panose="020B0502020202020204" pitchFamily="34" charset="0"/>
              </a:rPr>
              <a:t>How do I use them?</a:t>
            </a:r>
          </a:p>
        </p:txBody>
      </p:sp>
      <p:sp>
        <p:nvSpPr>
          <p:cNvPr id="9" name="Text Box 4"/>
          <p:cNvSpPr txBox="1">
            <a:spLocks noChangeArrowheads="1"/>
          </p:cNvSpPr>
          <p:nvPr/>
        </p:nvSpPr>
        <p:spPr bwMode="auto">
          <a:xfrm>
            <a:off x="2209800" y="3505201"/>
            <a:ext cx="7162800" cy="708025"/>
          </a:xfrm>
          <a:prstGeom prst="rect">
            <a:avLst/>
          </a:prstGeom>
          <a:noFill/>
          <a:ln w="9525">
            <a:noFill/>
            <a:miter lim="800000"/>
            <a:headEnd/>
            <a:tailEnd/>
          </a:ln>
          <a:effectLst/>
        </p:spPr>
        <p:txBody>
          <a:bodyPr>
            <a:spAutoFit/>
          </a:bodyPr>
          <a:lstStyle/>
          <a:p>
            <a:pPr>
              <a:defRPr/>
            </a:pPr>
            <a:r>
              <a:rPr lang="en-US" sz="4000" dirty="0">
                <a:solidFill>
                  <a:srgbClr val="C00000"/>
                </a:solidFill>
                <a:effectLst>
                  <a:outerShdw blurRad="38100" dist="38100" dir="2700000" algn="tl">
                    <a:srgbClr val="000000">
                      <a:alpha val="43137"/>
                    </a:srgbClr>
                  </a:outerShdw>
                </a:effectLst>
                <a:latin typeface="Century Gothic" panose="020B0502020202020204" pitchFamily="34" charset="0"/>
              </a:rPr>
              <a:t>Primary sources:</a:t>
            </a:r>
          </a:p>
        </p:txBody>
      </p:sp>
      <p:sp>
        <p:nvSpPr>
          <p:cNvPr id="10" name="Rectangle 7"/>
          <p:cNvSpPr txBox="1">
            <a:spLocks noChangeArrowheads="1"/>
          </p:cNvSpPr>
          <p:nvPr/>
        </p:nvSpPr>
        <p:spPr bwMode="auto">
          <a:xfrm>
            <a:off x="2209800" y="3975100"/>
            <a:ext cx="8001000" cy="1828800"/>
          </a:xfrm>
          <a:prstGeom prst="rect">
            <a:avLst/>
          </a:prstGeom>
          <a:noFill/>
          <a:ln w="38100">
            <a:miter lim="800000"/>
            <a:headEnd/>
            <a:tailEnd/>
          </a:ln>
        </p:spPr>
        <p:txBody>
          <a:bodyPr anchor="ctr"/>
          <a:lstStyle/>
          <a:p>
            <a:pPr>
              <a:spcAft>
                <a:spcPts val="2000"/>
              </a:spcAft>
              <a:defRPr/>
            </a:pPr>
            <a: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t>Direct evidence on events and participants. </a:t>
            </a:r>
            <a:b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br>
            <a: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t>Information generated by participants or observers. </a:t>
            </a:r>
            <a:b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br>
            <a: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t>Personal connections to events and conditions.</a:t>
            </a:r>
            <a:b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br>
            <a: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t>Evidence that supports or contradicts secondary sources.</a:t>
            </a:r>
            <a:b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br>
            <a:r>
              <a:rPr lang="en-US" sz="2000" kern="0" dirty="0">
                <a:effectLst>
                  <a:outerShdw blurRad="38100" dist="38100" dir="2700000" algn="tl">
                    <a:srgbClr val="000000">
                      <a:alpha val="43137"/>
                    </a:srgbClr>
                  </a:outerShdw>
                </a:effectLst>
                <a:latin typeface="Century Gothic" panose="020B0502020202020204" pitchFamily="34" charset="0"/>
                <a:ea typeface="+mj-ea"/>
                <a:cs typeface="+mj-cs"/>
              </a:rPr>
              <a:t>Evidence used to test and support the researcher’s analysis.</a:t>
            </a:r>
          </a:p>
        </p:txBody>
      </p:sp>
    </p:spTree>
    <p:extLst>
      <p:ext uri="{BB962C8B-B14F-4D97-AF65-F5344CB8AC3E}">
        <p14:creationId xmlns:p14="http://schemas.microsoft.com/office/powerpoint/2010/main" val="2666840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2057401" y="67270"/>
            <a:ext cx="8113713" cy="923330"/>
          </a:xfrm>
          <a:prstGeom prst="rect">
            <a:avLst/>
          </a:prstGeom>
          <a:noFill/>
          <a:ln w="9525">
            <a:noFill/>
            <a:miter lim="800000"/>
            <a:headEnd/>
            <a:tailEnd/>
          </a:ln>
          <a:effectLst/>
        </p:spPr>
        <p:txBody>
          <a:bodyPr wrap="square">
            <a:spAutoFit/>
          </a:bodyPr>
          <a:lstStyle/>
          <a:p>
            <a:pPr algn="ctr">
              <a:defRPr/>
            </a:pPr>
            <a:r>
              <a:rPr lang="en-US" sz="5400" dirty="0">
                <a:effectLst>
                  <a:outerShdw blurRad="38100" dist="38100" dir="2700000" algn="tl">
                    <a:srgbClr val="000000"/>
                  </a:outerShdw>
                </a:effectLst>
                <a:latin typeface="Hancock"/>
              </a:rPr>
              <a:t>First Stop: The Library</a:t>
            </a:r>
          </a:p>
        </p:txBody>
      </p:sp>
      <p:pic>
        <p:nvPicPr>
          <p:cNvPr id="7" name="Picture 7" descr="C:\Documents and Settings\msaunder\Local Settings\Temporary Internet Files\Content.IE5\F3QKUOWH\MPj04394140000[1].jpg"/>
          <p:cNvPicPr>
            <a:picLocks noChangeAspect="1" noChangeArrowheads="1"/>
          </p:cNvPicPr>
          <p:nvPr/>
        </p:nvPicPr>
        <p:blipFill>
          <a:blip r:embed="rId2" cstate="print"/>
          <a:srcRect/>
          <a:stretch>
            <a:fillRect/>
          </a:stretch>
        </p:blipFill>
        <p:spPr bwMode="auto">
          <a:xfrm>
            <a:off x="2057401" y="1060450"/>
            <a:ext cx="8113713" cy="5416550"/>
          </a:xfrm>
          <a:prstGeom prst="rect">
            <a:avLst/>
          </a:prstGeom>
          <a:ln>
            <a:noFill/>
          </a:ln>
          <a:effectLst>
            <a:outerShdw blurRad="292100" dist="139700" dir="2700000" algn="tl" rotWithShape="0">
              <a:srgbClr val="333333">
                <a:alpha val="65000"/>
              </a:srgbClr>
            </a:outerShdw>
          </a:effectLst>
        </p:spPr>
      </p:pic>
      <p:sp>
        <p:nvSpPr>
          <p:cNvPr id="8" name="Text Box 2"/>
          <p:cNvSpPr txBox="1">
            <a:spLocks noChangeArrowheads="1"/>
          </p:cNvSpPr>
          <p:nvPr/>
        </p:nvSpPr>
        <p:spPr bwMode="auto">
          <a:xfrm>
            <a:off x="1866900" y="1136651"/>
            <a:ext cx="8610600" cy="2308225"/>
          </a:xfrm>
          <a:prstGeom prst="rect">
            <a:avLst/>
          </a:prstGeom>
          <a:noFill/>
          <a:ln w="9525">
            <a:noFill/>
            <a:miter lim="800000"/>
            <a:headEnd/>
            <a:tailEnd/>
          </a:ln>
          <a:effectLst/>
        </p:spPr>
        <p:txBody>
          <a:bodyPr>
            <a:spAutoFit/>
          </a:bodyPr>
          <a:lstStyle/>
          <a:p>
            <a:pPr algn="ctr">
              <a:defRPr/>
            </a:pPr>
            <a:r>
              <a:rPr lang="en-US" sz="7200" dirty="0">
                <a:solidFill>
                  <a:schemeClr val="bg1"/>
                </a:solidFill>
                <a:effectLst>
                  <a:outerShdw blurRad="38100" dist="38100" dir="2700000" algn="tl">
                    <a:srgbClr val="000000">
                      <a:alpha val="43137"/>
                    </a:srgbClr>
                  </a:outerShdw>
                </a:effectLst>
                <a:latin typeface="Century Gothic" panose="020B0502020202020204" pitchFamily="34" charset="0"/>
              </a:rPr>
              <a:t>Doing Secondary </a:t>
            </a:r>
          </a:p>
          <a:p>
            <a:pPr algn="ctr">
              <a:defRPr/>
            </a:pPr>
            <a:r>
              <a:rPr lang="en-US" sz="7200" dirty="0">
                <a:solidFill>
                  <a:schemeClr val="bg1"/>
                </a:solidFill>
                <a:effectLst>
                  <a:outerShdw blurRad="38100" dist="38100" dir="2700000" algn="tl">
                    <a:srgbClr val="000000">
                      <a:alpha val="43137"/>
                    </a:srgbClr>
                  </a:outerShdw>
                </a:effectLst>
                <a:latin typeface="Century Gothic" panose="020B0502020202020204" pitchFamily="34" charset="0"/>
              </a:rPr>
              <a:t>Source Research</a:t>
            </a:r>
          </a:p>
        </p:txBody>
      </p:sp>
      <p:sp>
        <p:nvSpPr>
          <p:cNvPr id="9" name="Text Box 8"/>
          <p:cNvSpPr txBox="1">
            <a:spLocks noChangeArrowheads="1"/>
          </p:cNvSpPr>
          <p:nvPr/>
        </p:nvSpPr>
        <p:spPr bwMode="auto">
          <a:xfrm>
            <a:off x="2133600" y="3953202"/>
            <a:ext cx="8077200" cy="1815882"/>
          </a:xfrm>
          <a:prstGeom prst="rect">
            <a:avLst/>
          </a:prstGeom>
          <a:noFill/>
          <a:ln w="9525">
            <a:noFill/>
            <a:miter lim="800000"/>
            <a:headEnd/>
            <a:tailEnd/>
          </a:ln>
          <a:effectLst/>
        </p:spPr>
        <p:txBody>
          <a:bodyPr>
            <a:spAutoFit/>
          </a:bodyPr>
          <a:lstStyle/>
          <a:p>
            <a:pPr algn="ctr">
              <a:defRP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rPr>
              <a:t>Sean Lanksbury</a:t>
            </a:r>
          </a:p>
          <a:p>
            <a:pPr algn="ctr">
              <a:defRP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rPr>
              <a:t>Washington State Library</a:t>
            </a:r>
          </a:p>
          <a:p>
            <a:pPr algn="ctr">
              <a:defRP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rPr>
              <a:t>PNW &amp; Special Collections Librarian</a:t>
            </a:r>
          </a:p>
          <a:p>
            <a:pPr algn="ctr">
              <a:defRP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rPr>
              <a:t>sean.lanksbury@sos.wa.gov </a:t>
            </a:r>
          </a:p>
        </p:txBody>
      </p:sp>
      <p:pic>
        <p:nvPicPr>
          <p:cNvPr id="10" name="Picture 9" descr="OSOS-archives.jpg"/>
          <p:cNvPicPr>
            <a:picLocks noChangeAspect="1"/>
          </p:cNvPicPr>
          <p:nvPr/>
        </p:nvPicPr>
        <p:blipFill>
          <a:blip r:embed="rId3" cstate="print"/>
          <a:stretch>
            <a:fillRect/>
          </a:stretch>
        </p:blipFill>
        <p:spPr>
          <a:xfrm>
            <a:off x="1752600" y="5943600"/>
            <a:ext cx="1752600" cy="787400"/>
          </a:xfrm>
          <a:prstGeom prst="rect">
            <a:avLst/>
          </a:prstGeom>
        </p:spPr>
      </p:pic>
    </p:spTree>
    <p:extLst>
      <p:ext uri="{BB962C8B-B14F-4D97-AF65-F5344CB8AC3E}">
        <p14:creationId xmlns:p14="http://schemas.microsoft.com/office/powerpoint/2010/main" val="1666191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Rectangle 3"/>
          <p:cNvSpPr txBox="1">
            <a:spLocks noChangeArrowheads="1"/>
          </p:cNvSpPr>
          <p:nvPr/>
        </p:nvSpPr>
        <p:spPr bwMode="auto">
          <a:xfrm>
            <a:off x="2590800" y="0"/>
            <a:ext cx="8153400" cy="838200"/>
          </a:xfrm>
          <a:prstGeom prst="rect">
            <a:avLst/>
          </a:prstGeom>
          <a:ln>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5400" dirty="0">
                <a:solidFill>
                  <a:schemeClr val="tx1"/>
                </a:solidFill>
                <a:effectLst>
                  <a:outerShdw blurRad="38100" dist="38100" dir="2700000" algn="tl">
                    <a:srgbClr val="000000">
                      <a:alpha val="43137"/>
                    </a:srgbClr>
                  </a:outerShdw>
                </a:effectLst>
                <a:latin typeface="Century Gothic" panose="020B0502020202020204" pitchFamily="34" charset="0"/>
              </a:rPr>
              <a:t>Secondary Sources</a:t>
            </a:r>
          </a:p>
        </p:txBody>
      </p:sp>
      <p:pic>
        <p:nvPicPr>
          <p:cNvPr id="7" name="Picture 10" descr="PNQ 94: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3369875"/>
            <a:ext cx="2438400" cy="31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2590801"/>
            <a:ext cx="2397370" cy="359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pic>
      <p:pic>
        <p:nvPicPr>
          <p:cNvPr id="9"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00" y="2015246"/>
            <a:ext cx="2311609" cy="347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pic>
      <p:sp>
        <p:nvSpPr>
          <p:cNvPr id="11" name="Rectangle 10"/>
          <p:cNvSpPr/>
          <p:nvPr/>
        </p:nvSpPr>
        <p:spPr>
          <a:xfrm>
            <a:off x="3733800" y="1066801"/>
            <a:ext cx="6096000" cy="830997"/>
          </a:xfrm>
          <a:prstGeom prst="rect">
            <a:avLst/>
          </a:prstGeom>
        </p:spPr>
        <p:txBody>
          <a:bodyPr wrap="square">
            <a:spAutoFit/>
          </a:bodyPr>
          <a:lstStyle/>
          <a:p>
            <a:pPr algn="ctr">
              <a:lnSpc>
                <a:spcPct val="80000"/>
              </a:lnSpc>
              <a:spcAft>
                <a:spcPct val="50000"/>
              </a:spcAft>
              <a:defRPr/>
            </a:pPr>
            <a:r>
              <a:rPr lang="en-US" sz="6000" dirty="0">
                <a:solidFill>
                  <a:srgbClr val="C00000"/>
                </a:solidFill>
                <a:effectLst>
                  <a:outerShdw blurRad="38100" dist="38100" dir="2700000" algn="tl">
                    <a:srgbClr val="000000">
                      <a:alpha val="43137"/>
                    </a:srgbClr>
                  </a:outerShdw>
                </a:effectLst>
                <a:latin typeface="Century Gothic" panose="020B0502020202020204" pitchFamily="34" charset="0"/>
              </a:rPr>
              <a:t>What are they?</a:t>
            </a:r>
          </a:p>
        </p:txBody>
      </p:sp>
    </p:spTree>
    <p:extLst>
      <p:ext uri="{BB962C8B-B14F-4D97-AF65-F5344CB8AC3E}">
        <p14:creationId xmlns:p14="http://schemas.microsoft.com/office/powerpoint/2010/main" val="3728535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Text Box 4"/>
          <p:cNvSpPr txBox="1">
            <a:spLocks noChangeArrowheads="1"/>
          </p:cNvSpPr>
          <p:nvPr/>
        </p:nvSpPr>
        <p:spPr bwMode="auto">
          <a:xfrm>
            <a:off x="1828800" y="533400"/>
            <a:ext cx="8686800" cy="1754326"/>
          </a:xfrm>
          <a:prstGeom prst="rect">
            <a:avLst/>
          </a:prstGeom>
          <a:noFill/>
          <a:ln w="9525">
            <a:noFill/>
            <a:miter lim="800000"/>
            <a:headEnd/>
            <a:tailEnd/>
          </a:ln>
          <a:effectLst/>
        </p:spPr>
        <p:txBody>
          <a:bodyPr>
            <a:spAutoFit/>
          </a:bodyPr>
          <a:lstStyle/>
          <a:p>
            <a:pPr algn="ctr">
              <a:defRPr/>
            </a:pPr>
            <a:r>
              <a:rPr lang="en-US" sz="5400" dirty="0">
                <a:effectLst>
                  <a:outerShdw blurRad="38100" dist="38100" dir="2700000" algn="tl">
                    <a:srgbClr val="000000">
                      <a:alpha val="43137"/>
                    </a:srgbClr>
                  </a:outerShdw>
                </a:effectLst>
                <a:latin typeface="Century Gothic" panose="020B0502020202020204" pitchFamily="34" charset="0"/>
              </a:rPr>
              <a:t>Why start your research with </a:t>
            </a:r>
            <a:r>
              <a:rPr lang="en-US" sz="5400" u="sng" dirty="0">
                <a:effectLst>
                  <a:outerShdw blurRad="38100" dist="38100" dir="2700000" algn="tl">
                    <a:srgbClr val="000000">
                      <a:alpha val="43137"/>
                    </a:srgbClr>
                  </a:outerShdw>
                </a:effectLst>
                <a:latin typeface="Century Gothic" panose="020B0502020202020204" pitchFamily="34" charset="0"/>
              </a:rPr>
              <a:t>secondary</a:t>
            </a:r>
            <a:r>
              <a:rPr lang="en-US" sz="5400" dirty="0">
                <a:effectLst>
                  <a:outerShdw blurRad="38100" dist="38100" dir="2700000" algn="tl">
                    <a:srgbClr val="000000">
                      <a:alpha val="43137"/>
                    </a:srgbClr>
                  </a:outerShdw>
                </a:effectLst>
                <a:latin typeface="Century Gothic" panose="020B0502020202020204" pitchFamily="34" charset="0"/>
              </a:rPr>
              <a:t> sources: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2405926"/>
            <a:ext cx="6096000" cy="3419475"/>
          </a:xfrm>
          <a:prstGeom prst="rect">
            <a:avLst/>
          </a:prstGeom>
        </p:spPr>
      </p:pic>
    </p:spTree>
    <p:extLst>
      <p:ext uri="{BB962C8B-B14F-4D97-AF65-F5344CB8AC3E}">
        <p14:creationId xmlns:p14="http://schemas.microsoft.com/office/powerpoint/2010/main" val="1152173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0134600" y="5791200"/>
            <a:ext cx="1752600" cy="787400"/>
          </a:xfrm>
          <a:prstGeom prst="rect">
            <a:avLst/>
          </a:prstGeom>
        </p:spPr>
      </p:pic>
      <p:pic>
        <p:nvPicPr>
          <p:cNvPr id="6" name="Picture 4"/>
          <p:cNvPicPr>
            <a:picLocks noChangeAspect="1" noChangeArrowheads="1"/>
          </p:cNvPicPr>
          <p:nvPr/>
        </p:nvPicPr>
        <p:blipFill>
          <a:blip r:embed="rId3"/>
          <a:srcRect t="13075" b="10847"/>
          <a:stretch>
            <a:fillRect/>
          </a:stretch>
        </p:blipFill>
        <p:spPr bwMode="auto">
          <a:xfrm>
            <a:off x="2046212" y="149942"/>
            <a:ext cx="8088388" cy="5717458"/>
          </a:xfrm>
          <a:prstGeom prst="rect">
            <a:avLst/>
          </a:prstGeom>
          <a:ln>
            <a:noFill/>
          </a:ln>
          <a:effectLst>
            <a:outerShdw blurRad="292100" dist="139700" dir="2700000" algn="tl" rotWithShape="0">
              <a:srgbClr val="333333">
                <a:alpha val="65000"/>
              </a:srgbClr>
            </a:outerShdw>
          </a:effectLst>
        </p:spPr>
      </p:pic>
      <p:sp>
        <p:nvSpPr>
          <p:cNvPr id="7" name="Rectangle 2"/>
          <p:cNvSpPr txBox="1">
            <a:spLocks noChangeArrowheads="1"/>
          </p:cNvSpPr>
          <p:nvPr/>
        </p:nvSpPr>
        <p:spPr bwMode="auto">
          <a:xfrm>
            <a:off x="2057400" y="2362200"/>
            <a:ext cx="8229600" cy="1295400"/>
          </a:xfrm>
          <a:prstGeom prst="rect">
            <a:avLst/>
          </a:prstGeom>
          <a:ln>
            <a:miter lim="800000"/>
            <a:headEnd/>
            <a:tailEnd/>
          </a:ln>
        </p:spPr>
        <p:txBody>
          <a:bodyPr/>
          <a:lstStyle/>
          <a:p>
            <a:pPr algn="ctr">
              <a:defRPr/>
            </a:pPr>
            <a:r>
              <a:rPr lang="en-US" sz="3200" kern="0" dirty="0">
                <a:solidFill>
                  <a:srgbClr val="FFC000"/>
                </a:solidFill>
                <a:effectLst>
                  <a:outerShdw blurRad="38100" dist="38100" dir="2700000" algn="tl">
                    <a:srgbClr val="000000">
                      <a:alpha val="43137"/>
                    </a:srgbClr>
                  </a:outerShdw>
                </a:effectLst>
                <a:latin typeface="Hancock"/>
                <a:ea typeface="+mj-ea"/>
                <a:cs typeface="+mj-cs"/>
              </a:rPr>
              <a:t>Washington State</a:t>
            </a:r>
            <a:br>
              <a:rPr lang="en-US" sz="3200" kern="0" dirty="0">
                <a:solidFill>
                  <a:srgbClr val="FFC000"/>
                </a:solidFill>
                <a:effectLst>
                  <a:outerShdw blurRad="38100" dist="38100" dir="2700000" algn="tl">
                    <a:srgbClr val="000000">
                      <a:alpha val="43137"/>
                    </a:srgbClr>
                  </a:outerShdw>
                </a:effectLst>
                <a:latin typeface="Hancock"/>
                <a:ea typeface="+mj-ea"/>
                <a:cs typeface="+mj-cs"/>
              </a:rPr>
            </a:br>
            <a:r>
              <a:rPr lang="en-US" sz="3200" kern="0" dirty="0">
                <a:solidFill>
                  <a:srgbClr val="FFC000"/>
                </a:solidFill>
                <a:effectLst>
                  <a:outerShdw blurRad="38100" dist="38100" dir="2700000" algn="tl">
                    <a:srgbClr val="000000">
                      <a:alpha val="43137"/>
                    </a:srgbClr>
                  </a:outerShdw>
                </a:effectLst>
                <a:latin typeface="Hancock"/>
                <a:ea typeface="+mj-ea"/>
                <a:cs typeface="+mj-cs"/>
              </a:rPr>
              <a:t>Historical Records Advisory Board</a:t>
            </a:r>
          </a:p>
        </p:txBody>
      </p:sp>
      <p:sp>
        <p:nvSpPr>
          <p:cNvPr id="8" name="Rectangle 8"/>
          <p:cNvSpPr>
            <a:spLocks noChangeArrowheads="1"/>
          </p:cNvSpPr>
          <p:nvPr/>
        </p:nvSpPr>
        <p:spPr bwMode="auto">
          <a:xfrm>
            <a:off x="3048000" y="3505200"/>
            <a:ext cx="6553200" cy="1938338"/>
          </a:xfrm>
          <a:prstGeom prst="rect">
            <a:avLst/>
          </a:prstGeom>
          <a:noFill/>
          <a:ln w="9525">
            <a:noFill/>
            <a:miter lim="800000"/>
            <a:headEnd/>
            <a:tailEnd/>
          </a:ln>
        </p:spPr>
        <p:txBody>
          <a:bodyPr anchor="ctr">
            <a:spAutoFit/>
          </a:bodyPr>
          <a:lstStyle/>
          <a:p>
            <a:pPr>
              <a:defRPr/>
            </a:pPr>
            <a:r>
              <a:rPr lang="en-US" sz="2000" dirty="0">
                <a:solidFill>
                  <a:srgbClr val="FFFCF3"/>
                </a:solidFill>
                <a:effectLst>
                  <a:outerShdw blurRad="38100" dist="38100" dir="2700000" algn="tl">
                    <a:srgbClr val="000000">
                      <a:alpha val="43137"/>
                    </a:srgbClr>
                  </a:outerShdw>
                </a:effectLst>
                <a:latin typeface="Hancock"/>
              </a:rPr>
              <a:t>The Washington State Historical Records Advisory Board is the central advisory body for historical records planning in Washington.  Established in 1976, it promotes practices that ensure preservation of, and access to, the state’s public and private historical records.</a:t>
            </a:r>
          </a:p>
        </p:txBody>
      </p:sp>
    </p:spTree>
    <p:extLst>
      <p:ext uri="{BB962C8B-B14F-4D97-AF65-F5344CB8AC3E}">
        <p14:creationId xmlns:p14="http://schemas.microsoft.com/office/powerpoint/2010/main" val="1377362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Rectangle 3"/>
          <p:cNvSpPr txBox="1">
            <a:spLocks noChangeArrowheads="1"/>
          </p:cNvSpPr>
          <p:nvPr/>
        </p:nvSpPr>
        <p:spPr bwMode="auto">
          <a:xfrm>
            <a:off x="1905000" y="304800"/>
            <a:ext cx="8458200" cy="1066800"/>
          </a:xfrm>
          <a:prstGeom prst="rect">
            <a:avLst/>
          </a:prstGeom>
          <a:ln>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5000" dirty="0">
                <a:solidFill>
                  <a:schemeClr val="tx1"/>
                </a:solidFill>
                <a:effectLst>
                  <a:outerShdw blurRad="38100" dist="38100" dir="2700000" algn="tl">
                    <a:srgbClr val="000000">
                      <a:alpha val="43137"/>
                    </a:srgbClr>
                  </a:outerShdw>
                </a:effectLst>
                <a:latin typeface="Century Gothic" panose="020B0502020202020204" pitchFamily="34" charset="0"/>
              </a:rPr>
              <a:t>Strategies for Researchers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700" y="1276212"/>
            <a:ext cx="6400800" cy="4638080"/>
          </a:xfrm>
          <a:prstGeom prst="rect">
            <a:avLst/>
          </a:prstGeom>
        </p:spPr>
      </p:pic>
    </p:spTree>
    <p:extLst>
      <p:ext uri="{BB962C8B-B14F-4D97-AF65-F5344CB8AC3E}">
        <p14:creationId xmlns:p14="http://schemas.microsoft.com/office/powerpoint/2010/main" val="2858656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TextBox 5"/>
          <p:cNvSpPr txBox="1"/>
          <p:nvPr/>
        </p:nvSpPr>
        <p:spPr>
          <a:xfrm>
            <a:off x="1943100" y="457201"/>
            <a:ext cx="8077200" cy="769441"/>
          </a:xfrm>
          <a:prstGeom prst="rect">
            <a:avLst/>
          </a:prstGeom>
          <a:noFill/>
        </p:spPr>
        <p:txBody>
          <a:bodyPr>
            <a:spAutoFit/>
          </a:bodyPr>
          <a:lstStyle/>
          <a:p>
            <a:pPr>
              <a:defRPr/>
            </a:pPr>
            <a:r>
              <a:rPr lang="en-US" sz="4400" i="1" dirty="0">
                <a:effectLst>
                  <a:outerShdw blurRad="38100" dist="38100" dir="2700000" algn="tl">
                    <a:srgbClr val="000000">
                      <a:alpha val="43137"/>
                    </a:srgbClr>
                  </a:outerShdw>
                </a:effectLst>
                <a:latin typeface="Century Gothic" panose="020B0502020202020204" pitchFamily="34" charset="0"/>
              </a:rPr>
              <a:t>Active Reading Strategies:</a:t>
            </a:r>
          </a:p>
        </p:txBody>
      </p:sp>
      <p:sp>
        <p:nvSpPr>
          <p:cNvPr id="10" name="TextBox 9"/>
          <p:cNvSpPr txBox="1"/>
          <p:nvPr/>
        </p:nvSpPr>
        <p:spPr>
          <a:xfrm>
            <a:off x="3505200" y="1905000"/>
            <a:ext cx="6096000" cy="2231380"/>
          </a:xfrm>
          <a:prstGeom prst="rect">
            <a:avLst/>
          </a:prstGeom>
          <a:noFill/>
        </p:spPr>
        <p:txBody>
          <a:bodyPr wrap="square">
            <a:spAutoFit/>
          </a:bodyPr>
          <a:lstStyle/>
          <a:p>
            <a:pPr>
              <a:spcAft>
                <a:spcPts val="1800"/>
              </a:spcAft>
              <a:defRPr/>
            </a:pPr>
            <a:r>
              <a:rPr lang="en-US" sz="4000" dirty="0">
                <a:effectLst>
                  <a:outerShdw blurRad="38100" dist="38100" dir="2700000" algn="tl">
                    <a:srgbClr val="000000">
                      <a:alpha val="43137"/>
                    </a:srgbClr>
                  </a:outerShdw>
                </a:effectLst>
                <a:latin typeface="Century Gothic" panose="020B0502020202020204" pitchFamily="34" charset="0"/>
              </a:rPr>
              <a:t>Suggested Strategies:</a:t>
            </a:r>
          </a:p>
          <a:p>
            <a:pPr marL="457200" indent="-457200">
              <a:buFont typeface="Wingdings" pitchFamily="2" charset="2"/>
              <a:buChar char="Ø"/>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STAMP</a:t>
            </a:r>
          </a:p>
          <a:p>
            <a:pPr marL="457200" indent="-457200">
              <a:buFont typeface="Wingdings" pitchFamily="2" charset="2"/>
              <a:buChar char="Ø"/>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3 R’s: Read, Record, Recite</a:t>
            </a:r>
          </a:p>
          <a:p>
            <a:pPr marL="457200" indent="-457200">
              <a:buFont typeface="Wingdings" pitchFamily="2" charset="2"/>
              <a:buChar char="Ø"/>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SQ3R</a:t>
            </a:r>
          </a:p>
        </p:txBody>
      </p:sp>
    </p:spTree>
    <p:extLst>
      <p:ext uri="{BB962C8B-B14F-4D97-AF65-F5344CB8AC3E}">
        <p14:creationId xmlns:p14="http://schemas.microsoft.com/office/powerpoint/2010/main" val="31017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TextBox 5"/>
          <p:cNvSpPr txBox="1"/>
          <p:nvPr/>
        </p:nvSpPr>
        <p:spPr>
          <a:xfrm>
            <a:off x="4343401" y="5358826"/>
            <a:ext cx="5757863" cy="584775"/>
          </a:xfrm>
          <a:prstGeom prst="rect">
            <a:avLst/>
          </a:prstGeom>
          <a:noFill/>
        </p:spPr>
        <p:txBody>
          <a:bodyPr wrap="square">
            <a:spAutoFit/>
          </a:bodyPr>
          <a:lstStyle/>
          <a:p>
            <a:pPr>
              <a:defRPr/>
            </a:pPr>
            <a:r>
              <a:rPr lang="en-US" sz="1600" i="1" dirty="0">
                <a:effectLst>
                  <a:outerShdw blurRad="38100" dist="38100" dir="2700000" algn="tl">
                    <a:srgbClr val="000000">
                      <a:alpha val="43137"/>
                    </a:srgbClr>
                  </a:outerShdw>
                </a:effectLst>
                <a:latin typeface="Century Gothic" panose="020B0502020202020204" pitchFamily="34" charset="0"/>
              </a:rPr>
              <a:t>Adapted from </a:t>
            </a:r>
            <a:r>
              <a:rPr lang="en-US" sz="1600" dirty="0">
                <a:effectLst>
                  <a:outerShdw blurRad="38100" dist="38100" dir="2700000" algn="tl">
                    <a:srgbClr val="000000">
                      <a:alpha val="43137"/>
                    </a:srgbClr>
                  </a:outerShdw>
                </a:effectLst>
                <a:latin typeface="Century Gothic" panose="020B0502020202020204" pitchFamily="34" charset="0"/>
              </a:rPr>
              <a:t>“How to Read a Secondary Source” </a:t>
            </a:r>
          </a:p>
          <a:p>
            <a:pPr>
              <a:defRPr/>
            </a:pPr>
            <a:r>
              <a:rPr lang="en-US" sz="1600" dirty="0">
                <a:effectLst>
                  <a:outerShdw blurRad="38100" dist="38100" dir="2700000" algn="tl">
                    <a:srgbClr val="000000">
                      <a:alpha val="43137"/>
                    </a:srgbClr>
                  </a:outerShdw>
                </a:effectLst>
                <a:latin typeface="Century Gothic" panose="020B0502020202020204" pitchFamily="34" charset="0"/>
              </a:rPr>
              <a:t>by Patrick </a:t>
            </a:r>
            <a:r>
              <a:rPr lang="en-US" sz="1600" dirty="0" err="1">
                <a:effectLst>
                  <a:outerShdw blurRad="38100" dist="38100" dir="2700000" algn="tl">
                    <a:srgbClr val="000000">
                      <a:alpha val="43137"/>
                    </a:srgbClr>
                  </a:outerShdw>
                </a:effectLst>
                <a:latin typeface="Century Gothic" panose="020B0502020202020204" pitchFamily="34" charset="0"/>
              </a:rPr>
              <a:t>Rael</a:t>
            </a:r>
            <a:r>
              <a:rPr lang="en-US" sz="1600" dirty="0">
                <a:effectLst>
                  <a:outerShdw blurRad="38100" dist="38100" dir="2700000" algn="tl">
                    <a:srgbClr val="000000">
                      <a:alpha val="43137"/>
                    </a:srgbClr>
                  </a:outerShdw>
                </a:effectLst>
                <a:latin typeface="Century Gothic" panose="020B0502020202020204" pitchFamily="34" charset="0"/>
              </a:rPr>
              <a:t>, Bowdoin College</a:t>
            </a:r>
          </a:p>
        </p:txBody>
      </p:sp>
      <p:sp>
        <p:nvSpPr>
          <p:cNvPr id="7" name="TextBox 6"/>
          <p:cNvSpPr txBox="1"/>
          <p:nvPr/>
        </p:nvSpPr>
        <p:spPr>
          <a:xfrm>
            <a:off x="2273300" y="1541462"/>
            <a:ext cx="8001000" cy="3231654"/>
          </a:xfrm>
          <a:prstGeom prst="rect">
            <a:avLst/>
          </a:prstGeom>
          <a:noFill/>
        </p:spPr>
        <p:txBody>
          <a:bodyPr>
            <a:spAutoFit/>
          </a:bodyPr>
          <a:lstStyle/>
          <a:p>
            <a:pPr algn="ctr">
              <a:defRPr/>
            </a:pPr>
            <a:r>
              <a:rPr lang="en-US" sz="2800" dirty="0">
                <a:effectLst>
                  <a:outerShdw blurRad="38100" dist="38100" dir="2700000" algn="tl">
                    <a:srgbClr val="000000">
                      <a:alpha val="43137"/>
                    </a:srgbClr>
                  </a:outerShdw>
                </a:effectLst>
                <a:latin typeface="Century Gothic" panose="020B0502020202020204" pitchFamily="34" charset="0"/>
              </a:rPr>
              <a:t>Structure</a:t>
            </a:r>
          </a:p>
          <a:p>
            <a:pPr algn="ctr">
              <a:defRPr/>
            </a:pPr>
            <a:endParaRPr lang="en-US" sz="1600" dirty="0">
              <a:effectLst>
                <a:outerShdw blurRad="38100" dist="38100" dir="2700000" algn="tl">
                  <a:srgbClr val="000000">
                    <a:alpha val="43137"/>
                  </a:srgbClr>
                </a:outerShdw>
              </a:effectLst>
              <a:latin typeface="Century Gothic" panose="020B0502020202020204" pitchFamily="34" charset="0"/>
            </a:endParaRPr>
          </a:p>
          <a:p>
            <a:pPr algn="ctr">
              <a:defRPr/>
            </a:pPr>
            <a:r>
              <a:rPr lang="en-US" sz="2800" dirty="0">
                <a:effectLst>
                  <a:outerShdw blurRad="38100" dist="38100" dir="2700000" algn="tl">
                    <a:srgbClr val="000000">
                      <a:alpha val="43137"/>
                    </a:srgbClr>
                  </a:outerShdw>
                </a:effectLst>
                <a:latin typeface="Century Gothic" panose="020B0502020202020204" pitchFamily="34" charset="0"/>
              </a:rPr>
              <a:t>Thesis</a:t>
            </a:r>
            <a:endParaRPr lang="en-US" sz="2000"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algn="ctr">
              <a:defRPr/>
            </a:pPr>
            <a:endParaRPr lang="en-US" sz="1600" dirty="0">
              <a:effectLst>
                <a:outerShdw blurRad="38100" dist="38100" dir="2700000" algn="tl">
                  <a:srgbClr val="000000">
                    <a:alpha val="43137"/>
                  </a:srgbClr>
                </a:outerShdw>
              </a:effectLst>
              <a:latin typeface="Century Gothic" panose="020B0502020202020204" pitchFamily="34" charset="0"/>
            </a:endParaRPr>
          </a:p>
          <a:p>
            <a:pPr algn="ctr">
              <a:defRPr/>
            </a:pPr>
            <a:r>
              <a:rPr lang="en-US" sz="2800" dirty="0">
                <a:effectLst>
                  <a:outerShdw blurRad="38100" dist="38100" dir="2700000" algn="tl">
                    <a:srgbClr val="000000">
                      <a:alpha val="43137"/>
                    </a:srgbClr>
                  </a:outerShdw>
                </a:effectLst>
                <a:latin typeface="Century Gothic" panose="020B0502020202020204" pitchFamily="34" charset="0"/>
              </a:rPr>
              <a:t>Argument</a:t>
            </a:r>
            <a:endParaRPr lang="en-US" sz="2000"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algn="ctr">
              <a:defRPr/>
            </a:pPr>
            <a:endParaRPr lang="en-US" sz="1600" dirty="0">
              <a:effectLst>
                <a:outerShdw blurRad="38100" dist="38100" dir="2700000" algn="tl">
                  <a:srgbClr val="000000">
                    <a:alpha val="43137"/>
                  </a:srgbClr>
                </a:outerShdw>
              </a:effectLst>
              <a:latin typeface="Century Gothic" panose="020B0502020202020204" pitchFamily="34" charset="0"/>
            </a:endParaRPr>
          </a:p>
          <a:p>
            <a:pPr algn="ctr">
              <a:defRPr/>
            </a:pPr>
            <a:r>
              <a:rPr lang="en-US" sz="2800" dirty="0">
                <a:effectLst>
                  <a:outerShdw blurRad="38100" dist="38100" dir="2700000" algn="tl">
                    <a:srgbClr val="000000">
                      <a:alpha val="43137"/>
                    </a:srgbClr>
                  </a:outerShdw>
                </a:effectLst>
                <a:latin typeface="Century Gothic" panose="020B0502020202020204" pitchFamily="34" charset="0"/>
              </a:rPr>
              <a:t>Motives</a:t>
            </a:r>
            <a:endParaRPr lang="en-US" sz="2000"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algn="ctr">
              <a:defRPr/>
            </a:pPr>
            <a:endParaRPr lang="en-US" sz="1600" dirty="0">
              <a:effectLst>
                <a:outerShdw blurRad="38100" dist="38100" dir="2700000" algn="tl">
                  <a:srgbClr val="000000">
                    <a:alpha val="43137"/>
                  </a:srgbClr>
                </a:outerShdw>
              </a:effectLst>
              <a:latin typeface="Century Gothic" panose="020B0502020202020204" pitchFamily="34" charset="0"/>
            </a:endParaRPr>
          </a:p>
          <a:p>
            <a:pPr algn="ctr">
              <a:defRPr/>
            </a:pPr>
            <a:r>
              <a:rPr lang="en-US" sz="2800" dirty="0">
                <a:effectLst>
                  <a:outerShdw blurRad="38100" dist="38100" dir="2700000" algn="tl">
                    <a:srgbClr val="000000">
                      <a:alpha val="43137"/>
                    </a:srgbClr>
                  </a:outerShdw>
                </a:effectLst>
                <a:latin typeface="Century Gothic" panose="020B0502020202020204" pitchFamily="34" charset="0"/>
              </a:rPr>
              <a:t>Primaries</a:t>
            </a:r>
            <a:endParaRPr lang="en-US" sz="2000"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973263" y="228601"/>
            <a:ext cx="8542337" cy="1138773"/>
          </a:xfrm>
          <a:prstGeom prst="rect">
            <a:avLst/>
          </a:prstGeom>
          <a:noFill/>
        </p:spPr>
        <p:txBody>
          <a:bodyPr wrap="square">
            <a:spAutoFit/>
          </a:bodyPr>
          <a:lstStyle/>
          <a:p>
            <a:pPr algn="ctr">
              <a:defRPr/>
            </a:pPr>
            <a:r>
              <a:rPr lang="en-US" sz="3200" dirty="0">
                <a:effectLst>
                  <a:outerShdw blurRad="38100" dist="38100" dir="2700000" algn="tl">
                    <a:srgbClr val="000000">
                      <a:alpha val="43137"/>
                    </a:srgbClr>
                  </a:outerShdw>
                </a:effectLst>
                <a:latin typeface="Century Gothic" panose="020B0502020202020204" pitchFamily="34" charset="0"/>
              </a:rPr>
              <a:t>Active Reading Strategies for Researchers:</a:t>
            </a:r>
          </a:p>
          <a:p>
            <a:pPr algn="ctr">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S – T – A – M – P </a:t>
            </a:r>
          </a:p>
        </p:txBody>
      </p:sp>
    </p:spTree>
    <p:extLst>
      <p:ext uri="{BB962C8B-B14F-4D97-AF65-F5344CB8AC3E}">
        <p14:creationId xmlns:p14="http://schemas.microsoft.com/office/powerpoint/2010/main" val="3470800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sp>
        <p:nvSpPr>
          <p:cNvPr id="6" name="TextBox 5"/>
          <p:cNvSpPr txBox="1"/>
          <p:nvPr/>
        </p:nvSpPr>
        <p:spPr>
          <a:xfrm>
            <a:off x="1828800" y="76201"/>
            <a:ext cx="8534400" cy="584775"/>
          </a:xfrm>
          <a:prstGeom prst="rect">
            <a:avLst/>
          </a:prstGeom>
          <a:noFill/>
        </p:spPr>
        <p:txBody>
          <a:bodyPr wrap="square">
            <a:spAutoFit/>
          </a:bodyPr>
          <a:lstStyle/>
          <a:p>
            <a:pPr algn="ctr">
              <a:defRPr/>
            </a:pPr>
            <a:r>
              <a:rPr lang="en-US" sz="3200" dirty="0">
                <a:effectLst>
                  <a:outerShdw blurRad="38100" dist="38100" dir="2700000" algn="tl">
                    <a:srgbClr val="000000">
                      <a:alpha val="43137"/>
                    </a:srgbClr>
                  </a:outerShdw>
                </a:effectLst>
                <a:latin typeface="Century Gothic" panose="020B0502020202020204" pitchFamily="34" charset="0"/>
              </a:rPr>
              <a:t>Active Reading Strategies for Researchers:</a:t>
            </a:r>
          </a:p>
        </p:txBody>
      </p:sp>
      <p:sp>
        <p:nvSpPr>
          <p:cNvPr id="7" name="TextBox 6"/>
          <p:cNvSpPr txBox="1"/>
          <p:nvPr/>
        </p:nvSpPr>
        <p:spPr>
          <a:xfrm>
            <a:off x="1752600" y="2858632"/>
            <a:ext cx="8686800" cy="2246769"/>
          </a:xfrm>
          <a:prstGeom prst="rect">
            <a:avLst/>
          </a:prstGeom>
          <a:noFill/>
        </p:spPr>
        <p:txBody>
          <a:bodyPr wrap="square">
            <a:spAutoFit/>
          </a:bodyPr>
          <a:lstStyle/>
          <a:p>
            <a:pPr lvl="1">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Read: read and re-read!</a:t>
            </a:r>
          </a:p>
          <a:p>
            <a:pPr lvl="1">
              <a:defRPr/>
            </a:pPr>
            <a:endParaRPr lang="en-US" sz="2800" i="1"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lvl="1">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Record: take notes, look-up unknown words</a:t>
            </a:r>
          </a:p>
          <a:p>
            <a:pPr lvl="1">
              <a:defRPr/>
            </a:pPr>
            <a:endParaRPr lang="en-US" sz="2800" i="1"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lvl="1">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Recite:  recite key ideas, words, and concepts</a:t>
            </a:r>
          </a:p>
        </p:txBody>
      </p:sp>
      <p:sp>
        <p:nvSpPr>
          <p:cNvPr id="8" name="Rectangle 7"/>
          <p:cNvSpPr/>
          <p:nvPr/>
        </p:nvSpPr>
        <p:spPr>
          <a:xfrm>
            <a:off x="2209800" y="1143000"/>
            <a:ext cx="2526654" cy="1631216"/>
          </a:xfrm>
          <a:prstGeom prst="rect">
            <a:avLst/>
          </a:prstGeom>
        </p:spPr>
        <p:txBody>
          <a:bodyPr wrap="none">
            <a:spAutoFit/>
          </a:bodyPr>
          <a:lstStyle/>
          <a:p>
            <a:pPr>
              <a:defRPr/>
            </a:pPr>
            <a:r>
              <a:rPr lang="en-US" sz="10000" dirty="0">
                <a:effectLst>
                  <a:outerShdw blurRad="38100" dist="38100" dir="2700000" algn="tl">
                    <a:srgbClr val="000000">
                      <a:alpha val="43137"/>
                    </a:srgbClr>
                  </a:outerShdw>
                </a:effectLst>
                <a:latin typeface="Century Gothic" panose="020B0502020202020204" pitchFamily="34" charset="0"/>
              </a:rPr>
              <a:t>3 </a:t>
            </a:r>
            <a:r>
              <a:rPr lang="en-US" sz="10000" dirty="0" err="1">
                <a:effectLst>
                  <a:outerShdw blurRad="38100" dist="38100" dir="2700000" algn="tl">
                    <a:srgbClr val="000000">
                      <a:alpha val="43137"/>
                    </a:srgbClr>
                  </a:outerShdw>
                </a:effectLst>
                <a:latin typeface="Century Gothic" panose="020B0502020202020204" pitchFamily="34" charset="0"/>
              </a:rPr>
              <a:t>Rs</a:t>
            </a:r>
            <a:endParaRPr lang="en-US" sz="10000"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907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TextBox 5"/>
          <p:cNvSpPr txBox="1"/>
          <p:nvPr/>
        </p:nvSpPr>
        <p:spPr>
          <a:xfrm>
            <a:off x="1752600" y="76201"/>
            <a:ext cx="8686800" cy="584775"/>
          </a:xfrm>
          <a:prstGeom prst="rect">
            <a:avLst/>
          </a:prstGeom>
          <a:noFill/>
        </p:spPr>
        <p:txBody>
          <a:bodyPr wrap="square">
            <a:spAutoFit/>
          </a:bodyPr>
          <a:lstStyle/>
          <a:p>
            <a:pPr>
              <a:defRPr/>
            </a:pPr>
            <a:r>
              <a:rPr lang="en-US" sz="3200" dirty="0">
                <a:effectLst>
                  <a:outerShdw blurRad="38100" dist="38100" dir="2700000" algn="tl">
                    <a:srgbClr val="000000">
                      <a:alpha val="43137"/>
                    </a:srgbClr>
                  </a:outerShdw>
                </a:effectLst>
                <a:latin typeface="Century Gothic" panose="020B0502020202020204" pitchFamily="34" charset="0"/>
              </a:rPr>
              <a:t>Active Reading Strategies for Researchers:</a:t>
            </a:r>
          </a:p>
        </p:txBody>
      </p:sp>
      <p:sp>
        <p:nvSpPr>
          <p:cNvPr id="7" name="TextBox 6"/>
          <p:cNvSpPr txBox="1"/>
          <p:nvPr/>
        </p:nvSpPr>
        <p:spPr>
          <a:xfrm>
            <a:off x="1717432" y="1524001"/>
            <a:ext cx="8580437" cy="1323439"/>
          </a:xfrm>
          <a:prstGeom prst="rect">
            <a:avLst/>
          </a:prstGeom>
          <a:noFill/>
        </p:spPr>
        <p:txBody>
          <a:bodyPr>
            <a:spAutoFit/>
          </a:bodyPr>
          <a:lstStyle/>
          <a:p>
            <a:pPr algn="ctr">
              <a:defRPr/>
            </a:pPr>
            <a:r>
              <a:rPr lang="en-US" sz="8000" dirty="0">
                <a:effectLst>
                  <a:outerShdw blurRad="38100" dist="38100" dir="2700000" algn="tl">
                    <a:srgbClr val="000000">
                      <a:alpha val="43137"/>
                    </a:srgbClr>
                  </a:outerShdw>
                </a:effectLst>
                <a:latin typeface="Century Gothic" panose="020B0502020202020204" pitchFamily="34" charset="0"/>
              </a:rPr>
              <a:t>SQ3R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018" y="3276600"/>
            <a:ext cx="4514850" cy="3390900"/>
          </a:xfrm>
          <a:prstGeom prst="rect">
            <a:avLst/>
          </a:prstGeom>
        </p:spPr>
      </p:pic>
    </p:spTree>
    <p:extLst>
      <p:ext uri="{BB962C8B-B14F-4D97-AF65-F5344CB8AC3E}">
        <p14:creationId xmlns:p14="http://schemas.microsoft.com/office/powerpoint/2010/main" val="407112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9" presetClass="emph" presetSubtype="0" grpId="0" nodeType="withEffect">
                                  <p:stCondLst>
                                    <p:cond delay="0"/>
                                  </p:stCondLst>
                                  <p:childTnLst>
                                    <p:set>
                                      <p:cBhvr rctx="PPT">
                                        <p:cTn id="8" dur="indefinite"/>
                                        <p:tgtEl>
                                          <p:spTgt spid="7">
                                            <p:txEl>
                                              <p:pRg st="0" end="0"/>
                                            </p:txEl>
                                          </p:spTgt>
                                        </p:tgtEl>
                                        <p:attrNameLst>
                                          <p:attrName>style.opacity</p:attrName>
                                        </p:attrNameLst>
                                      </p:cBhvr>
                                      <p:to>
                                        <p:strVal val="0.5"/>
                                      </p:to>
                                    </p:set>
                                    <p:animEffect filter="image" prLst="opacity: 0.5">
                                      <p:cBhvr rctx="IE">
                                        <p:cTn id="9" dur="indefinite"/>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TextBox 5"/>
          <p:cNvSpPr txBox="1"/>
          <p:nvPr/>
        </p:nvSpPr>
        <p:spPr>
          <a:xfrm>
            <a:off x="2110198" y="4442706"/>
            <a:ext cx="2180405" cy="584775"/>
          </a:xfrm>
          <a:prstGeom prst="rect">
            <a:avLst/>
          </a:prstGeom>
          <a:noFill/>
        </p:spPr>
        <p:txBody>
          <a:bodyPr wrap="none">
            <a:spAutoFit/>
          </a:bodyPr>
          <a:lstStyle/>
          <a:p>
            <a:pPr>
              <a:defRPr/>
            </a:pPr>
            <a:r>
              <a:rPr lang="en-US" sz="3200" dirty="0">
                <a:solidFill>
                  <a:srgbClr val="C00000"/>
                </a:solidFill>
                <a:effectLst>
                  <a:outerShdw blurRad="38100" dist="38100" dir="2700000" algn="tl">
                    <a:srgbClr val="000000">
                      <a:alpha val="43137"/>
                    </a:srgbClr>
                  </a:outerShdw>
                </a:effectLst>
                <a:latin typeface="Century Gothic" panose="020B0502020202020204" pitchFamily="34" charset="0"/>
              </a:rPr>
              <a:t>What is it?</a:t>
            </a:r>
          </a:p>
        </p:txBody>
      </p:sp>
      <p:sp>
        <p:nvSpPr>
          <p:cNvPr id="7" name="TextBox 6"/>
          <p:cNvSpPr txBox="1"/>
          <p:nvPr/>
        </p:nvSpPr>
        <p:spPr>
          <a:xfrm>
            <a:off x="5738280" y="4424387"/>
            <a:ext cx="4419600" cy="585787"/>
          </a:xfrm>
          <a:prstGeom prst="rect">
            <a:avLst/>
          </a:prstGeom>
          <a:noFill/>
        </p:spPr>
        <p:txBody>
          <a:bodyPr>
            <a:spAutoFit/>
          </a:bodyPr>
          <a:lstStyle/>
          <a:p>
            <a:pPr>
              <a:defRPr/>
            </a:pPr>
            <a:r>
              <a:rPr lang="en-US" sz="3200" dirty="0">
                <a:solidFill>
                  <a:srgbClr val="C00000"/>
                </a:solidFill>
                <a:effectLst>
                  <a:outerShdw blurRad="38100" dist="38100" dir="2700000" algn="tl">
                    <a:srgbClr val="000000">
                      <a:alpha val="43137"/>
                    </a:srgbClr>
                  </a:outerShdw>
                </a:effectLst>
                <a:latin typeface="Century Gothic" panose="020B0502020202020204" pitchFamily="34" charset="0"/>
              </a:rPr>
              <a:t>What does it tell me?</a:t>
            </a:r>
          </a:p>
        </p:txBody>
      </p:sp>
      <p:sp>
        <p:nvSpPr>
          <p:cNvPr id="8" name="TextBox 7"/>
          <p:cNvSpPr txBox="1"/>
          <p:nvPr/>
        </p:nvSpPr>
        <p:spPr>
          <a:xfrm>
            <a:off x="2209800" y="5305984"/>
            <a:ext cx="7569200" cy="646331"/>
          </a:xfrm>
          <a:prstGeom prst="rect">
            <a:avLst/>
          </a:prstGeom>
          <a:noFill/>
        </p:spPr>
        <p:txBody>
          <a:bodyPr wrap="square">
            <a:spAutoFit/>
          </a:bodyPr>
          <a:lstStyle/>
          <a:p>
            <a:pPr>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What else do I need to find out?</a:t>
            </a:r>
          </a:p>
        </p:txBody>
      </p:sp>
      <p:sp>
        <p:nvSpPr>
          <p:cNvPr id="12" name="TextBox 11"/>
          <p:cNvSpPr txBox="1"/>
          <p:nvPr/>
        </p:nvSpPr>
        <p:spPr>
          <a:xfrm>
            <a:off x="1905000" y="304800"/>
            <a:ext cx="8534400" cy="661720"/>
          </a:xfrm>
          <a:prstGeom prst="rect">
            <a:avLst/>
          </a:prstGeom>
          <a:noFill/>
        </p:spPr>
        <p:txBody>
          <a:bodyPr>
            <a:spAutoFit/>
          </a:bodyPr>
          <a:lstStyle/>
          <a:p>
            <a:pPr>
              <a:defRPr/>
            </a:pPr>
            <a:r>
              <a:rPr lang="en-US" sz="3700" dirty="0">
                <a:effectLst>
                  <a:outerShdw blurRad="38100" dist="38100" dir="2700000" algn="tl">
                    <a:srgbClr val="000000">
                      <a:alpha val="43137"/>
                    </a:srgbClr>
                  </a:outerShdw>
                </a:effectLst>
                <a:latin typeface="Century Gothic" panose="020B0502020202020204" pitchFamily="34" charset="0"/>
              </a:rPr>
              <a:t>Active Reading Strategies in Action!</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1" y="1100179"/>
            <a:ext cx="5075761" cy="30727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041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Rectangle 2"/>
          <p:cNvSpPr txBox="1">
            <a:spLocks noChangeArrowheads="1"/>
          </p:cNvSpPr>
          <p:nvPr/>
        </p:nvSpPr>
        <p:spPr bwMode="auto">
          <a:xfrm>
            <a:off x="2514600" y="2238375"/>
            <a:ext cx="8001000" cy="685800"/>
          </a:xfrm>
          <a:prstGeom prst="rect">
            <a:avLst/>
          </a:prstGeom>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How to locate </a:t>
            </a:r>
            <a:r>
              <a:rPr lang="en-US" sz="3600" u="sng" dirty="0">
                <a:solidFill>
                  <a:srgbClr val="C00000"/>
                </a:solidFill>
                <a:effectLst>
                  <a:outerShdw blurRad="38100" dist="38100" dir="2700000" algn="tl">
                    <a:srgbClr val="000000">
                      <a:alpha val="43137"/>
                    </a:srgbClr>
                  </a:outerShdw>
                </a:effectLst>
                <a:latin typeface="Century Gothic" panose="020B0502020202020204" pitchFamily="34" charset="0"/>
              </a:rPr>
              <a:t>secondary</a:t>
            </a: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 sources:</a:t>
            </a:r>
          </a:p>
        </p:txBody>
      </p:sp>
      <p:sp>
        <p:nvSpPr>
          <p:cNvPr id="7" name="Rectangle 6"/>
          <p:cNvSpPr txBox="1">
            <a:spLocks noChangeArrowheads="1"/>
          </p:cNvSpPr>
          <p:nvPr/>
        </p:nvSpPr>
        <p:spPr>
          <a:xfrm>
            <a:off x="1752600" y="3198813"/>
            <a:ext cx="8610600" cy="23161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ct val="0"/>
              </a:spcBef>
              <a:spcAft>
                <a:spcPts val="3600"/>
              </a:spcAft>
              <a:buNone/>
              <a:defRPr/>
            </a:pPr>
            <a:r>
              <a:rPr lang="en-US" sz="2400" dirty="0">
                <a:effectLst>
                  <a:outerShdw blurRad="38100" dist="38100" dir="2700000" algn="tl">
                    <a:srgbClr val="000000">
                      <a:alpha val="43137"/>
                    </a:srgbClr>
                  </a:outerShdw>
                </a:effectLst>
                <a:latin typeface="Century Gothic" panose="020B0502020202020204" pitchFamily="34" charset="0"/>
              </a:rPr>
              <a:t>	</a:t>
            </a:r>
            <a:endParaRPr lang="en-US" sz="2800" dirty="0">
              <a:effectLst>
                <a:outerShdw blurRad="38100" dist="38100" dir="2700000" algn="tl">
                  <a:srgbClr val="000000">
                    <a:alpha val="43137"/>
                  </a:srgbClr>
                </a:outerShdw>
              </a:effectLst>
              <a:latin typeface="Century Gothic" panose="020B0502020202020204" pitchFamily="34" charset="0"/>
            </a:endParaRPr>
          </a:p>
        </p:txBody>
      </p:sp>
      <p:sp>
        <p:nvSpPr>
          <p:cNvPr id="8" name="TextBox 4"/>
          <p:cNvSpPr txBox="1">
            <a:spLocks noChangeArrowheads="1"/>
          </p:cNvSpPr>
          <p:nvPr/>
        </p:nvSpPr>
        <p:spPr bwMode="auto">
          <a:xfrm>
            <a:off x="2970213" y="838200"/>
            <a:ext cx="7026282" cy="1107996"/>
          </a:xfrm>
          <a:prstGeom prst="rect">
            <a:avLst/>
          </a:prstGeom>
          <a:noFill/>
          <a:ln w="9525">
            <a:noFill/>
            <a:miter lim="800000"/>
            <a:headEnd/>
            <a:tailEnd/>
          </a:ln>
        </p:spPr>
        <p:txBody>
          <a:bodyPr wrap="none">
            <a:spAutoFit/>
          </a:bodyPr>
          <a:lstStyle/>
          <a:p>
            <a:pPr>
              <a:defRPr/>
            </a:pPr>
            <a:r>
              <a:rPr lang="en-US" sz="6600" dirty="0">
                <a:effectLst>
                  <a:outerShdw blurRad="38100" dist="38100" dir="2700000" algn="tl">
                    <a:srgbClr val="000000">
                      <a:alpha val="43137"/>
                    </a:srgbClr>
                  </a:outerShdw>
                </a:effectLst>
                <a:latin typeface="Century Gothic" panose="020B0502020202020204" pitchFamily="34" charset="0"/>
              </a:rPr>
              <a:t>Where are they?</a:t>
            </a:r>
          </a:p>
        </p:txBody>
      </p:sp>
    </p:spTree>
    <p:extLst>
      <p:ext uri="{BB962C8B-B14F-4D97-AF65-F5344CB8AC3E}">
        <p14:creationId xmlns:p14="http://schemas.microsoft.com/office/powerpoint/2010/main" val="37458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Rectangle 3"/>
          <p:cNvSpPr txBox="1">
            <a:spLocks noChangeArrowheads="1"/>
          </p:cNvSpPr>
          <p:nvPr/>
        </p:nvSpPr>
        <p:spPr bwMode="auto">
          <a:xfrm>
            <a:off x="2057400" y="984250"/>
            <a:ext cx="8382000" cy="1066800"/>
          </a:xfrm>
          <a:prstGeom prst="rect">
            <a:avLst/>
          </a:prstGeom>
          <a:ln>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sz="5200" dirty="0">
                <a:solidFill>
                  <a:srgbClr val="C00000"/>
                </a:solidFill>
                <a:effectLst>
                  <a:outerShdw blurRad="38100" dist="38100" dir="2700000" algn="tl">
                    <a:srgbClr val="000000">
                      <a:alpha val="43137"/>
                    </a:srgbClr>
                  </a:outerShdw>
                </a:effectLst>
                <a:latin typeface="Century Gothic" panose="020B0502020202020204" pitchFamily="34" charset="0"/>
              </a:rPr>
              <a:t>Strategies for Researchers</a:t>
            </a:r>
          </a:p>
        </p:txBody>
      </p:sp>
      <p:sp>
        <p:nvSpPr>
          <p:cNvPr id="7" name="TextBox 6"/>
          <p:cNvSpPr txBox="1"/>
          <p:nvPr/>
        </p:nvSpPr>
        <p:spPr>
          <a:xfrm>
            <a:off x="2436813" y="2365376"/>
            <a:ext cx="6438900" cy="523875"/>
          </a:xfrm>
          <a:prstGeom prst="rect">
            <a:avLst/>
          </a:prstGeom>
          <a:noFill/>
        </p:spPr>
        <p:txBody>
          <a:bodyPr>
            <a:spAutoFit/>
          </a:bodyPr>
          <a:lstStyle/>
          <a:p>
            <a:pPr marL="457200" indent="-457200">
              <a:buFont typeface="Wingdings" pitchFamily="2" charset="2"/>
              <a:buChar char="Ø"/>
              <a:defRPr/>
            </a:pPr>
            <a:r>
              <a:rPr lang="en-US" sz="2800" dirty="0">
                <a:effectLst>
                  <a:outerShdw blurRad="38100" dist="38100" dir="2700000" algn="tl">
                    <a:srgbClr val="000000">
                      <a:alpha val="43137"/>
                    </a:srgbClr>
                  </a:outerShdw>
                </a:effectLst>
                <a:latin typeface="Century Gothic" panose="020B0502020202020204" pitchFamily="34" charset="0"/>
              </a:rPr>
              <a:t>Maximize your secondary sources</a:t>
            </a:r>
          </a:p>
        </p:txBody>
      </p:sp>
      <p:sp>
        <p:nvSpPr>
          <p:cNvPr id="8" name="TextBox 7"/>
          <p:cNvSpPr txBox="1"/>
          <p:nvPr/>
        </p:nvSpPr>
        <p:spPr>
          <a:xfrm>
            <a:off x="2500314" y="2984500"/>
            <a:ext cx="6948487" cy="523220"/>
          </a:xfrm>
          <a:prstGeom prst="rect">
            <a:avLst/>
          </a:prstGeom>
          <a:noFill/>
        </p:spPr>
        <p:txBody>
          <a:bodyPr wrap="square">
            <a:spAutoFit/>
          </a:bodyPr>
          <a:lstStyle/>
          <a:p>
            <a:pPr marL="457200" indent="-457200">
              <a:buFont typeface="Wingdings" pitchFamily="2" charset="2"/>
              <a:buChar char="Ø"/>
              <a:defRPr/>
            </a:pPr>
            <a:r>
              <a:rPr lang="en-US" sz="2800" dirty="0">
                <a:effectLst>
                  <a:outerShdw blurRad="38100" dist="38100" dir="2700000" algn="tl">
                    <a:srgbClr val="000000">
                      <a:alpha val="43137"/>
                    </a:srgbClr>
                  </a:outerShdw>
                </a:effectLst>
                <a:latin typeface="Century Gothic" panose="020B0502020202020204" pitchFamily="34" charset="0"/>
              </a:rPr>
              <a:t>Diversify your secondary sources</a:t>
            </a:r>
            <a:endParaRPr lang="en-US" sz="2200" dirty="0">
              <a:effectLst>
                <a:outerShdw blurRad="38100" dist="38100" dir="2700000" algn="tl">
                  <a:srgbClr val="000000">
                    <a:alpha val="43137"/>
                  </a:srgbClr>
                </a:outerShdw>
              </a:effectLst>
              <a:latin typeface="Century Gothic" panose="020B0502020202020204" pitchFamily="34" charset="0"/>
            </a:endParaRPr>
          </a:p>
        </p:txBody>
      </p:sp>
      <p:sp>
        <p:nvSpPr>
          <p:cNvPr id="9" name="TextBox 8"/>
          <p:cNvSpPr txBox="1"/>
          <p:nvPr/>
        </p:nvSpPr>
        <p:spPr>
          <a:xfrm>
            <a:off x="2465388" y="4554538"/>
            <a:ext cx="7239000" cy="1077912"/>
          </a:xfrm>
          <a:prstGeom prst="rect">
            <a:avLst/>
          </a:prstGeom>
          <a:noFill/>
        </p:spPr>
        <p:txBody>
          <a:bodyPr>
            <a:spAutoFit/>
          </a:bodyPr>
          <a:lstStyle/>
          <a:p>
            <a:pPr>
              <a:defRPr/>
            </a:pPr>
            <a:r>
              <a:rPr lang="en-US" sz="3200" i="1" u="sng" dirty="0">
                <a:solidFill>
                  <a:srgbClr val="C00000"/>
                </a:solidFill>
                <a:effectLst>
                  <a:outerShdw blurRad="38100" dist="38100" dir="2700000" algn="tl">
                    <a:srgbClr val="000000">
                      <a:alpha val="43137"/>
                    </a:srgbClr>
                  </a:outerShdw>
                </a:effectLst>
                <a:latin typeface="Century Gothic" panose="020B0502020202020204" pitchFamily="34" charset="0"/>
              </a:rPr>
              <a:t>Use library &amp; online resources and ask a librarian for assistance</a:t>
            </a:r>
          </a:p>
        </p:txBody>
      </p:sp>
      <p:sp>
        <p:nvSpPr>
          <p:cNvPr id="10" name="Rectangle 3"/>
          <p:cNvSpPr txBox="1">
            <a:spLocks noChangeArrowheads="1"/>
          </p:cNvSpPr>
          <p:nvPr/>
        </p:nvSpPr>
        <p:spPr bwMode="auto">
          <a:xfrm>
            <a:off x="2436814" y="228600"/>
            <a:ext cx="7926387" cy="1066800"/>
          </a:xfrm>
          <a:prstGeom prst="rect">
            <a:avLst/>
          </a:prstGeom>
          <a:ln>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dirty="0">
                <a:solidFill>
                  <a:schemeClr val="tx1"/>
                </a:solidFill>
                <a:effectLst>
                  <a:outerShdw blurRad="38100" dist="38100" dir="2700000" algn="tl">
                    <a:srgbClr val="000000">
                      <a:alpha val="43137"/>
                    </a:srgbClr>
                  </a:outerShdw>
                </a:effectLst>
                <a:latin typeface="Century Gothic" panose="020B0502020202020204" pitchFamily="34" charset="0"/>
              </a:rPr>
              <a:t>Finding Secondary Sources</a:t>
            </a:r>
          </a:p>
        </p:txBody>
      </p:sp>
    </p:spTree>
    <p:extLst>
      <p:ext uri="{BB962C8B-B14F-4D97-AF65-F5344CB8AC3E}">
        <p14:creationId xmlns:p14="http://schemas.microsoft.com/office/powerpoint/2010/main" val="759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sp>
        <p:nvSpPr>
          <p:cNvPr id="6" name="Rectangle 2"/>
          <p:cNvSpPr txBox="1">
            <a:spLocks noChangeArrowheads="1"/>
          </p:cNvSpPr>
          <p:nvPr/>
        </p:nvSpPr>
        <p:spPr bwMode="auto">
          <a:xfrm>
            <a:off x="1981200" y="457200"/>
            <a:ext cx="8229600" cy="1112838"/>
          </a:xfrm>
          <a:prstGeom prst="rect">
            <a:avLst/>
          </a:prstGeom>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6000" dirty="0">
                <a:solidFill>
                  <a:schemeClr val="tx1"/>
                </a:solidFill>
                <a:effectLst>
                  <a:outerShdw blurRad="38100" dist="38100" dir="2700000" algn="tl">
                    <a:srgbClr val="000000">
                      <a:alpha val="43137"/>
                    </a:srgbClr>
                  </a:outerShdw>
                </a:effectLst>
                <a:latin typeface="Century Gothic" panose="020B0502020202020204" pitchFamily="34" charset="0"/>
              </a:rPr>
              <a:t>Library Catalogs</a:t>
            </a:r>
          </a:p>
        </p:txBody>
      </p:sp>
      <p:sp>
        <p:nvSpPr>
          <p:cNvPr id="7" name="Rectangle 7"/>
          <p:cNvSpPr txBox="1">
            <a:spLocks noChangeArrowheads="1"/>
          </p:cNvSpPr>
          <p:nvPr/>
        </p:nvSpPr>
        <p:spPr>
          <a:xfrm>
            <a:off x="1981200" y="1600200"/>
            <a:ext cx="84582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0"/>
              </a:spcBef>
              <a:spcAft>
                <a:spcPts val="1400"/>
              </a:spcAft>
              <a:buNone/>
              <a:defRPr/>
            </a:pPr>
            <a:r>
              <a:rPr lang="en-US" sz="2400" dirty="0">
                <a:solidFill>
                  <a:srgbClr val="FEEA72"/>
                </a:solidFill>
                <a:effectLst>
                  <a:outerShdw blurRad="38100" dist="38100" dir="2700000" algn="tl">
                    <a:srgbClr val="000000">
                      <a:alpha val="43137"/>
                    </a:srgbClr>
                  </a:outerShdw>
                </a:effectLst>
                <a:latin typeface="Century Gothic" panose="020B0502020202020204" pitchFamily="34" charset="0"/>
              </a:rPr>
              <a:t>	</a:t>
            </a:r>
            <a:r>
              <a:rPr lang="en-US" dirty="0">
                <a:solidFill>
                  <a:srgbClr val="C00000"/>
                </a:solidFill>
                <a:effectLst>
                  <a:outerShdw blurRad="38100" dist="38100" dir="2700000" algn="tl">
                    <a:srgbClr val="000000">
                      <a:alpha val="43137"/>
                    </a:srgbClr>
                  </a:outerShdw>
                </a:effectLst>
                <a:latin typeface="Century Gothic" panose="020B0502020202020204" pitchFamily="34" charset="0"/>
              </a:rPr>
              <a:t>Washington State Library</a:t>
            </a:r>
            <a:r>
              <a:rPr lang="en-US" dirty="0">
                <a:solidFill>
                  <a:srgbClr val="4EFC08"/>
                </a:solidFill>
                <a:effectLst>
                  <a:outerShdw blurRad="38100" dist="38100" dir="2700000" algn="tl">
                    <a:srgbClr val="000000">
                      <a:alpha val="43137"/>
                    </a:srgbClr>
                  </a:outerShdw>
                </a:effectLst>
                <a:latin typeface="Century Gothic" panose="020B0502020202020204" pitchFamily="34" charset="0"/>
              </a:rPr>
              <a:t/>
            </a:r>
            <a:br>
              <a:rPr lang="en-US" dirty="0">
                <a:solidFill>
                  <a:srgbClr val="4EFC08"/>
                </a:solidFill>
                <a:effectLst>
                  <a:outerShdw blurRad="38100" dist="38100" dir="2700000" algn="tl">
                    <a:srgbClr val="000000">
                      <a:alpha val="43137"/>
                    </a:srgbClr>
                  </a:outerShdw>
                </a:effectLst>
                <a:latin typeface="Century Gothic" panose="020B0502020202020204" pitchFamily="34" charset="0"/>
              </a:rPr>
            </a:br>
            <a:r>
              <a:rPr lang="en-US" sz="2000" dirty="0">
                <a:effectLst>
                  <a:outerShdw blurRad="38100" dist="38100" dir="2700000" algn="tl">
                    <a:srgbClr val="000000">
                      <a:alpha val="43137"/>
                    </a:srgbClr>
                  </a:outerShdw>
                </a:effectLst>
                <a:latin typeface="Century Gothic" panose="020B0502020202020204" pitchFamily="34" charset="0"/>
                <a:hlinkClick r:id="rId3"/>
              </a:rPr>
              <a:t>http://www.sos.wa.gov/library/catalog.aspx</a:t>
            </a:r>
            <a:r>
              <a:rPr lang="en-US" sz="2000" dirty="0">
                <a:effectLst>
                  <a:outerShdw blurRad="38100" dist="38100" dir="2700000" algn="tl">
                    <a:srgbClr val="000000">
                      <a:alpha val="43137"/>
                    </a:srgbClr>
                  </a:outerShdw>
                </a:effectLst>
                <a:latin typeface="Century Gothic" panose="020B0502020202020204" pitchFamily="34" charset="0"/>
              </a:rPr>
              <a:t> </a:t>
            </a:r>
          </a:p>
          <a:p>
            <a:pPr eaLnBrk="1" hangingPunct="1">
              <a:spcBef>
                <a:spcPts val="0"/>
              </a:spcBef>
              <a:spcAft>
                <a:spcPts val="1400"/>
              </a:spcAft>
              <a:buNone/>
              <a:defRPr/>
            </a:pPr>
            <a:r>
              <a:rPr lang="en-US" sz="2400" dirty="0">
                <a:solidFill>
                  <a:srgbClr val="FEEA72"/>
                </a:solidFill>
                <a:effectLst>
                  <a:outerShdw blurRad="38100" dist="38100" dir="2700000" algn="tl">
                    <a:srgbClr val="000000">
                      <a:alpha val="43137"/>
                    </a:srgbClr>
                  </a:outerShdw>
                </a:effectLst>
                <a:latin typeface="Century Gothic" panose="020B0502020202020204" pitchFamily="34" charset="0"/>
              </a:rPr>
              <a:t>	</a:t>
            </a:r>
            <a:r>
              <a:rPr lang="en-US" dirty="0">
                <a:solidFill>
                  <a:srgbClr val="C00000"/>
                </a:solidFill>
                <a:effectLst>
                  <a:outerShdw blurRad="38100" dist="38100" dir="2700000" algn="tl">
                    <a:srgbClr val="000000">
                      <a:alpha val="43137"/>
                    </a:srgbClr>
                  </a:outerShdw>
                </a:effectLst>
                <a:latin typeface="Century Gothic" panose="020B0502020202020204" pitchFamily="34" charset="0"/>
              </a:rPr>
              <a:t>Seattle Public Library </a:t>
            </a:r>
            <a:r>
              <a:rPr lang="en-US" dirty="0">
                <a:solidFill>
                  <a:srgbClr val="4EFC08"/>
                </a:solidFill>
                <a:effectLst>
                  <a:outerShdw blurRad="38100" dist="38100" dir="2700000" algn="tl">
                    <a:srgbClr val="000000">
                      <a:alpha val="43137"/>
                    </a:srgbClr>
                  </a:outerShdw>
                </a:effectLst>
                <a:latin typeface="Century Gothic" panose="020B0502020202020204" pitchFamily="34" charset="0"/>
              </a:rPr>
              <a:t/>
            </a:r>
            <a:br>
              <a:rPr lang="en-US" dirty="0">
                <a:solidFill>
                  <a:srgbClr val="4EFC08"/>
                </a:solidFill>
                <a:effectLst>
                  <a:outerShdw blurRad="38100" dist="38100" dir="2700000" algn="tl">
                    <a:srgbClr val="000000">
                      <a:alpha val="43137"/>
                    </a:srgbClr>
                  </a:outerShdw>
                </a:effectLst>
                <a:latin typeface="Century Gothic" panose="020B0502020202020204" pitchFamily="34" charset="0"/>
              </a:rPr>
            </a:br>
            <a:r>
              <a:rPr lang="en-US" sz="2000" dirty="0">
                <a:effectLst>
                  <a:outerShdw blurRad="38100" dist="38100" dir="2700000" algn="tl">
                    <a:srgbClr val="000000">
                      <a:alpha val="43137"/>
                    </a:srgbClr>
                  </a:outerShdw>
                </a:effectLst>
                <a:latin typeface="Century Gothic" panose="020B0502020202020204" pitchFamily="34" charset="0"/>
                <a:hlinkClick r:id="rId4"/>
              </a:rPr>
              <a:t>http://www.spl.org</a:t>
            </a:r>
            <a:r>
              <a:rPr lang="en-US" sz="2000" dirty="0">
                <a:effectLst>
                  <a:outerShdw blurRad="38100" dist="38100" dir="2700000" algn="tl">
                    <a:srgbClr val="000000">
                      <a:alpha val="43137"/>
                    </a:srgbClr>
                  </a:outerShdw>
                </a:effectLst>
                <a:latin typeface="Century Gothic" panose="020B0502020202020204" pitchFamily="34" charset="0"/>
              </a:rPr>
              <a:t> </a:t>
            </a:r>
          </a:p>
          <a:p>
            <a:pPr eaLnBrk="1" hangingPunct="1">
              <a:spcBef>
                <a:spcPts val="0"/>
              </a:spcBef>
              <a:spcAft>
                <a:spcPts val="1400"/>
              </a:spcAft>
              <a:buNone/>
              <a:defRPr/>
            </a:pPr>
            <a:r>
              <a:rPr lang="en-US" sz="2400" dirty="0">
                <a:solidFill>
                  <a:srgbClr val="FEEA72"/>
                </a:solidFill>
                <a:effectLst>
                  <a:outerShdw blurRad="38100" dist="38100" dir="2700000" algn="tl">
                    <a:srgbClr val="000000">
                      <a:alpha val="43137"/>
                    </a:srgbClr>
                  </a:outerShdw>
                </a:effectLst>
                <a:latin typeface="Century Gothic" panose="020B0502020202020204" pitchFamily="34" charset="0"/>
              </a:rPr>
              <a:t>	</a:t>
            </a:r>
            <a:r>
              <a:rPr lang="en-US" dirty="0">
                <a:solidFill>
                  <a:srgbClr val="C00000"/>
                </a:solidFill>
                <a:effectLst>
                  <a:outerShdw blurRad="38100" dist="38100" dir="2700000" algn="tl">
                    <a:srgbClr val="000000">
                      <a:alpha val="43137"/>
                    </a:srgbClr>
                  </a:outerShdw>
                </a:effectLst>
                <a:latin typeface="Century Gothic" panose="020B0502020202020204" pitchFamily="34" charset="0"/>
              </a:rPr>
              <a:t>University of Washington Libraries </a:t>
            </a:r>
            <a:r>
              <a:rPr lang="en-US" sz="2000" dirty="0">
                <a:effectLst>
                  <a:outerShdw blurRad="38100" dist="38100" dir="2700000" algn="tl">
                    <a:srgbClr val="000000">
                      <a:alpha val="43137"/>
                    </a:srgbClr>
                  </a:outerShdw>
                </a:effectLst>
                <a:latin typeface="Century Gothic" panose="020B0502020202020204" pitchFamily="34" charset="0"/>
                <a:hlinkClick r:id="rId5"/>
              </a:rPr>
              <a:t>http://www.lib.washington.edu/</a:t>
            </a:r>
            <a:r>
              <a:rPr lang="en-US" sz="2000" dirty="0">
                <a:effectLst>
                  <a:outerShdw blurRad="38100" dist="38100" dir="2700000" algn="tl">
                    <a:srgbClr val="000000">
                      <a:alpha val="43137"/>
                    </a:srgbClr>
                  </a:outerShdw>
                </a:effectLst>
                <a:latin typeface="Century Gothic" panose="020B0502020202020204" pitchFamily="34" charset="0"/>
              </a:rPr>
              <a:t> </a:t>
            </a:r>
          </a:p>
          <a:p>
            <a:pPr eaLnBrk="1" hangingPunct="1">
              <a:spcBef>
                <a:spcPts val="0"/>
              </a:spcBef>
              <a:spcAft>
                <a:spcPts val="1400"/>
              </a:spcAft>
              <a:buNone/>
              <a:defRPr/>
            </a:pPr>
            <a:r>
              <a:rPr lang="en-US" sz="2400" dirty="0">
                <a:solidFill>
                  <a:srgbClr val="FEEA72"/>
                </a:solidFill>
                <a:effectLst>
                  <a:outerShdw blurRad="38100" dist="38100" dir="2700000" algn="tl">
                    <a:srgbClr val="000000">
                      <a:alpha val="43137"/>
                    </a:srgbClr>
                  </a:outerShdw>
                </a:effectLst>
                <a:latin typeface="Century Gothic" panose="020B0502020202020204" pitchFamily="34" charset="0"/>
              </a:rPr>
              <a:t>	</a:t>
            </a:r>
            <a:r>
              <a:rPr lang="en-US" dirty="0">
                <a:solidFill>
                  <a:srgbClr val="C00000"/>
                </a:solidFill>
                <a:effectLst>
                  <a:outerShdw blurRad="38100" dist="38100" dir="2700000" algn="tl">
                    <a:srgbClr val="000000">
                      <a:alpha val="43137"/>
                    </a:srgbClr>
                  </a:outerShdw>
                </a:effectLst>
                <a:latin typeface="Century Gothic" panose="020B0502020202020204" pitchFamily="34" charset="0"/>
              </a:rPr>
              <a:t>Reader’s Guide to Periodical Literature</a:t>
            </a:r>
            <a:r>
              <a:rPr lang="en-US" dirty="0">
                <a:solidFill>
                  <a:srgbClr val="4EFC08"/>
                </a:solidFill>
                <a:effectLst>
                  <a:outerShdw blurRad="38100" dist="38100" dir="2700000" algn="tl">
                    <a:srgbClr val="000000">
                      <a:alpha val="43137"/>
                    </a:srgbClr>
                  </a:outerShdw>
                </a:effectLst>
                <a:latin typeface="Century Gothic" panose="020B0502020202020204" pitchFamily="34" charset="0"/>
              </a:rPr>
              <a:t/>
            </a:r>
            <a:br>
              <a:rPr lang="en-US" dirty="0">
                <a:solidFill>
                  <a:srgbClr val="4EFC08"/>
                </a:solidFill>
                <a:effectLst>
                  <a:outerShdw blurRad="38100" dist="38100" dir="2700000" algn="tl">
                    <a:srgbClr val="000000">
                      <a:alpha val="43137"/>
                    </a:srgbClr>
                  </a:outerShdw>
                </a:effectLst>
                <a:latin typeface="Century Gothic" panose="020B0502020202020204" pitchFamily="34" charset="0"/>
              </a:rPr>
            </a:br>
            <a:r>
              <a:rPr lang="en-US" sz="1800" dirty="0">
                <a:effectLst>
                  <a:outerShdw blurRad="38100" dist="38100" dir="2700000" algn="tl">
                    <a:srgbClr val="000000">
                      <a:alpha val="43137"/>
                    </a:srgbClr>
                  </a:outerShdw>
                </a:effectLst>
                <a:latin typeface="Century Gothic" panose="020B0502020202020204" pitchFamily="34" charset="0"/>
              </a:rPr>
              <a:t>After 1983:  </a:t>
            </a:r>
            <a:r>
              <a:rPr lang="en-US" sz="1800" dirty="0">
                <a:effectLst>
                  <a:outerShdw blurRad="38100" dist="38100" dir="2700000" algn="tl">
                    <a:srgbClr val="000000">
                      <a:alpha val="43137"/>
                    </a:srgbClr>
                  </a:outerShdw>
                </a:effectLst>
                <a:latin typeface="Century Gothic" panose="020B0502020202020204" pitchFamily="34" charset="0"/>
                <a:hlinkClick r:id="rId6"/>
              </a:rPr>
              <a:t>http://www.hwwilson.com/Databases/Readersg.htm</a:t>
            </a:r>
            <a:r>
              <a:rPr lang="en-US" sz="1800" dirty="0">
                <a:effectLst>
                  <a:outerShdw blurRad="38100" dist="38100" dir="2700000" algn="tl">
                    <a:srgbClr val="000000">
                      <a:alpha val="43137"/>
                    </a:srgbClr>
                  </a:outerShdw>
                </a:effectLst>
                <a:latin typeface="Century Gothic" panose="020B0502020202020204" pitchFamily="34" charset="0"/>
              </a:rPr>
              <a:t> </a:t>
            </a:r>
            <a:br>
              <a:rPr lang="en-US" sz="1800" dirty="0">
                <a:effectLst>
                  <a:outerShdw blurRad="38100" dist="38100" dir="2700000" algn="tl">
                    <a:srgbClr val="000000">
                      <a:alpha val="43137"/>
                    </a:srgbClr>
                  </a:outerShdw>
                </a:effectLst>
                <a:latin typeface="Century Gothic" panose="020B0502020202020204" pitchFamily="34" charset="0"/>
              </a:rPr>
            </a:br>
            <a:r>
              <a:rPr lang="en-US" sz="1800" dirty="0">
                <a:effectLst>
                  <a:outerShdw blurRad="38100" dist="38100" dir="2700000" algn="tl">
                    <a:srgbClr val="000000">
                      <a:alpha val="43137"/>
                    </a:srgbClr>
                  </a:outerShdw>
                </a:effectLst>
                <a:latin typeface="Century Gothic" panose="020B0502020202020204" pitchFamily="34" charset="0"/>
              </a:rPr>
              <a:t>1890-1982:  </a:t>
            </a:r>
            <a:r>
              <a:rPr lang="en-US" sz="1800" dirty="0">
                <a:effectLst>
                  <a:outerShdw blurRad="38100" dist="38100" dir="2700000" algn="tl">
                    <a:srgbClr val="000000">
                      <a:alpha val="43137"/>
                    </a:srgbClr>
                  </a:outerShdw>
                </a:effectLst>
                <a:latin typeface="Century Gothic" panose="020B0502020202020204" pitchFamily="34" charset="0"/>
                <a:hlinkClick r:id="rId7"/>
              </a:rPr>
              <a:t>http://www.hwwilson.com/Databases/rdgretro.cfm</a:t>
            </a:r>
            <a:r>
              <a:rPr lang="en-US" sz="1800" dirty="0">
                <a:effectLst>
                  <a:outerShdw blurRad="38100" dist="38100" dir="2700000" algn="tl">
                    <a:srgbClr val="000000">
                      <a:alpha val="43137"/>
                    </a:srgbClr>
                  </a:outerShdw>
                </a:effectLst>
                <a:latin typeface="Century Gothic" panose="020B0502020202020204" pitchFamily="34" charset="0"/>
              </a:rPr>
              <a:t> </a:t>
            </a:r>
            <a:r>
              <a:rPr lang="en-US" dirty="0">
                <a:effectLst>
                  <a:outerShdw blurRad="38100" dist="38100" dir="2700000" algn="tl">
                    <a:srgbClr val="000000">
                      <a:alpha val="43137"/>
                    </a:srgbClr>
                  </a:outerShdw>
                </a:effectLst>
                <a:latin typeface="Century Gothic" panose="020B0502020202020204" pitchFamily="34" charset="0"/>
              </a:rPr>
              <a:t/>
            </a:r>
            <a:br>
              <a:rPr lang="en-US" dirty="0">
                <a:effectLst>
                  <a:outerShdw blurRad="38100" dist="38100" dir="2700000" algn="tl">
                    <a:srgbClr val="000000">
                      <a:alpha val="43137"/>
                    </a:srgbClr>
                  </a:outerShdw>
                </a:effectLst>
                <a:latin typeface="Century Gothic" panose="020B0502020202020204" pitchFamily="34" charset="0"/>
              </a:rPr>
            </a:br>
            <a:endParaRPr lang="en-US" sz="2400"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567495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6" name="Rectangle 2"/>
          <p:cNvSpPr txBox="1">
            <a:spLocks noChangeArrowheads="1"/>
          </p:cNvSpPr>
          <p:nvPr/>
        </p:nvSpPr>
        <p:spPr bwMode="auto">
          <a:xfrm>
            <a:off x="1981200" y="228600"/>
            <a:ext cx="8229600" cy="1447800"/>
          </a:xfrm>
          <a:prstGeom prst="rect">
            <a:avLst/>
          </a:prstGeom>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7200" dirty="0" err="1">
                <a:solidFill>
                  <a:schemeClr val="tx1"/>
                </a:solidFill>
                <a:effectLst>
                  <a:outerShdw blurRad="38100" dist="38100" dir="2700000" algn="tl">
                    <a:srgbClr val="000000">
                      <a:alpha val="43137"/>
                    </a:srgbClr>
                  </a:outerShdw>
                </a:effectLst>
                <a:latin typeface="Century Gothic" panose="020B0502020202020204" pitchFamily="34" charset="0"/>
              </a:rPr>
              <a:t>WorldCat</a:t>
            </a:r>
            <a:endParaRPr lang="en-US" sz="7200"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7" name="Rectangle 6"/>
          <p:cNvSpPr txBox="1">
            <a:spLocks noChangeArrowheads="1"/>
          </p:cNvSpPr>
          <p:nvPr/>
        </p:nvSpPr>
        <p:spPr>
          <a:xfrm>
            <a:off x="2133600" y="1295400"/>
            <a:ext cx="8153400" cy="3810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80000"/>
              </a:lnSpc>
              <a:spcBef>
                <a:spcPts val="0"/>
              </a:spcBef>
              <a:spcAft>
                <a:spcPts val="4200"/>
              </a:spcAft>
              <a:buNone/>
              <a:defRPr/>
            </a:pPr>
            <a:r>
              <a:rPr lang="en-US" sz="2400" dirty="0">
                <a:solidFill>
                  <a:srgbClr val="C00000"/>
                </a:solidFill>
                <a:effectLst>
                  <a:outerShdw blurRad="38100" dist="38100" dir="2700000" algn="tl">
                    <a:srgbClr val="000000">
                      <a:alpha val="43137"/>
                    </a:srgbClr>
                  </a:outerShdw>
                </a:effectLst>
                <a:latin typeface="Century Gothic" panose="020B0502020202020204" pitchFamily="34" charset="0"/>
                <a:hlinkClick r:id="rId4"/>
              </a:rPr>
              <a:t>http://www.worldcat.org/advancedsearch</a:t>
            </a:r>
            <a:r>
              <a:rPr lang="en-US" sz="2400" dirty="0">
                <a:solidFill>
                  <a:srgbClr val="C00000"/>
                </a:solidFill>
                <a:effectLst>
                  <a:outerShdw blurRad="38100" dist="38100" dir="2700000" algn="tl">
                    <a:srgbClr val="000000">
                      <a:alpha val="43137"/>
                    </a:srgbClr>
                  </a:outerShdw>
                </a:effectLst>
                <a:latin typeface="Century Gothic" panose="020B0502020202020204" pitchFamily="34" charset="0"/>
              </a:rPr>
              <a:t> </a:t>
            </a:r>
          </a:p>
        </p:txBody>
      </p:sp>
      <p:pic>
        <p:nvPicPr>
          <p:cNvPr id="8" name="Picture 7"/>
          <p:cNvPicPr/>
          <p:nvPr/>
        </p:nvPicPr>
        <p:blipFill rotWithShape="1">
          <a:blip r:embed="rId5" cstate="print"/>
          <a:srcRect l="50319" t="5574" r="1443" b="51873"/>
          <a:stretch/>
        </p:blipFill>
        <p:spPr bwMode="auto">
          <a:xfrm>
            <a:off x="2133600" y="1905000"/>
            <a:ext cx="7848600" cy="381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3831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600200" y="6096000"/>
            <a:ext cx="1600200" cy="718930"/>
          </a:xfrm>
          <a:prstGeom prst="rect">
            <a:avLst/>
          </a:prstGeom>
        </p:spPr>
      </p:pic>
      <p:sp>
        <p:nvSpPr>
          <p:cNvPr id="6" name="Rectangle 2"/>
          <p:cNvSpPr>
            <a:spLocks noChangeArrowheads="1"/>
          </p:cNvSpPr>
          <p:nvPr/>
        </p:nvSpPr>
        <p:spPr bwMode="auto">
          <a:xfrm>
            <a:off x="3429000" y="1219200"/>
            <a:ext cx="533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marL="342900" indent="-342900">
              <a:lnSpc>
                <a:spcPct val="90000"/>
              </a:lnSpc>
              <a:spcBef>
                <a:spcPct val="20000"/>
              </a:spcBef>
            </a:pPr>
            <a:r>
              <a:rPr lang="en-US" sz="2200" dirty="0">
                <a:solidFill>
                  <a:srgbClr val="C00000"/>
                </a:solidFill>
                <a:latin typeface="Century Gothic" pitchFamily="34" charset="0"/>
              </a:rPr>
              <a:t>	</a:t>
            </a:r>
            <a:r>
              <a:rPr lang="en-US" sz="2200" dirty="0">
                <a:solidFill>
                  <a:srgbClr val="C00000"/>
                </a:solidFill>
                <a:effectLst>
                  <a:outerShdw blurRad="38100" dist="38100" dir="2700000" algn="tl">
                    <a:srgbClr val="000000">
                      <a:alpha val="43137"/>
                    </a:srgbClr>
                  </a:outerShdw>
                </a:effectLst>
                <a:latin typeface="Century Gothic" pitchFamily="34" charset="0"/>
              </a:rPr>
              <a:t>The Archives of Washington State are administered by the Secretary of State and the State Archivist as a public trust.</a:t>
            </a:r>
          </a:p>
          <a:p>
            <a:pPr marL="342900" indent="-342900">
              <a:lnSpc>
                <a:spcPct val="90000"/>
              </a:lnSpc>
              <a:spcBef>
                <a:spcPts val="3600"/>
              </a:spcBef>
            </a:pPr>
            <a:r>
              <a:rPr lang="en-US" sz="2200" dirty="0">
                <a:solidFill>
                  <a:srgbClr val="C00000"/>
                </a:solidFill>
                <a:effectLst>
                  <a:outerShdw blurRad="38100" dist="38100" dir="2700000" algn="tl">
                    <a:srgbClr val="000000">
                      <a:alpha val="43137"/>
                    </a:srgbClr>
                  </a:outerShdw>
                </a:effectLst>
                <a:latin typeface="Century Gothic" pitchFamily="34" charset="0"/>
              </a:rPr>
              <a:t>	</a:t>
            </a:r>
          </a:p>
        </p:txBody>
      </p:sp>
      <p:pic>
        <p:nvPicPr>
          <p:cNvPr id="7" name="Picture 3" descr="C21 Space Needle and Monor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514600"/>
            <a:ext cx="1282700" cy="17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8" name="Picture 4" descr="Horse Drawn Streetcar 1894"/>
          <p:cNvPicPr>
            <a:picLocks noChangeAspect="1" noChangeArrowheads="1"/>
          </p:cNvPicPr>
          <p:nvPr/>
        </p:nvPicPr>
        <p:blipFill>
          <a:blip r:embed="rId5" cstate="print">
            <a:extLst>
              <a:ext uri="{28A0092B-C50C-407E-A947-70E740481C1C}">
                <a14:useLocalDpi xmlns:a14="http://schemas.microsoft.com/office/drawing/2010/main" val="0"/>
              </a:ext>
            </a:extLst>
          </a:blip>
          <a:srcRect t="22368" r="8882" b="11842"/>
          <a:stretch>
            <a:fillRect/>
          </a:stretch>
        </p:blipFill>
        <p:spPr bwMode="auto">
          <a:xfrm>
            <a:off x="2209800" y="4565122"/>
            <a:ext cx="2362200" cy="134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9" name="Picture 5" descr="POS 1919"/>
          <p:cNvPicPr>
            <a:picLocks noChangeAspect="1" noChangeArrowheads="1"/>
          </p:cNvPicPr>
          <p:nvPr/>
        </p:nvPicPr>
        <p:blipFill>
          <a:blip r:embed="rId6" cstate="print">
            <a:extLst>
              <a:ext uri="{28A0092B-C50C-407E-A947-70E740481C1C}">
                <a14:useLocalDpi xmlns:a14="http://schemas.microsoft.com/office/drawing/2010/main" val="0"/>
              </a:ext>
            </a:extLst>
          </a:blip>
          <a:srcRect l="6372" r="6372" b="11015"/>
          <a:stretch>
            <a:fillRect/>
          </a:stretch>
        </p:blipFill>
        <p:spPr bwMode="auto">
          <a:xfrm>
            <a:off x="8877300" y="609599"/>
            <a:ext cx="1028700" cy="163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0" name="Picture 6" descr="Everett Massacre  J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3000" y="2514600"/>
            <a:ext cx="1219200" cy="179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1" name="Picture 7" descr="CW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4534378"/>
            <a:ext cx="1676400" cy="140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2" name="Picture 8" descr="Metro Campaign 1958"/>
          <p:cNvPicPr>
            <a:picLocks noChangeAspect="1" noChangeArrowheads="1"/>
          </p:cNvPicPr>
          <p:nvPr/>
        </p:nvPicPr>
        <p:blipFill>
          <a:blip r:embed="rId9" cstate="print">
            <a:extLst>
              <a:ext uri="{28A0092B-C50C-407E-A947-70E740481C1C}">
                <a14:useLocalDpi xmlns:a14="http://schemas.microsoft.com/office/drawing/2010/main" val="0"/>
              </a:ext>
            </a:extLst>
          </a:blip>
          <a:srcRect t="4651" r="3874" b="4651"/>
          <a:stretch>
            <a:fillRect/>
          </a:stretch>
        </p:blipFill>
        <p:spPr bwMode="auto">
          <a:xfrm>
            <a:off x="2209800" y="609600"/>
            <a:ext cx="1335088" cy="16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3" name="Picture 9" descr="POS 1931 - Boeing Biplane"/>
          <p:cNvPicPr>
            <a:picLocks noChangeAspect="1" noChangeArrowheads="1"/>
          </p:cNvPicPr>
          <p:nvPr/>
        </p:nvPicPr>
        <p:blipFill>
          <a:blip r:embed="rId10" cstate="print">
            <a:extLst>
              <a:ext uri="{28A0092B-C50C-407E-A947-70E740481C1C}">
                <a14:useLocalDpi xmlns:a14="http://schemas.microsoft.com/office/drawing/2010/main" val="0"/>
              </a:ext>
            </a:extLst>
          </a:blip>
          <a:srcRect l="5853" t="38072" r="4390" b="23856"/>
          <a:stretch>
            <a:fillRect/>
          </a:stretch>
        </p:blipFill>
        <p:spPr bwMode="auto">
          <a:xfrm>
            <a:off x="7579334" y="4565122"/>
            <a:ext cx="2379867" cy="134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4" name="Text Box 10"/>
          <p:cNvSpPr txBox="1">
            <a:spLocks noChangeArrowheads="1"/>
          </p:cNvSpPr>
          <p:nvPr/>
        </p:nvSpPr>
        <p:spPr bwMode="auto">
          <a:xfrm>
            <a:off x="4191001" y="312004"/>
            <a:ext cx="40511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Arial" pitchFamily="34" charset="0"/>
              </a:defRPr>
            </a:lvl1pPr>
            <a:lvl2pPr marL="742950" indent="-285750" eaLnBrk="0" hangingPunct="0">
              <a:defRPr sz="4800">
                <a:solidFill>
                  <a:schemeClr val="tx1"/>
                </a:solidFill>
                <a:latin typeface="Arial" pitchFamily="34" charset="0"/>
              </a:defRPr>
            </a:lvl2pPr>
            <a:lvl3pPr marL="1143000" indent="-228600" eaLnBrk="0" hangingPunct="0">
              <a:defRPr sz="4800">
                <a:solidFill>
                  <a:schemeClr val="tx1"/>
                </a:solidFill>
                <a:latin typeface="Arial" pitchFamily="34" charset="0"/>
              </a:defRPr>
            </a:lvl3pPr>
            <a:lvl4pPr marL="1600200" indent="-228600" eaLnBrk="0" hangingPunct="0">
              <a:defRPr sz="4800">
                <a:solidFill>
                  <a:schemeClr val="tx1"/>
                </a:solidFill>
                <a:latin typeface="Arial" pitchFamily="34" charset="0"/>
              </a:defRPr>
            </a:lvl4pPr>
            <a:lvl5pPr marL="2057400" indent="-228600" eaLnBrk="0" hangingPunct="0">
              <a:defRPr sz="4800">
                <a:solidFill>
                  <a:schemeClr val="tx1"/>
                </a:solidFill>
                <a:latin typeface="Arial" pitchFamily="34" charset="0"/>
              </a:defRPr>
            </a:lvl5pPr>
            <a:lvl6pPr marL="2514600" indent="-228600" eaLnBrk="0" fontAlgn="base" hangingPunct="0">
              <a:spcBef>
                <a:spcPct val="0"/>
              </a:spcBef>
              <a:spcAft>
                <a:spcPct val="0"/>
              </a:spcAft>
              <a:defRPr sz="4800">
                <a:solidFill>
                  <a:schemeClr val="tx1"/>
                </a:solidFill>
                <a:latin typeface="Arial" pitchFamily="34" charset="0"/>
              </a:defRPr>
            </a:lvl6pPr>
            <a:lvl7pPr marL="2971800" indent="-228600" eaLnBrk="0" fontAlgn="base" hangingPunct="0">
              <a:spcBef>
                <a:spcPct val="0"/>
              </a:spcBef>
              <a:spcAft>
                <a:spcPct val="0"/>
              </a:spcAft>
              <a:defRPr sz="4800">
                <a:solidFill>
                  <a:schemeClr val="tx1"/>
                </a:solidFill>
                <a:latin typeface="Arial" pitchFamily="34" charset="0"/>
              </a:defRPr>
            </a:lvl7pPr>
            <a:lvl8pPr marL="3429000" indent="-228600" eaLnBrk="0" fontAlgn="base" hangingPunct="0">
              <a:spcBef>
                <a:spcPct val="0"/>
              </a:spcBef>
              <a:spcAft>
                <a:spcPct val="0"/>
              </a:spcAft>
              <a:defRPr sz="4800">
                <a:solidFill>
                  <a:schemeClr val="tx1"/>
                </a:solidFill>
                <a:latin typeface="Arial" pitchFamily="34" charset="0"/>
              </a:defRPr>
            </a:lvl8pPr>
            <a:lvl9pPr marL="3886200" indent="-228600" eaLnBrk="0" fontAlgn="base" hangingPunct="0">
              <a:spcBef>
                <a:spcPct val="0"/>
              </a:spcBef>
              <a:spcAft>
                <a:spcPct val="0"/>
              </a:spcAft>
              <a:defRPr sz="4800">
                <a:solidFill>
                  <a:schemeClr val="tx1"/>
                </a:solidFill>
                <a:latin typeface="Arial" pitchFamily="34" charset="0"/>
              </a:defRPr>
            </a:lvl9pPr>
          </a:lstStyle>
          <a:p>
            <a:pPr eaLnBrk="1" hangingPunct="1"/>
            <a:r>
              <a:rPr lang="en-US" dirty="0">
                <a:effectLst>
                  <a:outerShdw blurRad="38100" dist="38100" dir="2700000" algn="tl">
                    <a:srgbClr val="000000">
                      <a:alpha val="43137"/>
                    </a:srgbClr>
                  </a:outerShdw>
                </a:effectLst>
                <a:latin typeface="Century Gothic" pitchFamily="34" charset="0"/>
              </a:rPr>
              <a:t>A Public Trust</a:t>
            </a:r>
          </a:p>
        </p:txBody>
      </p:sp>
    </p:spTree>
    <p:extLst>
      <p:ext uri="{BB962C8B-B14F-4D97-AF65-F5344CB8AC3E}">
        <p14:creationId xmlns:p14="http://schemas.microsoft.com/office/powerpoint/2010/main" val="2223428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sp>
        <p:nvSpPr>
          <p:cNvPr id="6" name="Rectangle 2"/>
          <p:cNvSpPr txBox="1">
            <a:spLocks noChangeArrowheads="1"/>
          </p:cNvSpPr>
          <p:nvPr/>
        </p:nvSpPr>
        <p:spPr bwMode="auto">
          <a:xfrm>
            <a:off x="1981200" y="762000"/>
            <a:ext cx="8229600" cy="990600"/>
          </a:xfrm>
          <a:prstGeom prst="rect">
            <a:avLst/>
          </a:prstGeom>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7200" dirty="0">
                <a:solidFill>
                  <a:schemeClr val="tx1"/>
                </a:solidFill>
                <a:effectLst>
                  <a:outerShdw blurRad="38100" dist="38100" dir="2700000" algn="tl">
                    <a:srgbClr val="000000">
                      <a:alpha val="43137"/>
                    </a:srgbClr>
                  </a:outerShdw>
                </a:effectLst>
                <a:latin typeface="Century Gothic" panose="020B0502020202020204" pitchFamily="34" charset="0"/>
              </a:rPr>
              <a:t>Bibliographies</a:t>
            </a:r>
          </a:p>
        </p:txBody>
      </p:sp>
      <p:sp>
        <p:nvSpPr>
          <p:cNvPr id="7" name="Rectangle 6"/>
          <p:cNvSpPr txBox="1">
            <a:spLocks noChangeArrowheads="1"/>
          </p:cNvSpPr>
          <p:nvPr/>
        </p:nvSpPr>
        <p:spPr>
          <a:xfrm>
            <a:off x="2590800" y="2286000"/>
            <a:ext cx="7772400" cy="2743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defRPr/>
            </a:pPr>
            <a:r>
              <a:rPr lang="en-US" sz="4400" dirty="0">
                <a:solidFill>
                  <a:srgbClr val="FEF1A0"/>
                </a:solidFill>
                <a:effectLst>
                  <a:outerShdw blurRad="38100" dist="38100" dir="2700000" algn="tl">
                    <a:srgbClr val="000000">
                      <a:alpha val="43137"/>
                    </a:srgbClr>
                  </a:outerShdw>
                </a:effectLst>
                <a:latin typeface="Century Gothic" panose="020B0502020202020204" pitchFamily="34" charset="0"/>
              </a:rPr>
              <a:t>  </a:t>
            </a:r>
            <a:r>
              <a:rPr lang="en-US" sz="4400" dirty="0">
                <a:solidFill>
                  <a:srgbClr val="C00000"/>
                </a:solidFill>
                <a:effectLst>
                  <a:outerShdw blurRad="38100" dist="38100" dir="2700000" algn="tl">
                    <a:srgbClr val="000000">
                      <a:alpha val="43137"/>
                    </a:srgbClr>
                  </a:outerShdw>
                </a:effectLst>
                <a:latin typeface="Century Gothic" panose="020B0502020202020204" pitchFamily="34" charset="0"/>
              </a:rPr>
              <a:t>Published Bibliographies</a:t>
            </a:r>
            <a:r>
              <a:rPr lang="en-US" sz="4400" dirty="0">
                <a:solidFill>
                  <a:srgbClr val="FEF1A0"/>
                </a:solidFill>
                <a:effectLst>
                  <a:outerShdw blurRad="38100" dist="38100" dir="2700000" algn="tl">
                    <a:srgbClr val="000000">
                      <a:alpha val="43137"/>
                    </a:srgbClr>
                  </a:outerShdw>
                </a:effectLst>
                <a:latin typeface="Century Gothic" panose="020B0502020202020204" pitchFamily="34" charset="0"/>
              </a:rPr>
              <a:t/>
            </a:r>
            <a:br>
              <a:rPr lang="en-US" sz="4400" dirty="0">
                <a:solidFill>
                  <a:srgbClr val="FEF1A0"/>
                </a:solidFill>
                <a:effectLst>
                  <a:outerShdw blurRad="38100" dist="38100" dir="2700000" algn="tl">
                    <a:srgbClr val="000000">
                      <a:alpha val="43137"/>
                    </a:srgbClr>
                  </a:outerShdw>
                </a:effectLst>
                <a:latin typeface="Century Gothic" panose="020B0502020202020204" pitchFamily="34" charset="0"/>
              </a:rPr>
            </a:br>
            <a:r>
              <a:rPr lang="en-US" sz="4800" dirty="0">
                <a:effectLst>
                  <a:outerShdw blurRad="38100" dist="38100" dir="2700000" algn="tl">
                    <a:srgbClr val="000000">
                      <a:alpha val="43137"/>
                    </a:srgbClr>
                  </a:outerShdw>
                </a:effectLst>
                <a:latin typeface="Century Gothic" panose="020B0502020202020204" pitchFamily="34" charset="0"/>
              </a:rPr>
              <a:t>Example:</a:t>
            </a:r>
          </a:p>
          <a:p>
            <a:pPr eaLnBrk="1" hangingPunct="1">
              <a:spcBef>
                <a:spcPts val="0"/>
              </a:spcBef>
              <a:buNone/>
              <a:defRPr/>
            </a:pPr>
            <a:r>
              <a:rPr lang="en-US" dirty="0">
                <a:solidFill>
                  <a:srgbClr val="FEEA72"/>
                </a:solidFill>
                <a:effectLst>
                  <a:outerShdw blurRad="38100" dist="38100" dir="2700000" algn="tl">
                    <a:srgbClr val="000000">
                      <a:alpha val="43137"/>
                    </a:srgbClr>
                  </a:outerShdw>
                </a:effectLst>
                <a:latin typeface="Century Gothic" panose="020B0502020202020204" pitchFamily="34" charset="0"/>
              </a:rPr>
              <a:t>	</a:t>
            </a:r>
            <a:r>
              <a:rPr lang="en-US" sz="2400" u="sng" dirty="0">
                <a:solidFill>
                  <a:srgbClr val="C00000"/>
                </a:solidFill>
                <a:effectLst>
                  <a:outerShdw blurRad="38100" dist="38100" dir="2700000" algn="tl">
                    <a:srgbClr val="000000">
                      <a:alpha val="43137"/>
                    </a:srgbClr>
                  </a:outerShdw>
                </a:effectLst>
                <a:latin typeface="Century Gothic" panose="020B0502020202020204" pitchFamily="34" charset="0"/>
              </a:rPr>
              <a:t>Reporting the Pacific Northwest : an annotated bibliography of journalism history in Oregon and Washington</a:t>
            </a:r>
            <a:r>
              <a:rPr lang="en-US" sz="2400" dirty="0">
                <a:solidFill>
                  <a:srgbClr val="C00000"/>
                </a:solidFill>
                <a:effectLst>
                  <a:outerShdw blurRad="38100" dist="38100" dir="2700000" algn="tl">
                    <a:srgbClr val="000000">
                      <a:alpha val="43137"/>
                    </a:srgbClr>
                  </a:outerShdw>
                </a:effectLst>
                <a:latin typeface="Century Gothic" panose="020B0502020202020204" pitchFamily="34" charset="0"/>
              </a:rPr>
              <a:t> / by Floyd J. McKay (Portland, Or. : Oregon Historical Society Press)</a:t>
            </a:r>
          </a:p>
        </p:txBody>
      </p:sp>
    </p:spTree>
    <p:extLst>
      <p:ext uri="{BB962C8B-B14F-4D97-AF65-F5344CB8AC3E}">
        <p14:creationId xmlns:p14="http://schemas.microsoft.com/office/powerpoint/2010/main" val="3701812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sp>
        <p:nvSpPr>
          <p:cNvPr id="6" name="Rectangle 2"/>
          <p:cNvSpPr txBox="1">
            <a:spLocks noChangeArrowheads="1"/>
          </p:cNvSpPr>
          <p:nvPr/>
        </p:nvSpPr>
        <p:spPr bwMode="auto">
          <a:xfrm>
            <a:off x="1905000" y="838200"/>
            <a:ext cx="8229600" cy="1143000"/>
          </a:xfrm>
          <a:prstGeom prst="rect">
            <a:avLst/>
          </a:prstGeom>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6000" dirty="0">
                <a:solidFill>
                  <a:schemeClr val="tx1"/>
                </a:solidFill>
                <a:effectLst>
                  <a:outerShdw blurRad="38100" dist="38100" dir="2700000" algn="tl">
                    <a:srgbClr val="000000">
                      <a:alpha val="43137"/>
                    </a:srgbClr>
                  </a:outerShdw>
                </a:effectLst>
                <a:latin typeface="Century Gothic" panose="020B0502020202020204" pitchFamily="34" charset="0"/>
              </a:rPr>
              <a:t>Online Resources</a:t>
            </a:r>
          </a:p>
        </p:txBody>
      </p:sp>
      <p:sp>
        <p:nvSpPr>
          <p:cNvPr id="7" name="Rectangle 6"/>
          <p:cNvSpPr txBox="1">
            <a:spLocks noChangeArrowheads="1"/>
          </p:cNvSpPr>
          <p:nvPr/>
        </p:nvSpPr>
        <p:spPr>
          <a:xfrm>
            <a:off x="1981200" y="2438400"/>
            <a:ext cx="8382000" cy="2743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4200"/>
              </a:spcBef>
              <a:buNone/>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Search Engines (use Advanced Search options)</a:t>
            </a:r>
          </a:p>
          <a:p>
            <a:pPr eaLnBrk="1" hangingPunct="1">
              <a:spcBef>
                <a:spcPts val="4200"/>
              </a:spcBef>
              <a:buNone/>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Google scholar, maps, images</a:t>
            </a:r>
          </a:p>
          <a:p>
            <a:pPr eaLnBrk="1" hangingPunct="1">
              <a:spcBef>
                <a:spcPts val="4200"/>
              </a:spcBef>
              <a:buNone/>
              <a:defRPr/>
            </a:pPr>
            <a:r>
              <a:rPr lang="en-US" sz="2800" dirty="0">
                <a:solidFill>
                  <a:srgbClr val="C00000"/>
                </a:solidFill>
                <a:effectLst>
                  <a:outerShdw blurRad="38100" dist="38100" dir="2700000" algn="tl">
                    <a:srgbClr val="000000">
                      <a:alpha val="43137"/>
                    </a:srgbClr>
                  </a:outerShdw>
                </a:effectLst>
                <a:latin typeface="Century Gothic" panose="020B0502020202020204" pitchFamily="34" charset="0"/>
              </a:rPr>
              <a:t>Wikipedia</a:t>
            </a:r>
          </a:p>
        </p:txBody>
      </p:sp>
    </p:spTree>
    <p:extLst>
      <p:ext uri="{BB962C8B-B14F-4D97-AF65-F5344CB8AC3E}">
        <p14:creationId xmlns:p14="http://schemas.microsoft.com/office/powerpoint/2010/main" val="3057819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7" name="TextBox 6"/>
          <p:cNvSpPr txBox="1"/>
          <p:nvPr/>
        </p:nvSpPr>
        <p:spPr>
          <a:xfrm>
            <a:off x="1676400" y="607397"/>
            <a:ext cx="8915400" cy="4647426"/>
          </a:xfrm>
          <a:prstGeom prst="rect">
            <a:avLst/>
          </a:prstGeom>
          <a:noFill/>
        </p:spPr>
        <p:txBody>
          <a:bodyPr wrap="square">
            <a:spAutoFit/>
          </a:bodyPr>
          <a:lstStyle/>
          <a:p>
            <a:pPr>
              <a:defRPr/>
            </a:pPr>
            <a:r>
              <a:rPr lang="en-US" sz="3600" dirty="0">
                <a:effectLst>
                  <a:outerShdw blurRad="38100" dist="38100" dir="2700000" algn="tl">
                    <a:srgbClr val="000000">
                      <a:alpha val="43137"/>
                    </a:srgbClr>
                  </a:outerShdw>
                </a:effectLst>
                <a:latin typeface="Century Gothic" panose="020B0502020202020204" pitchFamily="34" charset="0"/>
              </a:rPr>
              <a:t>What should I know when I am done </a:t>
            </a:r>
          </a:p>
          <a:p>
            <a:pPr>
              <a:defRPr/>
            </a:pPr>
            <a:r>
              <a:rPr lang="en-US" sz="3600" dirty="0">
                <a:effectLst>
                  <a:outerShdw blurRad="38100" dist="38100" dir="2700000" algn="tl">
                    <a:srgbClr val="000000">
                      <a:alpha val="43137"/>
                    </a:srgbClr>
                  </a:outerShdw>
                </a:effectLst>
                <a:latin typeface="Century Gothic" panose="020B0502020202020204" pitchFamily="34" charset="0"/>
              </a:rPr>
              <a:t>with my secondary source research?</a:t>
            </a:r>
          </a:p>
          <a:p>
            <a:pPr marL="742950" indent="-742950">
              <a:spcBef>
                <a:spcPts val="2400"/>
              </a:spcBef>
              <a:buFontTx/>
              <a:buAutoNum type="arabicPeriod"/>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The Story</a:t>
            </a:r>
          </a:p>
          <a:p>
            <a:pPr marL="742950" indent="-742950">
              <a:spcBef>
                <a:spcPts val="2400"/>
              </a:spcBef>
              <a:buFontTx/>
              <a:buAutoNum type="arabicPeriod"/>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Historical Context</a:t>
            </a:r>
            <a:endParaRPr lang="en-US" sz="2000" dirty="0">
              <a:effectLst>
                <a:outerShdw blurRad="38100" dist="38100" dir="2700000" algn="tl">
                  <a:srgbClr val="000000">
                    <a:alpha val="43137"/>
                  </a:srgbClr>
                </a:outerShdw>
              </a:effectLst>
              <a:latin typeface="Century Gothic" panose="020B0502020202020204" pitchFamily="34" charset="0"/>
            </a:endParaRPr>
          </a:p>
          <a:p>
            <a:pPr marL="742950" indent="-742950">
              <a:spcBef>
                <a:spcPts val="2400"/>
              </a:spcBef>
              <a:buFontTx/>
              <a:buAutoNum type="arabicPeriod"/>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Historical Significance </a:t>
            </a:r>
          </a:p>
          <a:p>
            <a:pPr marL="742950" indent="-742950">
              <a:spcBef>
                <a:spcPts val="2400"/>
              </a:spcBef>
              <a:buFontTx/>
              <a:buAutoNum type="arabicPeriod"/>
              <a:defRPr/>
            </a:pPr>
            <a:r>
              <a:rPr lang="en-US" sz="3600" dirty="0">
                <a:solidFill>
                  <a:srgbClr val="C00000"/>
                </a:solidFill>
                <a:effectLst>
                  <a:outerShdw blurRad="38100" dist="38100" dir="2700000" algn="tl">
                    <a:srgbClr val="000000">
                      <a:alpha val="43137"/>
                    </a:srgbClr>
                  </a:outerShdw>
                </a:effectLst>
                <a:latin typeface="Century Gothic" panose="020B0502020202020204" pitchFamily="34" charset="0"/>
              </a:rPr>
              <a:t>Where to find primary sources</a:t>
            </a:r>
          </a:p>
        </p:txBody>
      </p:sp>
    </p:spTree>
    <p:extLst>
      <p:ext uri="{BB962C8B-B14F-4D97-AF65-F5344CB8AC3E}">
        <p14:creationId xmlns:p14="http://schemas.microsoft.com/office/powerpoint/2010/main" val="446482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7" name="TextBox 6"/>
          <p:cNvSpPr txBox="1"/>
          <p:nvPr/>
        </p:nvSpPr>
        <p:spPr>
          <a:xfrm>
            <a:off x="1676400" y="607397"/>
            <a:ext cx="8915400" cy="5078313"/>
          </a:xfrm>
          <a:prstGeom prst="rect">
            <a:avLst/>
          </a:prstGeom>
          <a:noFill/>
        </p:spPr>
        <p:txBody>
          <a:bodyPr wrap="square">
            <a:spAutoFit/>
          </a:bodyPr>
          <a:lstStyle/>
          <a:p>
            <a:pPr>
              <a:defRPr/>
            </a:pPr>
            <a:r>
              <a:rPr lang="en-US" sz="3600" dirty="0">
                <a:effectLst>
                  <a:outerShdw blurRad="38100" dist="38100" dir="2700000" algn="tl">
                    <a:srgbClr val="000000">
                      <a:alpha val="43137"/>
                    </a:srgbClr>
                  </a:outerShdw>
                </a:effectLst>
                <a:latin typeface="Century Gothic" panose="020B0502020202020204" pitchFamily="34" charset="0"/>
              </a:rPr>
              <a:t>Sean </a:t>
            </a:r>
            <a:r>
              <a:rPr lang="en-US" sz="3600" dirty="0" err="1">
                <a:effectLst>
                  <a:outerShdw blurRad="38100" dist="38100" dir="2700000" algn="tl">
                    <a:srgbClr val="000000">
                      <a:alpha val="43137"/>
                    </a:srgbClr>
                  </a:outerShdw>
                </a:effectLst>
                <a:latin typeface="Century Gothic" panose="020B0502020202020204" pitchFamily="34" charset="0"/>
              </a:rPr>
              <a:t>Lanksbury</a:t>
            </a:r>
            <a:endParaRPr lang="en-US" sz="3600" dirty="0">
              <a:effectLst>
                <a:outerShdw blurRad="38100" dist="38100" dir="2700000" algn="tl">
                  <a:srgbClr val="000000">
                    <a:alpha val="43137"/>
                  </a:srgbClr>
                </a:outerShdw>
              </a:effectLst>
              <a:latin typeface="Century Gothic" panose="020B0502020202020204" pitchFamily="34" charset="0"/>
            </a:endParaRPr>
          </a:p>
          <a:p>
            <a:pPr>
              <a:defRPr/>
            </a:pPr>
            <a:r>
              <a:rPr lang="en-US" sz="3600" dirty="0">
                <a:effectLst>
                  <a:outerShdw blurRad="38100" dist="38100" dir="2700000" algn="tl">
                    <a:srgbClr val="000000">
                      <a:alpha val="43137"/>
                    </a:srgbClr>
                  </a:outerShdw>
                </a:effectLst>
                <a:latin typeface="Century Gothic" panose="020B0502020202020204" pitchFamily="34" charset="0"/>
              </a:rPr>
              <a:t>PNW &amp; Special Collections Librarian</a:t>
            </a:r>
          </a:p>
          <a:p>
            <a:pPr>
              <a:defRPr/>
            </a:pPr>
            <a:r>
              <a:rPr lang="en-US" sz="3600" dirty="0">
                <a:effectLst>
                  <a:outerShdw blurRad="38100" dist="38100" dir="2700000" algn="tl">
                    <a:srgbClr val="000000">
                      <a:alpha val="43137"/>
                    </a:srgbClr>
                  </a:outerShdw>
                </a:effectLst>
                <a:latin typeface="Century Gothic" panose="020B0502020202020204" pitchFamily="34" charset="0"/>
                <a:hlinkClick r:id="rId4"/>
              </a:rPr>
              <a:t>sean.lanksbury@sos.wa.gov</a:t>
            </a:r>
            <a:endParaRPr lang="en-US" sz="3600" dirty="0">
              <a:effectLst>
                <a:outerShdw blurRad="38100" dist="38100" dir="2700000" algn="tl">
                  <a:srgbClr val="000000">
                    <a:alpha val="43137"/>
                  </a:srgbClr>
                </a:outerShdw>
              </a:effectLst>
              <a:latin typeface="Century Gothic" panose="020B0502020202020204" pitchFamily="34" charset="0"/>
            </a:endParaRPr>
          </a:p>
          <a:p>
            <a:pPr>
              <a:defRPr/>
            </a:pPr>
            <a:endParaRPr lang="en-US" sz="3600"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a:defRPr/>
            </a:pPr>
            <a:r>
              <a:rPr lang="en-US" sz="3600" dirty="0">
                <a:effectLst>
                  <a:outerShdw blurRad="38100" dist="38100" dir="2700000" algn="tl">
                    <a:srgbClr val="000000">
                      <a:alpha val="43137"/>
                    </a:srgbClr>
                  </a:outerShdw>
                </a:effectLst>
                <a:latin typeface="Century Gothic" panose="020B0502020202020204" pitchFamily="34" charset="0"/>
              </a:rPr>
              <a:t>Washington State Library  </a:t>
            </a:r>
          </a:p>
          <a:p>
            <a:pPr>
              <a:defRPr/>
            </a:pPr>
            <a:r>
              <a:rPr lang="en-US" sz="3600" dirty="0">
                <a:effectLst>
                  <a:outerShdw blurRad="38100" dist="38100" dir="2700000" algn="tl">
                    <a:srgbClr val="000000">
                      <a:alpha val="43137"/>
                    </a:srgbClr>
                  </a:outerShdw>
                </a:effectLst>
                <a:latin typeface="Century Gothic" panose="020B0502020202020204" pitchFamily="34" charset="0"/>
              </a:rPr>
              <a:t>6880 Capitol Blvd SE, </a:t>
            </a:r>
          </a:p>
          <a:p>
            <a:pPr>
              <a:defRPr/>
            </a:pPr>
            <a:r>
              <a:rPr lang="en-US" sz="3600" dirty="0">
                <a:effectLst>
                  <a:outerShdw blurRad="38100" dist="38100" dir="2700000" algn="tl">
                    <a:srgbClr val="000000">
                      <a:alpha val="43137"/>
                    </a:srgbClr>
                  </a:outerShdw>
                </a:effectLst>
                <a:latin typeface="Century Gothic" panose="020B0502020202020204" pitchFamily="34" charset="0"/>
              </a:rPr>
              <a:t>Tumwater, WA 98501</a:t>
            </a:r>
          </a:p>
          <a:p>
            <a:pPr>
              <a:defRPr/>
            </a:pPr>
            <a:r>
              <a:rPr lang="en-US" sz="3600" dirty="0">
                <a:effectLst>
                  <a:outerShdw blurRad="38100" dist="38100" dir="2700000" algn="tl">
                    <a:srgbClr val="000000">
                      <a:alpha val="43137"/>
                    </a:srgbClr>
                  </a:outerShdw>
                </a:effectLst>
                <a:latin typeface="Century Gothic" panose="020B0502020202020204" pitchFamily="34" charset="0"/>
              </a:rPr>
              <a:t>(360) 704-5200</a:t>
            </a:r>
          </a:p>
          <a:p>
            <a:pPr>
              <a:defRPr/>
            </a:pPr>
            <a:r>
              <a:rPr lang="en-US" sz="3600" dirty="0">
                <a:effectLst>
                  <a:outerShdw blurRad="38100" dist="38100" dir="2700000" algn="tl">
                    <a:srgbClr val="000000">
                      <a:alpha val="43137"/>
                    </a:srgbClr>
                  </a:outerShdw>
                </a:effectLst>
                <a:latin typeface="Century Gothic" panose="020B0502020202020204" pitchFamily="34" charset="0"/>
                <a:hlinkClick r:id="rId5"/>
              </a:rPr>
              <a:t>https://www.sos.wa.gov/library/</a:t>
            </a:r>
            <a:r>
              <a:rPr lang="en-US" sz="3600" dirty="0">
                <a:effectLst>
                  <a:outerShdw blurRad="38100" dist="38100" dir="2700000" algn="tl">
                    <a:srgbClr val="000000">
                      <a:alpha val="43137"/>
                    </a:srgbClr>
                  </a:outerShdw>
                </a:effectLst>
                <a:latin typeface="Century Gothic" panose="020B0502020202020204" pitchFamily="34" charset="0"/>
              </a:rPr>
              <a:t> </a:t>
            </a:r>
          </a:p>
        </p:txBody>
      </p:sp>
    </p:spTree>
    <p:extLst>
      <p:ext uri="{BB962C8B-B14F-4D97-AF65-F5344CB8AC3E}">
        <p14:creationId xmlns:p14="http://schemas.microsoft.com/office/powerpoint/2010/main" val="2141266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sp>
        <p:nvSpPr>
          <p:cNvPr id="7" name="TextBox 6"/>
          <p:cNvSpPr txBox="1"/>
          <p:nvPr/>
        </p:nvSpPr>
        <p:spPr>
          <a:xfrm>
            <a:off x="3255535" y="1981201"/>
            <a:ext cx="5965095" cy="2400657"/>
          </a:xfrm>
          <a:prstGeom prst="rect">
            <a:avLst/>
          </a:prstGeom>
          <a:noFill/>
        </p:spPr>
        <p:txBody>
          <a:bodyPr wrap="none">
            <a:spAutoFit/>
          </a:bodyPr>
          <a:lstStyle/>
          <a:p>
            <a:pPr algn="ctr">
              <a:defRPr/>
            </a:pPr>
            <a:r>
              <a:rPr lang="en-US" sz="15000" dirty="0">
                <a:solidFill>
                  <a:srgbClr val="C00000"/>
                </a:solidFill>
                <a:effectLst>
                  <a:outerShdw blurRad="38100" dist="38100" dir="2700000" algn="tl">
                    <a:srgbClr val="000000">
                      <a:alpha val="43137"/>
                    </a:srgbClr>
                  </a:outerShdw>
                </a:effectLst>
                <a:latin typeface="Century Gothic" panose="020B0502020202020204" pitchFamily="34" charset="0"/>
              </a:rPr>
              <a:t>Break!</a:t>
            </a:r>
          </a:p>
        </p:txBody>
      </p:sp>
    </p:spTree>
    <p:extLst>
      <p:ext uri="{BB962C8B-B14F-4D97-AF65-F5344CB8AC3E}">
        <p14:creationId xmlns:p14="http://schemas.microsoft.com/office/powerpoint/2010/main" val="1380846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Sources</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a:t>What are they?</a:t>
            </a:r>
          </a:p>
          <a:p>
            <a:r>
              <a:rPr lang="en-US" sz="4000" dirty="0"/>
              <a:t>Firsthand accounts</a:t>
            </a:r>
          </a:p>
          <a:p>
            <a:r>
              <a:rPr lang="en-US" sz="4000" dirty="0"/>
              <a:t>Personal Connections</a:t>
            </a:r>
          </a:p>
          <a:p>
            <a:r>
              <a:rPr lang="en-US" sz="4000" dirty="0"/>
              <a:t>Evidence</a:t>
            </a:r>
          </a:p>
          <a:p>
            <a:r>
              <a:rPr lang="en-US" sz="4000" dirty="0"/>
              <a:t>Original fundamental and authoritative documents</a:t>
            </a:r>
          </a:p>
          <a:p>
            <a:pPr marL="0" indent="0">
              <a:buNone/>
            </a:pPr>
            <a:endParaRPr lang="en-US" sz="4000" dirty="0"/>
          </a:p>
        </p:txBody>
      </p:sp>
      <p:pic>
        <p:nvPicPr>
          <p:cNvPr id="8" name="Picture 7" descr="OSOS-archives.jpg"/>
          <p:cNvPicPr>
            <a:picLocks noChangeAspect="1"/>
          </p:cNvPicPr>
          <p:nvPr/>
        </p:nvPicPr>
        <p:blipFill>
          <a:blip r:embed="rId2" cstate="print"/>
          <a:stretch>
            <a:fillRect/>
          </a:stretch>
        </p:blipFill>
        <p:spPr>
          <a:xfrm>
            <a:off x="8725906" y="5880238"/>
            <a:ext cx="1907459" cy="856974"/>
          </a:xfrm>
          <a:prstGeom prst="rect">
            <a:avLst/>
          </a:prstGeom>
        </p:spPr>
      </p:pic>
    </p:spTree>
    <p:extLst>
      <p:ext uri="{BB962C8B-B14F-4D97-AF65-F5344CB8AC3E}">
        <p14:creationId xmlns:p14="http://schemas.microsoft.com/office/powerpoint/2010/main" val="13151196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Books, Magazines, Newspapers</a:t>
            </a:r>
            <a:endParaRPr lang="en-US" dirty="0"/>
          </a:p>
        </p:txBody>
      </p:sp>
      <p:sp>
        <p:nvSpPr>
          <p:cNvPr id="3" name="Content Placeholder 2"/>
          <p:cNvSpPr>
            <a:spLocks noGrp="1"/>
          </p:cNvSpPr>
          <p:nvPr>
            <p:ph idx="1"/>
          </p:nvPr>
        </p:nvSpPr>
        <p:spPr>
          <a:xfrm>
            <a:off x="1981200" y="1600201"/>
            <a:ext cx="3429000" cy="4525963"/>
          </a:xfrm>
        </p:spPr>
        <p:txBody>
          <a:bodyPr/>
          <a:lstStyle/>
          <a:p>
            <a:r>
              <a:rPr lang="en-US" dirty="0" smtClean="0"/>
              <a:t>What????</a:t>
            </a:r>
          </a:p>
          <a:p>
            <a:r>
              <a:rPr lang="en-US" dirty="0" smtClean="0"/>
              <a:t>If they are contemporary to the event</a:t>
            </a:r>
          </a:p>
          <a:p>
            <a:pPr marL="0" indent="0">
              <a:buNone/>
            </a:pPr>
            <a:endParaRPr lang="en-US" dirty="0"/>
          </a:p>
        </p:txBody>
      </p:sp>
      <p:pic>
        <p:nvPicPr>
          <p:cNvPr id="10"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t="6763" b="10811"/>
          <a:stretch>
            <a:fillRect/>
          </a:stretch>
        </p:blipFill>
        <p:spPr bwMode="auto">
          <a:xfrm>
            <a:off x="5638800" y="1600201"/>
            <a:ext cx="3733800" cy="49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5" name="Picture 4" descr="OSOS-archives.jpg"/>
          <p:cNvPicPr>
            <a:picLocks noChangeAspect="1"/>
          </p:cNvPicPr>
          <p:nvPr/>
        </p:nvPicPr>
        <p:blipFill>
          <a:blip r:embed="rId3" cstate="print"/>
          <a:stretch>
            <a:fillRect/>
          </a:stretch>
        </p:blipFill>
        <p:spPr>
          <a:xfrm>
            <a:off x="8610600" y="5791201"/>
            <a:ext cx="1981200" cy="890105"/>
          </a:xfrm>
          <a:prstGeom prst="rect">
            <a:avLst/>
          </a:prstGeom>
        </p:spPr>
      </p:pic>
    </p:spTree>
    <p:extLst>
      <p:ext uri="{BB962C8B-B14F-4D97-AF65-F5344CB8AC3E}">
        <p14:creationId xmlns:p14="http://schemas.microsoft.com/office/powerpoint/2010/main" val="821693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8305800" y="5715001"/>
            <a:ext cx="2209800" cy="992809"/>
          </a:xfrm>
          <a:prstGeom prst="rect">
            <a:avLst/>
          </a:prstGeom>
        </p:spPr>
      </p:pic>
      <p:sp>
        <p:nvSpPr>
          <p:cNvPr id="2" name="Title 1"/>
          <p:cNvSpPr>
            <a:spLocks noGrp="1"/>
          </p:cNvSpPr>
          <p:nvPr>
            <p:ph type="title"/>
          </p:nvPr>
        </p:nvSpPr>
        <p:spPr/>
        <p:txBody>
          <a:bodyPr/>
          <a:lstStyle/>
          <a:p>
            <a:r>
              <a:rPr lang="en-US" dirty="0" smtClean="0"/>
              <a:t>Where to Find</a:t>
            </a:r>
            <a:endParaRPr lang="en-US" dirty="0"/>
          </a:p>
        </p:txBody>
      </p:sp>
      <p:sp>
        <p:nvSpPr>
          <p:cNvPr id="3" name="Content Placeholder 2"/>
          <p:cNvSpPr>
            <a:spLocks noGrp="1"/>
          </p:cNvSpPr>
          <p:nvPr>
            <p:ph idx="1"/>
          </p:nvPr>
        </p:nvSpPr>
        <p:spPr/>
        <p:txBody>
          <a:bodyPr/>
          <a:lstStyle/>
          <a:p>
            <a:r>
              <a:rPr lang="en-US" dirty="0" smtClean="0"/>
              <a:t>Washington State Library</a:t>
            </a:r>
          </a:p>
          <a:p>
            <a:r>
              <a:rPr lang="en-US" dirty="0" smtClean="0"/>
              <a:t>University of Washington</a:t>
            </a:r>
          </a:p>
          <a:p>
            <a:r>
              <a:rPr lang="en-US" dirty="0" smtClean="0"/>
              <a:t>Timberland Regional Library</a:t>
            </a:r>
          </a:p>
          <a:p>
            <a:r>
              <a:rPr lang="en-US" dirty="0" smtClean="0"/>
              <a:t>Seattle Public Library</a:t>
            </a:r>
          </a:p>
          <a:p>
            <a:r>
              <a:rPr lang="en-US" dirty="0" smtClean="0"/>
              <a:t>Tacoma Public Library</a:t>
            </a:r>
          </a:p>
          <a:p>
            <a:r>
              <a:rPr lang="en-US" dirty="0" smtClean="0"/>
              <a:t>Washington State University Libraries, Northwest History Database</a:t>
            </a:r>
          </a:p>
        </p:txBody>
      </p:sp>
    </p:spTree>
    <p:extLst>
      <p:ext uri="{BB962C8B-B14F-4D97-AF65-F5344CB8AC3E}">
        <p14:creationId xmlns:p14="http://schemas.microsoft.com/office/powerpoint/2010/main" val="33388648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Histories</a:t>
            </a:r>
            <a:endParaRPr lang="en-US" dirty="0"/>
          </a:p>
        </p:txBody>
      </p:sp>
      <p:pic>
        <p:nvPicPr>
          <p:cNvPr id="6" name="Picture 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500" r="9375" b="5000"/>
          <a:stretch>
            <a:fillRect/>
          </a:stretch>
        </p:blipFill>
        <p:spPr bwMode="auto">
          <a:xfrm>
            <a:off x="2743017" y="1600201"/>
            <a:ext cx="6705967" cy="457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 name="Picture 8" descr="OSOS-archives.jpg"/>
          <p:cNvPicPr>
            <a:picLocks noChangeAspect="1"/>
          </p:cNvPicPr>
          <p:nvPr/>
        </p:nvPicPr>
        <p:blipFill>
          <a:blip r:embed="rId3" cstate="print"/>
          <a:stretch>
            <a:fillRect/>
          </a:stretch>
        </p:blipFill>
        <p:spPr>
          <a:xfrm>
            <a:off x="8305800" y="5715001"/>
            <a:ext cx="2209800" cy="992809"/>
          </a:xfrm>
          <a:prstGeom prst="rect">
            <a:avLst/>
          </a:prstGeom>
        </p:spPr>
      </p:pic>
    </p:spTree>
    <p:extLst>
      <p:ext uri="{BB962C8B-B14F-4D97-AF65-F5344CB8AC3E}">
        <p14:creationId xmlns:p14="http://schemas.microsoft.com/office/powerpoint/2010/main" val="42838716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histories</a:t>
            </a:r>
            <a:endParaRPr lang="en-US" dirty="0"/>
          </a:p>
        </p:txBody>
      </p:sp>
      <p:pic>
        <p:nvPicPr>
          <p:cNvPr id="5" name="Content Placeholder 4"/>
          <p:cNvPicPr>
            <a:picLocks noGrp="1"/>
          </p:cNvPicPr>
          <p:nvPr>
            <p:ph idx="1"/>
          </p:nvPr>
        </p:nvPicPr>
        <p:blipFill rotWithShape="1">
          <a:blip r:embed="rId2"/>
          <a:srcRect l="63846" t="4208" b="43705"/>
          <a:stretch/>
        </p:blipFill>
        <p:spPr bwMode="auto">
          <a:xfrm>
            <a:off x="3505200" y="1524000"/>
            <a:ext cx="5746804" cy="4913890"/>
          </a:xfrm>
          <a:prstGeom prst="rect">
            <a:avLst/>
          </a:prstGeom>
          <a:ln>
            <a:noFill/>
          </a:ln>
          <a:extLst>
            <a:ext uri="{53640926-AAD7-44D8-BBD7-CCE9431645EC}">
              <a14:shadowObscured xmlns:a14="http://schemas.microsoft.com/office/drawing/2010/main"/>
            </a:ext>
          </a:extLst>
        </p:spPr>
      </p:pic>
      <p:pic>
        <p:nvPicPr>
          <p:cNvPr id="6" name="Picture 5" descr="OSOS-archives.jpg"/>
          <p:cNvPicPr>
            <a:picLocks noChangeAspect="1"/>
          </p:cNvPicPr>
          <p:nvPr/>
        </p:nvPicPr>
        <p:blipFill>
          <a:blip r:embed="rId3" cstate="print"/>
          <a:stretch>
            <a:fillRect/>
          </a:stretch>
        </p:blipFill>
        <p:spPr>
          <a:xfrm>
            <a:off x="8305800" y="5715001"/>
            <a:ext cx="2209800" cy="992809"/>
          </a:xfrm>
          <a:prstGeom prst="rect">
            <a:avLst/>
          </a:prstGeom>
        </p:spPr>
      </p:pic>
    </p:spTree>
    <p:extLst>
      <p:ext uri="{BB962C8B-B14F-4D97-AF65-F5344CB8AC3E}">
        <p14:creationId xmlns:p14="http://schemas.microsoft.com/office/powerpoint/2010/main" val="2104398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86201" y="6172201"/>
            <a:ext cx="5166799" cy="461665"/>
          </a:xfrm>
          <a:prstGeom prst="rect">
            <a:avLst/>
          </a:prstGeom>
        </p:spPr>
        <p:txBody>
          <a:bodyPr wrap="none">
            <a:spAutoFit/>
          </a:bodyPr>
          <a:lstStyle/>
          <a:p>
            <a:r>
              <a:rPr lang="en-US" sz="2400" dirty="0">
                <a:solidFill>
                  <a:srgbClr val="FFC000"/>
                </a:solidFill>
                <a:effectLst>
                  <a:outerShdw blurRad="38100" dist="38100" dir="2700000" algn="tl">
                    <a:srgbClr val="000000"/>
                  </a:outerShdw>
                </a:effectLst>
                <a:latin typeface="Century Gothic" panose="020B0502020202020204" pitchFamily="34" charset="0"/>
                <a:hlinkClick r:id="rId2"/>
              </a:rPr>
              <a:t>http://www.sos.wa.gov/archives/</a:t>
            </a:r>
            <a:endParaRPr lang="en-US" sz="2400" dirty="0">
              <a:latin typeface="Century Gothic" panose="020B0502020202020204" pitchFamily="34" charset="0"/>
            </a:endParaRPr>
          </a:p>
        </p:txBody>
      </p:sp>
      <p:pic>
        <p:nvPicPr>
          <p:cNvPr id="7" name="Picture 6"/>
          <p:cNvPicPr>
            <a:picLocks noChangeAspect="1"/>
          </p:cNvPicPr>
          <p:nvPr/>
        </p:nvPicPr>
        <p:blipFill rotWithShape="1">
          <a:blip r:embed="rId3"/>
          <a:srcRect l="50476" r="953"/>
          <a:stretch/>
        </p:blipFill>
        <p:spPr>
          <a:xfrm>
            <a:off x="2514600" y="210672"/>
            <a:ext cx="7239000" cy="5961529"/>
          </a:xfrm>
          <a:prstGeom prst="rect">
            <a:avLst/>
          </a:prstGeom>
        </p:spPr>
      </p:pic>
      <p:pic>
        <p:nvPicPr>
          <p:cNvPr id="8" name="Picture 7" descr="OSOS-archives.jpg"/>
          <p:cNvPicPr>
            <a:picLocks noChangeAspect="1"/>
          </p:cNvPicPr>
          <p:nvPr/>
        </p:nvPicPr>
        <p:blipFill>
          <a:blip r:embed="rId4" cstate="print"/>
          <a:stretch>
            <a:fillRect/>
          </a:stretch>
        </p:blipFill>
        <p:spPr>
          <a:xfrm>
            <a:off x="1752600" y="5943600"/>
            <a:ext cx="1752600" cy="787400"/>
          </a:xfrm>
          <a:prstGeom prst="rect">
            <a:avLst/>
          </a:prstGeom>
        </p:spPr>
      </p:pic>
    </p:spTree>
    <p:extLst>
      <p:ext uri="{BB962C8B-B14F-4D97-AF65-F5344CB8AC3E}">
        <p14:creationId xmlns:p14="http://schemas.microsoft.com/office/powerpoint/2010/main" val="1599573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600200" y="6268278"/>
            <a:ext cx="1143000" cy="513522"/>
          </a:xfrm>
          <a:prstGeom prst="rect">
            <a:avLst/>
          </a:prstGeom>
        </p:spPr>
      </p:pic>
      <p:sp>
        <p:nvSpPr>
          <p:cNvPr id="9" name="Rectangle 8"/>
          <p:cNvSpPr/>
          <p:nvPr/>
        </p:nvSpPr>
        <p:spPr>
          <a:xfrm>
            <a:off x="3115442" y="5943600"/>
            <a:ext cx="6485759" cy="523220"/>
          </a:xfrm>
          <a:prstGeom prst="rect">
            <a:avLst/>
          </a:prstGeom>
        </p:spPr>
        <p:txBody>
          <a:bodyPr wrap="square">
            <a:spAutoFit/>
          </a:bodyPr>
          <a:lstStyle/>
          <a:p>
            <a:r>
              <a:rPr lang="en-US" sz="2800" dirty="0">
                <a:solidFill>
                  <a:srgbClr val="C00000"/>
                </a:solidFill>
                <a:effectLst>
                  <a:outerShdw blurRad="38100" dist="38100" dir="2700000" algn="tl">
                    <a:srgbClr val="000000">
                      <a:alpha val="43137"/>
                    </a:srgbClr>
                  </a:outerShdw>
                </a:effectLst>
                <a:latin typeface="Century Gothic" pitchFamily="34" charset="0"/>
                <a:hlinkClick r:id="rId3"/>
              </a:rPr>
              <a:t>http://www.digitalarchives.wa.gov/</a:t>
            </a:r>
            <a:r>
              <a:rPr lang="en-US" sz="2800" dirty="0">
                <a:solidFill>
                  <a:srgbClr val="C00000"/>
                </a:solidFill>
                <a:effectLst>
                  <a:outerShdw blurRad="38100" dist="38100" dir="2700000" algn="tl">
                    <a:srgbClr val="000000">
                      <a:alpha val="43137"/>
                    </a:srgbClr>
                  </a:outerShdw>
                </a:effectLst>
                <a:latin typeface="Century Gothic" pitchFamily="34" charset="0"/>
              </a:rPr>
              <a:t> </a:t>
            </a:r>
          </a:p>
        </p:txBody>
      </p:sp>
      <p:pic>
        <p:nvPicPr>
          <p:cNvPr id="6" name="Picture 5"/>
          <p:cNvPicPr/>
          <p:nvPr/>
        </p:nvPicPr>
        <p:blipFill rotWithShape="1">
          <a:blip r:embed="rId4"/>
          <a:srcRect l="64616" t="4407" r="128" b="46711"/>
          <a:stretch/>
        </p:blipFill>
        <p:spPr bwMode="auto">
          <a:xfrm>
            <a:off x="2514600" y="381000"/>
            <a:ext cx="7540336" cy="541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1963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8458200" y="5912644"/>
            <a:ext cx="2065820" cy="928122"/>
          </a:xfrm>
          <a:prstGeom prst="rect">
            <a:avLst/>
          </a:prstGeom>
        </p:spPr>
      </p:pic>
      <p:pic>
        <p:nvPicPr>
          <p:cNvPr id="6" name="Picture 16" descr="c21 house of living light 4"/>
          <p:cNvPicPr preferRelativeResize="0">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5405" t="18509" r="2510" b="8011"/>
          <a:stretch>
            <a:fillRect/>
          </a:stretch>
        </p:blipFill>
        <p:spPr bwMode="auto">
          <a:xfrm>
            <a:off x="1828801" y="685800"/>
            <a:ext cx="8556685" cy="52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 name="Text Box 3"/>
          <p:cNvSpPr txBox="1">
            <a:spLocks noChangeArrowheads="1"/>
          </p:cNvSpPr>
          <p:nvPr/>
        </p:nvSpPr>
        <p:spPr bwMode="auto">
          <a:xfrm>
            <a:off x="3009900" y="2514600"/>
            <a:ext cx="6057900" cy="1338828"/>
          </a:xfrm>
          <a:prstGeom prst="rect">
            <a:avLst/>
          </a:prstGeom>
          <a:noFill/>
          <a:ln w="9525">
            <a:noFill/>
            <a:miter lim="800000"/>
            <a:headEnd/>
            <a:tailEnd/>
          </a:ln>
          <a:effectLst/>
        </p:spPr>
        <p:txBody>
          <a:bodyPr>
            <a:spAutoFit/>
          </a:bodyPr>
          <a:lstStyle/>
          <a:p>
            <a:pPr algn="ctr">
              <a:defRPr/>
            </a:pPr>
            <a:r>
              <a:rPr lang="en-US" sz="4050" dirty="0">
                <a:solidFill>
                  <a:schemeClr val="bg1"/>
                </a:solidFill>
                <a:effectLst>
                  <a:outerShdw blurRad="38100" dist="38100" dir="2700000" algn="tl">
                    <a:srgbClr val="000000"/>
                  </a:outerShdw>
                </a:effectLst>
                <a:latin typeface="Century Gothic" panose="020B0502020202020204" pitchFamily="34" charset="0"/>
              </a:rPr>
              <a:t>Artifacts: Buildings, </a:t>
            </a:r>
          </a:p>
          <a:p>
            <a:pPr algn="ctr">
              <a:defRPr/>
            </a:pPr>
            <a:r>
              <a:rPr lang="en-US" sz="4050" dirty="0">
                <a:solidFill>
                  <a:schemeClr val="bg1"/>
                </a:solidFill>
                <a:effectLst>
                  <a:outerShdw blurRad="38100" dist="38100" dir="2700000" algn="tl">
                    <a:srgbClr val="000000"/>
                  </a:outerShdw>
                </a:effectLst>
                <a:latin typeface="Century Gothic" panose="020B0502020202020204" pitchFamily="34" charset="0"/>
              </a:rPr>
              <a:t>Tombstones, Clothing</a:t>
            </a:r>
          </a:p>
        </p:txBody>
      </p:sp>
    </p:spTree>
    <p:extLst>
      <p:ext uri="{BB962C8B-B14F-4D97-AF65-F5344CB8AC3E}">
        <p14:creationId xmlns:p14="http://schemas.microsoft.com/office/powerpoint/2010/main" val="2604768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8AC42"/>
          </a:solidFill>
        </p:spPr>
        <p:txBody>
          <a:bodyPr>
            <a:normAutofit/>
          </a:bodyPr>
          <a:lstStyle/>
          <a:p>
            <a:r>
              <a:rPr lang="en-US" sz="4000" dirty="0"/>
              <a:t>Where are they?</a:t>
            </a:r>
          </a:p>
        </p:txBody>
      </p:sp>
      <p:sp>
        <p:nvSpPr>
          <p:cNvPr id="6" name="Content Placeholder 5"/>
          <p:cNvSpPr>
            <a:spLocks noGrp="1"/>
          </p:cNvSpPr>
          <p:nvPr>
            <p:ph idx="1"/>
          </p:nvPr>
        </p:nvSpPr>
        <p:spPr/>
        <p:txBody>
          <a:bodyPr/>
          <a:lstStyle/>
          <a:p>
            <a:pPr marL="0" indent="0">
              <a:buNone/>
            </a:pPr>
            <a:r>
              <a:rPr lang="en-US" dirty="0" smtClean="0"/>
              <a:t>Primary archives are found in archives</a:t>
            </a:r>
          </a:p>
          <a:p>
            <a:pPr marL="0" indent="0">
              <a:buNone/>
            </a:pPr>
            <a:r>
              <a:rPr lang="en-US" dirty="0" smtClean="0"/>
              <a:t>What does the word </a:t>
            </a:r>
            <a:r>
              <a:rPr lang="en-US" b="1" dirty="0" smtClean="0"/>
              <a:t>archives</a:t>
            </a:r>
            <a:r>
              <a:rPr lang="en-US" dirty="0" smtClean="0"/>
              <a:t> mean?</a:t>
            </a:r>
          </a:p>
          <a:p>
            <a:r>
              <a:rPr lang="en-US" dirty="0" smtClean="0"/>
              <a:t>The historical files/records in a collection</a:t>
            </a:r>
          </a:p>
          <a:p>
            <a:r>
              <a:rPr lang="en-US" dirty="0" smtClean="0"/>
              <a:t>The building or repository</a:t>
            </a:r>
          </a:p>
          <a:p>
            <a:r>
              <a:rPr lang="en-US" dirty="0" smtClean="0"/>
              <a:t>The organization, program or agency</a:t>
            </a:r>
          </a:p>
          <a:p>
            <a:endParaRPr lang="en-US" dirty="0"/>
          </a:p>
        </p:txBody>
      </p:sp>
      <p:pic>
        <p:nvPicPr>
          <p:cNvPr id="4" name="Picture 3" descr="SecStateLogo.png"/>
          <p:cNvPicPr>
            <a:picLocks noChangeAspect="1"/>
          </p:cNvPicPr>
          <p:nvPr/>
        </p:nvPicPr>
        <p:blipFill>
          <a:blip r:embed="rId3" cstate="print"/>
          <a:stretch>
            <a:fillRect/>
          </a:stretch>
        </p:blipFill>
        <p:spPr>
          <a:xfrm>
            <a:off x="1905000" y="6248400"/>
            <a:ext cx="1981200" cy="507556"/>
          </a:xfrm>
          <a:prstGeom prst="rect">
            <a:avLst/>
          </a:prstGeom>
        </p:spPr>
      </p:pic>
      <p:sp>
        <p:nvSpPr>
          <p:cNvPr id="5" name="Oval 4"/>
          <p:cNvSpPr/>
          <p:nvPr/>
        </p:nvSpPr>
        <p:spPr>
          <a:xfrm>
            <a:off x="2286001" y="342900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563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8AC42"/>
          </a:solidFill>
        </p:spPr>
        <p:txBody>
          <a:bodyPr>
            <a:normAutofit/>
          </a:bodyPr>
          <a:lstStyle/>
          <a:p>
            <a:r>
              <a:rPr lang="en-US" sz="4000" dirty="0"/>
              <a:t>Types of Archives</a:t>
            </a:r>
          </a:p>
        </p:txBody>
      </p:sp>
      <p:sp>
        <p:nvSpPr>
          <p:cNvPr id="5" name="Content Placeholder 4"/>
          <p:cNvSpPr>
            <a:spLocks noGrp="1"/>
          </p:cNvSpPr>
          <p:nvPr>
            <p:ph idx="1"/>
          </p:nvPr>
        </p:nvSpPr>
        <p:spPr/>
        <p:txBody>
          <a:bodyPr/>
          <a:lstStyle/>
          <a:p>
            <a:r>
              <a:rPr lang="en-US" dirty="0" smtClean="0"/>
              <a:t>Government Archives</a:t>
            </a:r>
          </a:p>
          <a:p>
            <a:r>
              <a:rPr lang="en-US" dirty="0" smtClean="0"/>
              <a:t>Institutional Archives</a:t>
            </a:r>
          </a:p>
          <a:p>
            <a:r>
              <a:rPr lang="en-US" dirty="0" smtClean="0"/>
              <a:t>Corporate Archives</a:t>
            </a:r>
          </a:p>
          <a:p>
            <a:r>
              <a:rPr lang="en-US" dirty="0" smtClean="0"/>
              <a:t>Special Collections and Manuscript Repositories</a:t>
            </a:r>
          </a:p>
          <a:p>
            <a:endParaRPr lang="en-US" dirty="0"/>
          </a:p>
        </p:txBody>
      </p:sp>
      <p:pic>
        <p:nvPicPr>
          <p:cNvPr id="7" name="Picture 6" descr="OSOS-archives.jpg"/>
          <p:cNvPicPr>
            <a:picLocks noChangeAspect="1"/>
          </p:cNvPicPr>
          <p:nvPr/>
        </p:nvPicPr>
        <p:blipFill>
          <a:blip r:embed="rId3" cstate="print"/>
          <a:stretch>
            <a:fillRect/>
          </a:stretch>
        </p:blipFill>
        <p:spPr>
          <a:xfrm>
            <a:off x="8458200" y="5912644"/>
            <a:ext cx="2065820" cy="928122"/>
          </a:xfrm>
          <a:prstGeom prst="rect">
            <a:avLst/>
          </a:prstGeom>
        </p:spPr>
      </p:pic>
    </p:spTree>
    <p:extLst>
      <p:ext uri="{BB962C8B-B14F-4D97-AF65-F5344CB8AC3E}">
        <p14:creationId xmlns:p14="http://schemas.microsoft.com/office/powerpoint/2010/main" val="1361896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750" y="6246058"/>
            <a:ext cx="1085850" cy="535743"/>
          </a:xfrm>
          <a:prstGeom prst="rect">
            <a:avLst/>
          </a:prstGeom>
        </p:spPr>
      </p:pic>
      <p:sp>
        <p:nvSpPr>
          <p:cNvPr id="7" name="Content Placeholder 2"/>
          <p:cNvSpPr>
            <a:spLocks noGrp="1"/>
          </p:cNvSpPr>
          <p:nvPr>
            <p:ph idx="1"/>
          </p:nvPr>
        </p:nvSpPr>
        <p:spPr>
          <a:xfrm>
            <a:off x="1981200" y="2057400"/>
            <a:ext cx="8229600" cy="3886200"/>
          </a:xfrm>
        </p:spPr>
        <p:txBody>
          <a:bodyPr/>
          <a:lstStyle/>
          <a:p>
            <a:pPr marL="0" indent="0" algn="ctr">
              <a:buNone/>
            </a:pPr>
            <a:r>
              <a:rPr lang="en-US" dirty="0" smtClean="0"/>
              <a:t>Focus your research goals and search for an archival repository that holds the collections you need.</a:t>
            </a:r>
            <a:endParaRPr lang="en-US" dirty="0"/>
          </a:p>
        </p:txBody>
      </p:sp>
      <p:sp>
        <p:nvSpPr>
          <p:cNvPr id="8" name="Title 1"/>
          <p:cNvSpPr>
            <a:spLocks noGrp="1"/>
          </p:cNvSpPr>
          <p:nvPr>
            <p:ph type="title"/>
          </p:nvPr>
        </p:nvSpPr>
        <p:spPr>
          <a:xfrm>
            <a:off x="1981200" y="274638"/>
            <a:ext cx="8229600" cy="1143000"/>
          </a:xfrm>
        </p:spPr>
        <p:txBody>
          <a:bodyPr>
            <a:normAutofit/>
          </a:bodyPr>
          <a:lstStyle/>
          <a:p>
            <a:r>
              <a:rPr lang="en-US" dirty="0" smtClean="0"/>
              <a:t>How to get started</a:t>
            </a:r>
            <a:endParaRPr lang="en-US" dirty="0"/>
          </a:p>
        </p:txBody>
      </p:sp>
    </p:spTree>
    <p:extLst>
      <p:ext uri="{BB962C8B-B14F-4D97-AF65-F5344CB8AC3E}">
        <p14:creationId xmlns:p14="http://schemas.microsoft.com/office/powerpoint/2010/main" val="2207414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750" y="6246058"/>
            <a:ext cx="1085850" cy="535743"/>
          </a:xfrm>
          <a:prstGeom prst="rect">
            <a:avLst/>
          </a:prstGeom>
        </p:spPr>
      </p:pic>
      <p:pic>
        <p:nvPicPr>
          <p:cNvPr id="6" name="Picture 1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2000" t="17781" r="10667" b="7501"/>
          <a:stretch>
            <a:fillRect/>
          </a:stretch>
        </p:blipFill>
        <p:spPr bwMode="auto">
          <a:xfrm>
            <a:off x="2581316" y="1319755"/>
            <a:ext cx="6848434" cy="496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Washington State Survey</a:t>
            </a:r>
            <a:endParaRPr lang="en-US" dirty="0"/>
          </a:p>
        </p:txBody>
      </p:sp>
      <p:sp>
        <p:nvSpPr>
          <p:cNvPr id="9" name="TextBox 8"/>
          <p:cNvSpPr txBox="1"/>
          <p:nvPr/>
        </p:nvSpPr>
        <p:spPr>
          <a:xfrm>
            <a:off x="1981200" y="6379237"/>
            <a:ext cx="7391400" cy="369332"/>
          </a:xfrm>
          <a:prstGeom prst="rect">
            <a:avLst/>
          </a:prstGeom>
          <a:noFill/>
        </p:spPr>
        <p:txBody>
          <a:bodyPr wrap="square" rtlCol="0">
            <a:spAutoFit/>
          </a:bodyPr>
          <a:lstStyle/>
          <a:p>
            <a:r>
              <a:rPr lang="en-US" dirty="0"/>
              <a:t>https://www.sos.wa.gov/_assets/archives/wasrab.pdf</a:t>
            </a:r>
          </a:p>
        </p:txBody>
      </p:sp>
    </p:spTree>
    <p:extLst>
      <p:ext uri="{BB962C8B-B14F-4D97-AF65-F5344CB8AC3E}">
        <p14:creationId xmlns:p14="http://schemas.microsoft.com/office/powerpoint/2010/main" val="14819577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750" y="6246058"/>
            <a:ext cx="1085850" cy="535743"/>
          </a:xfrm>
          <a:prstGeom prst="rect">
            <a:avLst/>
          </a:prstGeom>
        </p:spPr>
      </p:pic>
      <p:sp>
        <p:nvSpPr>
          <p:cNvPr id="8" name="Title 7"/>
          <p:cNvSpPr>
            <a:spLocks noGrp="1"/>
          </p:cNvSpPr>
          <p:nvPr>
            <p:ph type="title"/>
          </p:nvPr>
        </p:nvSpPr>
        <p:spPr>
          <a:xfrm>
            <a:off x="1743075" y="228600"/>
            <a:ext cx="8229600" cy="1143000"/>
          </a:xfrm>
        </p:spPr>
        <p:txBody>
          <a:bodyPr>
            <a:normAutofit fontScale="90000"/>
          </a:bodyPr>
          <a:lstStyle/>
          <a:p>
            <a:r>
              <a:rPr lang="en-US" dirty="0" smtClean="0"/>
              <a:t>Online Guides to Archival Collections</a:t>
            </a:r>
            <a:endParaRPr lang="en-US" dirty="0"/>
          </a:p>
        </p:txBody>
      </p:sp>
      <p:sp>
        <p:nvSpPr>
          <p:cNvPr id="11" name="Content Placeholder 10"/>
          <p:cNvSpPr>
            <a:spLocks noGrp="1"/>
          </p:cNvSpPr>
          <p:nvPr>
            <p:ph idx="1"/>
          </p:nvPr>
        </p:nvSpPr>
        <p:spPr/>
        <p:txBody>
          <a:bodyPr/>
          <a:lstStyle/>
          <a:p>
            <a:r>
              <a:rPr lang="en-US" dirty="0" smtClean="0"/>
              <a:t>History Day</a:t>
            </a:r>
            <a:endParaRPr lang="en-US" dirty="0"/>
          </a:p>
        </p:txBody>
      </p:sp>
    </p:spTree>
    <p:extLst>
      <p:ext uri="{BB962C8B-B14F-4D97-AF65-F5344CB8AC3E}">
        <p14:creationId xmlns:p14="http://schemas.microsoft.com/office/powerpoint/2010/main" val="4264431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8610601" y="5836864"/>
            <a:ext cx="1856939" cy="834277"/>
          </a:xfrm>
          <a:prstGeom prst="rect">
            <a:avLst/>
          </a:prstGeom>
        </p:spPr>
      </p:pic>
      <p:sp>
        <p:nvSpPr>
          <p:cNvPr id="7" name="Rectangle 5"/>
          <p:cNvSpPr>
            <a:spLocks noChangeArrowheads="1"/>
          </p:cNvSpPr>
          <p:nvPr/>
        </p:nvSpPr>
        <p:spPr bwMode="auto">
          <a:xfrm>
            <a:off x="3009900" y="2479301"/>
            <a:ext cx="6276216" cy="2514600"/>
          </a:xfrm>
          <a:prstGeom prst="rect">
            <a:avLst/>
          </a:prstGeom>
          <a:noFill/>
          <a:ln w="9525">
            <a:noFill/>
            <a:miter lim="800000"/>
            <a:headEnd/>
            <a:tailEnd/>
          </a:ln>
          <a:effectLst/>
        </p:spPr>
        <p:txBody>
          <a:bodyPr/>
          <a:lstStyle/>
          <a:p>
            <a:pPr marL="257175" indent="-257175">
              <a:spcBef>
                <a:spcPct val="50000"/>
              </a:spcBef>
              <a:defRPr/>
            </a:pPr>
            <a:r>
              <a:rPr lang="en-US" sz="5400" dirty="0">
                <a:solidFill>
                  <a:srgbClr val="FFFCF3"/>
                </a:solidFill>
                <a:effectLst>
                  <a:outerShdw blurRad="38100" dist="38100" dir="2700000" algn="tl">
                    <a:srgbClr val="000000">
                      <a:alpha val="43137"/>
                    </a:srgbClr>
                  </a:outerShdw>
                </a:effectLst>
                <a:latin typeface="Hancock"/>
              </a:rPr>
              <a:t>  </a:t>
            </a:r>
            <a:r>
              <a:rPr lang="en-US" sz="5400" dirty="0">
                <a:solidFill>
                  <a:srgbClr val="C00000"/>
                </a:solidFill>
                <a:effectLst>
                  <a:outerShdw blurRad="38100" dist="38100" dir="2700000" algn="tl">
                    <a:srgbClr val="000000">
                      <a:alpha val="43137"/>
                    </a:srgbClr>
                  </a:outerShdw>
                </a:effectLst>
                <a:latin typeface="Hancock"/>
              </a:rPr>
              <a:t>Ask an archivist!</a:t>
            </a:r>
          </a:p>
          <a:p>
            <a:pPr marL="257175" indent="-257175">
              <a:spcBef>
                <a:spcPts val="225"/>
              </a:spcBef>
              <a:defRPr/>
            </a:pPr>
            <a:r>
              <a:rPr lang="en-US" sz="2700" dirty="0">
                <a:solidFill>
                  <a:srgbClr val="FFFCF3"/>
                </a:solidFill>
                <a:effectLst>
                  <a:outerShdw blurRad="38100" dist="38100" dir="2700000" algn="tl">
                    <a:srgbClr val="000000">
                      <a:alpha val="43137"/>
                    </a:srgbClr>
                  </a:outerShdw>
                </a:effectLst>
                <a:latin typeface="Hancock"/>
              </a:rPr>
              <a:t>	</a:t>
            </a:r>
          </a:p>
          <a:p>
            <a:pPr marL="257175" indent="-257175">
              <a:spcBef>
                <a:spcPts val="225"/>
              </a:spcBef>
              <a:defRPr/>
            </a:pPr>
            <a:r>
              <a:rPr lang="en-US" sz="2100" dirty="0">
                <a:effectLst>
                  <a:outerShdw blurRad="38100" dist="38100" dir="2700000" algn="tl">
                    <a:srgbClr val="000000">
                      <a:alpha val="43137"/>
                    </a:srgbClr>
                  </a:outerShdw>
                </a:effectLst>
                <a:latin typeface="Hancock"/>
              </a:rPr>
              <a:t>Primary source research begins with conversations</a:t>
            </a:r>
          </a:p>
          <a:p>
            <a:pPr marL="257175" indent="-257175">
              <a:spcBef>
                <a:spcPts val="225"/>
              </a:spcBef>
              <a:defRPr/>
            </a:pPr>
            <a:r>
              <a:rPr lang="en-US" sz="2100" dirty="0">
                <a:effectLst>
                  <a:outerShdw blurRad="38100" dist="38100" dir="2700000" algn="tl">
                    <a:srgbClr val="000000">
                      <a:alpha val="43137"/>
                    </a:srgbClr>
                  </a:outerShdw>
                </a:effectLst>
                <a:latin typeface="Hancock"/>
              </a:rPr>
              <a:t>between the researcher and archivists.  </a:t>
            </a:r>
          </a:p>
        </p:txBody>
      </p:sp>
      <p:sp>
        <p:nvSpPr>
          <p:cNvPr id="8" name="Rectangle 3"/>
          <p:cNvSpPr>
            <a:spLocks noChangeArrowheads="1"/>
          </p:cNvSpPr>
          <p:nvPr/>
        </p:nvSpPr>
        <p:spPr bwMode="auto">
          <a:xfrm>
            <a:off x="2057400" y="533400"/>
            <a:ext cx="7924800" cy="685800"/>
          </a:xfrm>
          <a:prstGeom prst="rect">
            <a:avLst/>
          </a:prstGeom>
          <a:noFill/>
          <a:ln w="9525">
            <a:noFill/>
            <a:miter lim="800000"/>
            <a:headEnd/>
            <a:tailEnd/>
          </a:ln>
          <a:effectLst/>
        </p:spPr>
        <p:txBody>
          <a:bodyPr anchor="ctr"/>
          <a:lstStyle/>
          <a:p>
            <a:pPr algn="ctr">
              <a:defRPr/>
            </a:pPr>
            <a:r>
              <a:rPr lang="en-US" sz="2850" dirty="0">
                <a:effectLst>
                  <a:outerShdw blurRad="38100" dist="38100" dir="2700000" algn="tl">
                    <a:srgbClr val="000000"/>
                  </a:outerShdw>
                </a:effectLst>
                <a:latin typeface="Century Gothic" panose="020B0502020202020204" pitchFamily="34" charset="0"/>
              </a:rPr>
              <a:t>How do I find what I really need?</a:t>
            </a:r>
          </a:p>
        </p:txBody>
      </p:sp>
    </p:spTree>
    <p:extLst>
      <p:ext uri="{BB962C8B-B14F-4D97-AF65-F5344CB8AC3E}">
        <p14:creationId xmlns:p14="http://schemas.microsoft.com/office/powerpoint/2010/main" val="2609227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9750" y="6246058"/>
            <a:ext cx="1085850" cy="535743"/>
          </a:xfrm>
          <a:prstGeom prst="rect">
            <a:avLst/>
          </a:prstGeom>
        </p:spPr>
      </p:pic>
      <p:sp>
        <p:nvSpPr>
          <p:cNvPr id="9" name="Title 8"/>
          <p:cNvSpPr>
            <a:spLocks noGrp="1"/>
          </p:cNvSpPr>
          <p:nvPr>
            <p:ph type="title"/>
          </p:nvPr>
        </p:nvSpPr>
        <p:spPr/>
        <p:txBody>
          <a:bodyPr/>
          <a:lstStyle/>
          <a:p>
            <a:r>
              <a:rPr lang="en-US" dirty="0" smtClean="0"/>
              <a:t>Finding Aids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641" y="1445348"/>
            <a:ext cx="6629400" cy="4927621"/>
          </a:xfrm>
          <a:prstGeom prst="rect">
            <a:avLst/>
          </a:prstGeom>
        </p:spPr>
      </p:pic>
    </p:spTree>
    <p:extLst>
      <p:ext uri="{BB962C8B-B14F-4D97-AF65-F5344CB8AC3E}">
        <p14:creationId xmlns:p14="http://schemas.microsoft.com/office/powerpoint/2010/main" val="334191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Primary Sources</a:t>
            </a:r>
            <a:endParaRPr lang="en-US" dirty="0"/>
          </a:p>
        </p:txBody>
      </p:sp>
      <p:sp>
        <p:nvSpPr>
          <p:cNvPr id="4" name="Content Placeholder 3"/>
          <p:cNvSpPr>
            <a:spLocks noGrp="1"/>
          </p:cNvSpPr>
          <p:nvPr>
            <p:ph idx="1"/>
          </p:nvPr>
        </p:nvSpPr>
        <p:spPr/>
        <p:txBody>
          <a:bodyPr anchor="ctr"/>
          <a:lstStyle/>
          <a:p>
            <a:pPr marL="0" indent="0" algn="ctr">
              <a:buNone/>
            </a:pPr>
            <a:r>
              <a:rPr lang="en-US" sz="4000" dirty="0"/>
              <a:t>Ask the questions</a:t>
            </a:r>
          </a:p>
          <a:p>
            <a:pPr marL="0" indent="0" algn="ctr">
              <a:buNone/>
            </a:pPr>
            <a:r>
              <a:rPr lang="en-US" sz="4000" dirty="0"/>
              <a:t>What, Who, When, Where, How, Why</a:t>
            </a:r>
          </a:p>
          <a:p>
            <a:pPr marL="0" indent="0">
              <a:buNone/>
            </a:pPr>
            <a:r>
              <a:rPr lang="en-US" dirty="0" smtClean="0"/>
              <a:t>	</a:t>
            </a:r>
            <a:endParaRPr lang="en-US" dirty="0"/>
          </a:p>
        </p:txBody>
      </p:sp>
      <p:pic>
        <p:nvPicPr>
          <p:cNvPr id="5" name="Picture 4" descr="OSOS-archives.jpg"/>
          <p:cNvPicPr>
            <a:picLocks noChangeAspect="1"/>
          </p:cNvPicPr>
          <p:nvPr/>
        </p:nvPicPr>
        <p:blipFill>
          <a:blip r:embed="rId3" cstate="print"/>
          <a:stretch>
            <a:fillRect/>
          </a:stretch>
        </p:blipFill>
        <p:spPr>
          <a:xfrm>
            <a:off x="8991600" y="5943601"/>
            <a:ext cx="1447800" cy="650461"/>
          </a:xfrm>
          <a:prstGeom prst="rect">
            <a:avLst/>
          </a:prstGeom>
        </p:spPr>
      </p:pic>
    </p:spTree>
    <p:extLst>
      <p:ext uri="{BB962C8B-B14F-4D97-AF65-F5344CB8AC3E}">
        <p14:creationId xmlns:p14="http://schemas.microsoft.com/office/powerpoint/2010/main" val="4239495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600200" y="6324600"/>
            <a:ext cx="904568" cy="406400"/>
          </a:xfrm>
          <a:prstGeom prst="rect">
            <a:avLst/>
          </a:prstGeom>
        </p:spPr>
      </p:pic>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439" t="16647" r="21391" b="17096"/>
          <a:stretch/>
        </p:blipFill>
        <p:spPr bwMode="auto">
          <a:xfrm>
            <a:off x="3276601" y="76202"/>
            <a:ext cx="6936222" cy="632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5"/>
          <p:cNvSpPr txBox="1">
            <a:spLocks noChangeArrowheads="1"/>
          </p:cNvSpPr>
          <p:nvPr/>
        </p:nvSpPr>
        <p:spPr>
          <a:xfrm>
            <a:off x="4648201" y="6397638"/>
            <a:ext cx="4536281" cy="46036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defRPr/>
            </a:pPr>
            <a:r>
              <a:rPr lang="en-US" sz="2000" dirty="0">
                <a:solidFill>
                  <a:srgbClr val="FEEA72"/>
                </a:solidFill>
                <a:effectLst>
                  <a:outerShdw blurRad="38100" dist="38100" dir="2700000" algn="tl">
                    <a:srgbClr val="000000"/>
                  </a:outerShdw>
                </a:effectLst>
                <a:hlinkClick r:id="rId4"/>
              </a:rPr>
              <a:t>http://www.digitalarchives.wa.gov/</a:t>
            </a:r>
            <a:r>
              <a:rPr lang="en-US" sz="2000" dirty="0">
                <a:solidFill>
                  <a:srgbClr val="FEEA72"/>
                </a:solidFill>
                <a:effectLst>
                  <a:outerShdw blurRad="38100" dist="38100" dir="2700000" algn="tl">
                    <a:srgbClr val="000000"/>
                  </a:outerShdw>
                </a:effectLst>
              </a:rPr>
              <a:t> </a:t>
            </a:r>
          </a:p>
        </p:txBody>
      </p:sp>
    </p:spTree>
    <p:extLst>
      <p:ext uri="{BB962C8B-B14F-4D97-AF65-F5344CB8AC3E}">
        <p14:creationId xmlns:p14="http://schemas.microsoft.com/office/powerpoint/2010/main" val="2600260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p:txBody>
          <a:bodyPr anchor="ctr"/>
          <a:lstStyle/>
          <a:p>
            <a:pPr marL="0" indent="0">
              <a:buNone/>
            </a:pPr>
            <a:r>
              <a:rPr lang="en-US" dirty="0" smtClean="0"/>
              <a:t>What does it tell me?</a:t>
            </a:r>
          </a:p>
          <a:p>
            <a:r>
              <a:rPr lang="en-US" dirty="0" smtClean="0"/>
              <a:t>Was it meant to inform or persuade?</a:t>
            </a:r>
          </a:p>
          <a:p>
            <a:r>
              <a:rPr lang="en-US" dirty="0" smtClean="0"/>
              <a:t>What is the creator’s point of view?</a:t>
            </a:r>
          </a:p>
          <a:p>
            <a:r>
              <a:rPr lang="en-US" dirty="0" smtClean="0"/>
              <a:t>How does my point of view affect the way I look at the information the source provides?</a:t>
            </a:r>
          </a:p>
        </p:txBody>
      </p:sp>
      <p:pic>
        <p:nvPicPr>
          <p:cNvPr id="5" name="Picture 4" descr="OSOS-archives.jpg"/>
          <p:cNvPicPr>
            <a:picLocks noChangeAspect="1"/>
          </p:cNvPicPr>
          <p:nvPr/>
        </p:nvPicPr>
        <p:blipFill>
          <a:blip r:embed="rId3" cstate="print"/>
          <a:stretch>
            <a:fillRect/>
          </a:stretch>
        </p:blipFill>
        <p:spPr>
          <a:xfrm>
            <a:off x="8652388" y="5791201"/>
            <a:ext cx="1787013" cy="802861"/>
          </a:xfrm>
          <a:prstGeom prst="rect">
            <a:avLst/>
          </a:prstGeom>
        </p:spPr>
      </p:pic>
    </p:spTree>
    <p:extLst>
      <p:ext uri="{BB962C8B-B14F-4D97-AF65-F5344CB8AC3E}">
        <p14:creationId xmlns:p14="http://schemas.microsoft.com/office/powerpoint/2010/main" val="3702534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p:txBody>
          <a:bodyPr anchor="ctr"/>
          <a:lstStyle/>
          <a:p>
            <a:r>
              <a:rPr lang="en-US" dirty="0" smtClean="0"/>
              <a:t>Does it support the interpretation provided by my secondary sources?</a:t>
            </a:r>
          </a:p>
          <a:p>
            <a:r>
              <a:rPr lang="en-US" dirty="0" smtClean="0"/>
              <a:t>How does it compare with the information provided by other sources?</a:t>
            </a:r>
          </a:p>
          <a:p>
            <a:r>
              <a:rPr lang="en-US" dirty="0" smtClean="0"/>
              <a:t>Is it reliable?</a:t>
            </a:r>
          </a:p>
          <a:p>
            <a:r>
              <a:rPr lang="en-US" dirty="0" smtClean="0"/>
              <a:t>Is it credible?</a:t>
            </a:r>
            <a:endParaRPr lang="en-US" dirty="0"/>
          </a:p>
        </p:txBody>
      </p:sp>
      <p:pic>
        <p:nvPicPr>
          <p:cNvPr id="5" name="Picture 4" descr="OSOS-archives.jpg"/>
          <p:cNvPicPr>
            <a:picLocks noChangeAspect="1"/>
          </p:cNvPicPr>
          <p:nvPr/>
        </p:nvPicPr>
        <p:blipFill>
          <a:blip r:embed="rId3" cstate="print"/>
          <a:stretch>
            <a:fillRect/>
          </a:stretch>
        </p:blipFill>
        <p:spPr>
          <a:xfrm>
            <a:off x="8652388" y="5791201"/>
            <a:ext cx="1787013" cy="802861"/>
          </a:xfrm>
          <a:prstGeom prst="rect">
            <a:avLst/>
          </a:prstGeom>
        </p:spPr>
      </p:pic>
    </p:spTree>
    <p:extLst>
      <p:ext uri="{BB962C8B-B14F-4D97-AF65-F5344CB8AC3E}">
        <p14:creationId xmlns:p14="http://schemas.microsoft.com/office/powerpoint/2010/main" val="908300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 Primary Source</a:t>
            </a:r>
            <a:endParaRPr lang="en-US" dirty="0"/>
          </a:p>
        </p:txBody>
      </p:sp>
      <p:sp>
        <p:nvSpPr>
          <p:cNvPr id="3" name="Content Placeholder 2"/>
          <p:cNvSpPr>
            <a:spLocks noGrp="1"/>
          </p:cNvSpPr>
          <p:nvPr>
            <p:ph idx="1"/>
          </p:nvPr>
        </p:nvSpPr>
        <p:spPr/>
        <p:txBody>
          <a:bodyPr/>
          <a:lstStyle/>
          <a:p>
            <a:r>
              <a:rPr lang="en-US" dirty="0" smtClean="0"/>
              <a:t>Survey</a:t>
            </a:r>
          </a:p>
          <a:p>
            <a:r>
              <a:rPr lang="en-US" dirty="0" smtClean="0"/>
              <a:t>Question</a:t>
            </a:r>
          </a:p>
          <a:p>
            <a:r>
              <a:rPr lang="en-US" dirty="0" smtClean="0"/>
              <a:t>Read and RE-READ</a:t>
            </a:r>
          </a:p>
          <a:p>
            <a:r>
              <a:rPr lang="en-US" dirty="0" smtClean="0"/>
              <a:t>Record</a:t>
            </a:r>
          </a:p>
          <a:p>
            <a:r>
              <a:rPr lang="en-US" dirty="0" smtClean="0"/>
              <a:t>Recite</a:t>
            </a:r>
          </a:p>
          <a:p>
            <a:r>
              <a:rPr lang="en-US" dirty="0" smtClean="0"/>
              <a:t>Recall</a:t>
            </a:r>
          </a:p>
          <a:p>
            <a:r>
              <a:rPr lang="en-US" dirty="0" smtClean="0"/>
              <a:t>Review</a:t>
            </a:r>
            <a:endParaRPr lang="en-US" dirty="0"/>
          </a:p>
        </p:txBody>
      </p:sp>
      <p:pic>
        <p:nvPicPr>
          <p:cNvPr id="5" name="Picture 4" descr="OSOS-archives.jpg"/>
          <p:cNvPicPr>
            <a:picLocks noChangeAspect="1"/>
          </p:cNvPicPr>
          <p:nvPr/>
        </p:nvPicPr>
        <p:blipFill>
          <a:blip r:embed="rId3" cstate="print"/>
          <a:stretch>
            <a:fillRect/>
          </a:stretch>
        </p:blipFill>
        <p:spPr>
          <a:xfrm>
            <a:off x="8229600" y="5610433"/>
            <a:ext cx="2295832" cy="1031461"/>
          </a:xfrm>
          <a:prstGeom prst="rect">
            <a:avLst/>
          </a:prstGeom>
        </p:spPr>
      </p:pic>
    </p:spTree>
    <p:extLst>
      <p:ext uri="{BB962C8B-B14F-4D97-AF65-F5344CB8AC3E}">
        <p14:creationId xmlns:p14="http://schemas.microsoft.com/office/powerpoint/2010/main" val="6807718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descr="Leschi Death Warrnat"/>
          <p:cNvPicPr>
            <a:picLocks noGrp="1" noChangeAspect="1" noChangeArrowheads="1"/>
          </p:cNvPicPr>
          <p:nvPr>
            <p:ph idx="1"/>
          </p:nvPr>
        </p:nvPicPr>
        <p:blipFill>
          <a:blip r:embed="rId2">
            <a:lum bright="-24000" contrast="54000"/>
            <a:extLst>
              <a:ext uri="{28A0092B-C50C-407E-A947-70E740481C1C}">
                <a14:useLocalDpi xmlns:a14="http://schemas.microsoft.com/office/drawing/2010/main" val="0"/>
              </a:ext>
            </a:extLst>
          </a:blip>
          <a:srcRect l="7249" t="6775" b="6306"/>
          <a:stretch>
            <a:fillRect/>
          </a:stretch>
        </p:blipFill>
        <p:spPr bwMode="auto">
          <a:xfrm>
            <a:off x="2819400" y="381000"/>
            <a:ext cx="5102762"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1" name="Picture 10" descr="OSOS-archives.jpg"/>
          <p:cNvPicPr>
            <a:picLocks noChangeAspect="1"/>
          </p:cNvPicPr>
          <p:nvPr/>
        </p:nvPicPr>
        <p:blipFill>
          <a:blip r:embed="rId3" cstate="print"/>
          <a:stretch>
            <a:fillRect/>
          </a:stretch>
        </p:blipFill>
        <p:spPr>
          <a:xfrm>
            <a:off x="8652388" y="5791201"/>
            <a:ext cx="1787013" cy="802861"/>
          </a:xfrm>
          <a:prstGeom prst="rect">
            <a:avLst/>
          </a:prstGeom>
        </p:spPr>
      </p:pic>
    </p:spTree>
    <p:extLst>
      <p:ext uri="{BB962C8B-B14F-4D97-AF65-F5344CB8AC3E}">
        <p14:creationId xmlns:p14="http://schemas.microsoft.com/office/powerpoint/2010/main" val="9266020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Japanese Land Ownership Bainbridge 1925 1"/>
          <p:cNvPicPr preferRelativeResize="0">
            <a:picLocks noGrp="1" noChangeAspect="1" noChangeArrowheads="1" noCrop="1"/>
          </p:cNvPicPr>
          <p:nvPr>
            <p:ph idx="4294967295"/>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3124201" y="152401"/>
            <a:ext cx="5311775" cy="661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 name="Picture 5" descr="OSOS-archives.jpg"/>
          <p:cNvPicPr>
            <a:picLocks noChangeAspect="1"/>
          </p:cNvPicPr>
          <p:nvPr/>
        </p:nvPicPr>
        <p:blipFill>
          <a:blip r:embed="rId3" cstate="print"/>
          <a:stretch>
            <a:fillRect/>
          </a:stretch>
        </p:blipFill>
        <p:spPr>
          <a:xfrm>
            <a:off x="8652388" y="5791201"/>
            <a:ext cx="1787013" cy="802861"/>
          </a:xfrm>
          <a:prstGeom prst="rect">
            <a:avLst/>
          </a:prstGeom>
        </p:spPr>
      </p:pic>
    </p:spTree>
    <p:extLst>
      <p:ext uri="{BB962C8B-B14F-4D97-AF65-F5344CB8AC3E}">
        <p14:creationId xmlns:p14="http://schemas.microsoft.com/office/powerpoint/2010/main" val="25970821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descr="276770-2945, store, 1937"/>
          <p:cNvPicPr preferRelativeResize="0">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l="24417" t="4104" r="851" b="802"/>
          <a:stretch/>
        </p:blipFill>
        <p:spPr bwMode="auto">
          <a:xfrm>
            <a:off x="1752600" y="326514"/>
            <a:ext cx="8686800" cy="64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extLst>
      <p:ext uri="{BB962C8B-B14F-4D97-AF65-F5344CB8AC3E}">
        <p14:creationId xmlns:p14="http://schemas.microsoft.com/office/powerpoint/2010/main" val="1673012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 Seattle Worlds Fair</a:t>
            </a:r>
            <a:endParaRPr lang="en-US" dirty="0"/>
          </a:p>
        </p:txBody>
      </p:sp>
      <p:pic>
        <p:nvPicPr>
          <p:cNvPr id="5" name="Picture 9" descr="X:\Scanned Images from PSRA Collections\Century 21\C21 Gay Way 400 DPI.t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6200000">
            <a:off x="3263376" y="-391700"/>
            <a:ext cx="5665248" cy="883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9921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Outreach\SPI\Stadium Day\Stadium Day Pamphlets\1914 1.tif"/>
          <p:cNvPicPr>
            <a:picLocks noChangeAspect="1" noChangeArrowheads="1"/>
          </p:cNvPicPr>
          <p:nvPr/>
        </p:nvPicPr>
        <p:blipFill rotWithShape="1">
          <a:blip r:embed="rId3">
            <a:extLst>
              <a:ext uri="{28A0092B-C50C-407E-A947-70E740481C1C}">
                <a14:useLocalDpi xmlns:a14="http://schemas.microsoft.com/office/drawing/2010/main" val="0"/>
              </a:ext>
            </a:extLst>
          </a:blip>
          <a:srcRect l="69058" t="3536" r="1420" b="3341"/>
          <a:stretch/>
        </p:blipFill>
        <p:spPr bwMode="auto">
          <a:xfrm>
            <a:off x="4989513" y="185573"/>
            <a:ext cx="2590800" cy="660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383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Cite your Sources</a:t>
            </a:r>
            <a:endParaRPr lang="en-US" dirty="0"/>
          </a:p>
        </p:txBody>
      </p:sp>
      <p:sp>
        <p:nvSpPr>
          <p:cNvPr id="3" name="Content Placeholder 2"/>
          <p:cNvSpPr>
            <a:spLocks noGrp="1"/>
          </p:cNvSpPr>
          <p:nvPr>
            <p:ph idx="1"/>
          </p:nvPr>
        </p:nvSpPr>
        <p:spPr/>
        <p:txBody>
          <a:bodyPr>
            <a:normAutofit lnSpcReduction="10000"/>
          </a:bodyPr>
          <a:lstStyle/>
          <a:p>
            <a:pPr algn="ctr">
              <a:defRPr/>
            </a:pPr>
            <a:r>
              <a:rPr lang="en-US" dirty="0">
                <a:solidFill>
                  <a:srgbClr val="C00000"/>
                </a:solidFill>
                <a:effectLst>
                  <a:outerShdw blurRad="38100" dist="38100" dir="2700000" algn="tl">
                    <a:srgbClr val="000000">
                      <a:alpha val="43137"/>
                    </a:srgbClr>
                  </a:outerShdw>
                </a:effectLst>
              </a:rPr>
              <a:t>Primary source citations should include:</a:t>
            </a:r>
          </a:p>
          <a:p>
            <a:pPr algn="ctr">
              <a:defRPr/>
            </a:pPr>
            <a:endParaRPr lang="en-US" sz="1400" dirty="0">
              <a:solidFill>
                <a:srgbClr val="FFFCF3"/>
              </a:solidFill>
              <a:effectLst>
                <a:outerShdw blurRad="38100" dist="38100" dir="2700000" algn="tl">
                  <a:srgbClr val="000000">
                    <a:alpha val="43137"/>
                  </a:srgbClr>
                </a:outerShdw>
              </a:effectLst>
            </a:endParaRPr>
          </a:p>
          <a:p>
            <a:pPr algn="ctr">
              <a:defRPr/>
            </a:pPr>
            <a:r>
              <a:rPr lang="en-US" dirty="0">
                <a:solidFill>
                  <a:srgbClr val="FFFCF3"/>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Type of document</a:t>
            </a:r>
          </a:p>
          <a:p>
            <a:pPr algn="ctr">
              <a:defRPr/>
            </a:pPr>
            <a:r>
              <a:rPr lang="en-US" dirty="0">
                <a:effectLst>
                  <a:outerShdw blurRad="38100" dist="38100" dir="2700000" algn="tl">
                    <a:srgbClr val="000000">
                      <a:alpha val="43137"/>
                    </a:srgbClr>
                  </a:outerShdw>
                </a:effectLst>
              </a:rPr>
              <a:t>Name of creator</a:t>
            </a:r>
          </a:p>
          <a:p>
            <a:pPr algn="ctr">
              <a:defRPr/>
            </a:pPr>
            <a:r>
              <a:rPr lang="en-US" dirty="0">
                <a:effectLst>
                  <a:outerShdw blurRad="38100" dist="38100" dir="2700000" algn="tl">
                    <a:srgbClr val="000000">
                      <a:alpha val="43137"/>
                    </a:srgbClr>
                  </a:outerShdw>
                </a:effectLst>
              </a:rPr>
              <a:t>Date</a:t>
            </a:r>
          </a:p>
          <a:p>
            <a:pPr algn="ctr">
              <a:defRPr/>
            </a:pPr>
            <a:r>
              <a:rPr lang="en-US" dirty="0">
                <a:effectLst>
                  <a:outerShdw blurRad="38100" dist="38100" dir="2700000" algn="tl">
                    <a:srgbClr val="000000">
                      <a:alpha val="43137"/>
                    </a:srgbClr>
                  </a:outerShdw>
                </a:effectLst>
              </a:rPr>
              <a:t>Collection or record group</a:t>
            </a:r>
          </a:p>
          <a:p>
            <a:pPr algn="ctr">
              <a:defRPr/>
            </a:pPr>
            <a:r>
              <a:rPr lang="en-US" dirty="0">
                <a:effectLst>
                  <a:outerShdw blurRad="38100" dist="38100" dir="2700000" algn="tl">
                    <a:srgbClr val="000000">
                      <a:alpha val="43137"/>
                    </a:srgbClr>
                  </a:outerShdw>
                </a:effectLst>
              </a:rPr>
              <a:t>Office of record or subgroup</a:t>
            </a:r>
          </a:p>
          <a:p>
            <a:pPr algn="ctr">
              <a:defRPr/>
            </a:pPr>
            <a:r>
              <a:rPr lang="en-US" dirty="0">
                <a:effectLst>
                  <a:outerShdw blurRad="38100" dist="38100" dir="2700000" algn="tl">
                    <a:srgbClr val="000000">
                      <a:alpha val="43137"/>
                    </a:srgbClr>
                  </a:outerShdw>
                </a:effectLst>
              </a:rPr>
              <a:t>Volume and page</a:t>
            </a:r>
          </a:p>
          <a:p>
            <a:pPr algn="ctr">
              <a:defRPr/>
            </a:pPr>
            <a:r>
              <a:rPr lang="en-US" dirty="0">
                <a:effectLst>
                  <a:outerShdw blurRad="38100" dist="38100" dir="2700000" algn="tl">
                    <a:srgbClr val="000000">
                      <a:alpha val="43137"/>
                    </a:srgbClr>
                  </a:outerShdw>
                </a:effectLst>
              </a:rPr>
              <a:t>Repository</a:t>
            </a:r>
          </a:p>
          <a:p>
            <a:endParaRPr lang="en-US" dirty="0"/>
          </a:p>
        </p:txBody>
      </p:sp>
    </p:spTree>
    <p:extLst>
      <p:ext uri="{BB962C8B-B14F-4D97-AF65-F5344CB8AC3E}">
        <p14:creationId xmlns:p14="http://schemas.microsoft.com/office/powerpoint/2010/main" val="16584628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Etiquette</a:t>
            </a:r>
            <a:endParaRPr lang="en-US" dirty="0"/>
          </a:p>
        </p:txBody>
      </p:sp>
      <p:sp>
        <p:nvSpPr>
          <p:cNvPr id="3" name="Content Placeholder 2"/>
          <p:cNvSpPr>
            <a:spLocks noGrp="1"/>
          </p:cNvSpPr>
          <p:nvPr>
            <p:ph idx="1"/>
          </p:nvPr>
        </p:nvSpPr>
        <p:spPr/>
        <p:txBody>
          <a:bodyPr/>
          <a:lstStyle/>
          <a:p>
            <a:r>
              <a:rPr lang="en-US" dirty="0" smtClean="0"/>
              <a:t>Contact the Repository ahead of time</a:t>
            </a:r>
          </a:p>
          <a:p>
            <a:r>
              <a:rPr lang="en-US" dirty="0" smtClean="0"/>
              <a:t>Comply with all rules posted</a:t>
            </a:r>
          </a:p>
          <a:p>
            <a:r>
              <a:rPr lang="en-US" dirty="0" smtClean="0"/>
              <a:t>Never remove research materials </a:t>
            </a:r>
          </a:p>
          <a:p>
            <a:r>
              <a:rPr lang="en-US" dirty="0" smtClean="0"/>
              <a:t>Many records are fragile</a:t>
            </a:r>
          </a:p>
          <a:p>
            <a:r>
              <a:rPr lang="en-US" dirty="0" smtClean="0"/>
              <a:t>Use pencils</a:t>
            </a:r>
            <a:endParaRPr lang="en-US" dirty="0"/>
          </a:p>
        </p:txBody>
      </p:sp>
    </p:spTree>
    <p:extLst>
      <p:ext uri="{BB962C8B-B14F-4D97-AF65-F5344CB8AC3E}">
        <p14:creationId xmlns:p14="http://schemas.microsoft.com/office/powerpoint/2010/main" val="1134022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524000" y="1"/>
            <a:ext cx="9144000" cy="595313"/>
          </a:xfrm>
          <a:prstGeom prst="rect">
            <a:avLst/>
          </a:prstGeom>
          <a:noFill/>
          <a:ln w="9525">
            <a:noFill/>
            <a:miter lim="800000"/>
            <a:headEnd/>
            <a:tailEnd/>
          </a:ln>
          <a:effectLst/>
        </p:spPr>
        <p:txBody>
          <a:bodyPr/>
          <a:lstStyle/>
          <a:p>
            <a:pPr marL="342900" indent="-342900" algn="ctr">
              <a:spcBef>
                <a:spcPct val="20000"/>
              </a:spcBef>
              <a:defRPr/>
            </a:pPr>
            <a:r>
              <a:rPr lang="en-US" sz="3200" dirty="0">
                <a:effectLst>
                  <a:outerShdw blurRad="38100" dist="38100" dir="2700000" algn="tl">
                    <a:srgbClr val="000000"/>
                  </a:outerShdw>
                </a:effectLst>
                <a:latin typeface="Arial Narrow" panose="020B0606020202030204" pitchFamily="34" charset="0"/>
              </a:rPr>
              <a:t>Regional Archives System </a:t>
            </a:r>
            <a:r>
              <a:rPr lang="en-US" sz="3200" dirty="0">
                <a:effectLst>
                  <a:outerShdw blurRad="38100" dist="38100" dir="2700000" algn="tl">
                    <a:srgbClr val="000000"/>
                  </a:outerShdw>
                </a:effectLst>
                <a:latin typeface="Arial Narrow" panose="020B0606020202030204" pitchFamily="34" charset="0"/>
                <a:hlinkClick r:id="rId2"/>
              </a:rPr>
              <a:t>http://www.sos.wa.gov/archives/</a:t>
            </a:r>
            <a:r>
              <a:rPr lang="en-US" sz="3200" dirty="0">
                <a:effectLst>
                  <a:outerShdw blurRad="38100" dist="38100" dir="2700000" algn="tl">
                    <a:srgbClr val="000000"/>
                  </a:outerShdw>
                </a:effectLst>
                <a:latin typeface="Arial Narrow" panose="020B0606020202030204" pitchFamily="34" charset="0"/>
              </a:rPr>
              <a:t>  </a:t>
            </a:r>
          </a:p>
        </p:txBody>
      </p:sp>
      <p:pic>
        <p:nvPicPr>
          <p:cNvPr id="7" name="Picture 26" descr="WA Counties"/>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958" y="660400"/>
            <a:ext cx="858696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3" name="Picture 12" descr="OSOS-archives.jpg"/>
          <p:cNvPicPr>
            <a:picLocks noChangeAspect="1"/>
          </p:cNvPicPr>
          <p:nvPr/>
        </p:nvPicPr>
        <p:blipFill>
          <a:blip r:embed="rId4" cstate="print"/>
          <a:stretch>
            <a:fillRect/>
          </a:stretch>
        </p:blipFill>
        <p:spPr>
          <a:xfrm>
            <a:off x="1752600" y="5943600"/>
            <a:ext cx="1752600" cy="787400"/>
          </a:xfrm>
          <a:prstGeom prst="rect">
            <a:avLst/>
          </a:prstGeom>
        </p:spPr>
      </p:pic>
      <p:pic>
        <p:nvPicPr>
          <p:cNvPr id="14" name="Picture 21" descr="northwest branch Building Front"/>
          <p:cNvPicPr>
            <a:picLocks noChangeAspect="1" noChangeArrowheads="1"/>
          </p:cNvPicPr>
          <p:nvPr/>
        </p:nvPicPr>
        <p:blipFill>
          <a:blip r:embed="rId5" cstate="print"/>
          <a:srcRect l="22000" t="16064" r="22000" b="22891"/>
          <a:stretch>
            <a:fillRect/>
          </a:stretch>
        </p:blipFill>
        <p:spPr bwMode="auto">
          <a:xfrm>
            <a:off x="3804835" y="762000"/>
            <a:ext cx="1343187" cy="990600"/>
          </a:xfrm>
          <a:prstGeom prst="rect">
            <a:avLst/>
          </a:prstGeom>
          <a:ln>
            <a:noFill/>
          </a:ln>
          <a:effectLst>
            <a:outerShdw blurRad="292100" dist="139700" dir="2700000" algn="tl" rotWithShape="0">
              <a:srgbClr val="333333">
                <a:alpha val="65000"/>
              </a:srgbClr>
            </a:outerShdw>
          </a:effectLst>
        </p:spPr>
      </p:pic>
      <p:pic>
        <p:nvPicPr>
          <p:cNvPr id="15" name="Picture 20" descr="Eastern Regional Archives"/>
          <p:cNvPicPr>
            <a:picLocks noChangeAspect="1" noChangeArrowheads="1"/>
          </p:cNvPicPr>
          <p:nvPr/>
        </p:nvPicPr>
        <p:blipFill>
          <a:blip r:embed="rId6" cstate="print"/>
          <a:srcRect b="9911"/>
          <a:stretch>
            <a:fillRect/>
          </a:stretch>
        </p:blipFill>
        <p:spPr bwMode="auto">
          <a:xfrm>
            <a:off x="8037382" y="2087880"/>
            <a:ext cx="1761067" cy="1188720"/>
          </a:xfrm>
          <a:prstGeom prst="rect">
            <a:avLst/>
          </a:prstGeom>
          <a:ln>
            <a:noFill/>
          </a:ln>
          <a:effectLst>
            <a:outerShdw blurRad="292100" dist="139700" dir="2700000" algn="tl" rotWithShape="0">
              <a:srgbClr val="333333">
                <a:alpha val="65000"/>
              </a:srgbClr>
            </a:outerShdw>
          </a:effectLst>
        </p:spPr>
      </p:pic>
      <p:pic>
        <p:nvPicPr>
          <p:cNvPr id="16" name="Picture 19" descr="central regional branch"/>
          <p:cNvPicPr>
            <a:picLocks noChangeAspect="1" noChangeArrowheads="1"/>
          </p:cNvPicPr>
          <p:nvPr/>
        </p:nvPicPr>
        <p:blipFill rotWithShape="1">
          <a:blip r:embed="rId7" cstate="print"/>
          <a:srcRect l="20832" t="19801" r="28048" b="14851"/>
          <a:stretch/>
        </p:blipFill>
        <p:spPr bwMode="auto">
          <a:xfrm>
            <a:off x="5715000" y="3446145"/>
            <a:ext cx="1715782" cy="1049655"/>
          </a:xfrm>
          <a:prstGeom prst="rect">
            <a:avLst/>
          </a:prstGeom>
          <a:ln>
            <a:noFill/>
          </a:ln>
          <a:effectLst>
            <a:outerShdw blurRad="292100" dist="139700" dir="2700000" algn="tl" rotWithShape="0">
              <a:srgbClr val="333333">
                <a:alpha val="65000"/>
              </a:srgbClr>
            </a:outerShdw>
          </a:effectLst>
        </p:spPr>
      </p:pic>
      <p:pic>
        <p:nvPicPr>
          <p:cNvPr id="17" name="Picture 18" descr="state archives olympia"/>
          <p:cNvPicPr>
            <a:picLocks noChangeAspect="1" noChangeArrowheads="1"/>
          </p:cNvPicPr>
          <p:nvPr/>
        </p:nvPicPr>
        <p:blipFill>
          <a:blip r:embed="rId8" cstate="print"/>
          <a:srcRect t="16353" b="16980"/>
          <a:stretch>
            <a:fillRect/>
          </a:stretch>
        </p:blipFill>
        <p:spPr bwMode="auto">
          <a:xfrm>
            <a:off x="2590800" y="4004860"/>
            <a:ext cx="1946238" cy="973119"/>
          </a:xfrm>
          <a:prstGeom prst="rect">
            <a:avLst/>
          </a:prstGeom>
          <a:ln>
            <a:noFill/>
          </a:ln>
          <a:effectLst>
            <a:outerShdw blurRad="292100" dist="139700" dir="2700000" algn="tl" rotWithShape="0">
              <a:srgbClr val="333333">
                <a:alpha val="65000"/>
              </a:srgbClr>
            </a:outerShdw>
          </a:effectLst>
        </p:spPr>
      </p:pic>
      <p:pic>
        <p:nvPicPr>
          <p:cNvPr id="18" name="Picture 17" descr="PSRA"/>
          <p:cNvPicPr>
            <a:picLocks noChangeAspect="1" noChangeArrowheads="1"/>
          </p:cNvPicPr>
          <p:nvPr/>
        </p:nvPicPr>
        <p:blipFill>
          <a:blip r:embed="rId9" cstate="print"/>
          <a:srcRect l="23289" t="17105" r="10855"/>
          <a:stretch>
            <a:fillRect/>
          </a:stretch>
        </p:blipFill>
        <p:spPr bwMode="auto">
          <a:xfrm>
            <a:off x="3962400" y="2311315"/>
            <a:ext cx="1323970" cy="1134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4277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sp>
        <p:nvSpPr>
          <p:cNvPr id="7" name="TextBox 6"/>
          <p:cNvSpPr txBox="1"/>
          <p:nvPr/>
        </p:nvSpPr>
        <p:spPr>
          <a:xfrm>
            <a:off x="3255535" y="1981201"/>
            <a:ext cx="5965095" cy="2400657"/>
          </a:xfrm>
          <a:prstGeom prst="rect">
            <a:avLst/>
          </a:prstGeom>
          <a:noFill/>
        </p:spPr>
        <p:txBody>
          <a:bodyPr wrap="none">
            <a:spAutoFit/>
          </a:bodyPr>
          <a:lstStyle/>
          <a:p>
            <a:pPr algn="ctr">
              <a:defRPr/>
            </a:pPr>
            <a:r>
              <a:rPr lang="en-US" sz="15000" dirty="0">
                <a:solidFill>
                  <a:srgbClr val="C00000"/>
                </a:solidFill>
                <a:effectLst>
                  <a:outerShdw blurRad="38100" dist="38100" dir="2700000" algn="tl">
                    <a:srgbClr val="000000">
                      <a:alpha val="43137"/>
                    </a:srgbClr>
                  </a:outerShdw>
                </a:effectLst>
                <a:latin typeface="Century Gothic" panose="020B0502020202020204" pitchFamily="34" charset="0"/>
              </a:rPr>
              <a:t>Break!</a:t>
            </a:r>
          </a:p>
        </p:txBody>
      </p:sp>
    </p:spTree>
    <p:extLst>
      <p:ext uri="{BB962C8B-B14F-4D97-AF65-F5344CB8AC3E}">
        <p14:creationId xmlns:p14="http://schemas.microsoft.com/office/powerpoint/2010/main" val="159349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146" y="0"/>
            <a:ext cx="6317707" cy="6858000"/>
          </a:xfrm>
          <a:prstGeom prst="rect">
            <a:avLst/>
          </a:prstGeom>
        </p:spPr>
      </p:pic>
    </p:spTree>
    <p:extLst>
      <p:ext uri="{BB962C8B-B14F-4D97-AF65-F5344CB8AC3E}">
        <p14:creationId xmlns:p14="http://schemas.microsoft.com/office/powerpoint/2010/main" val="3637515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515" y="1803748"/>
            <a:ext cx="14895948" cy="3469710"/>
          </a:xfrm>
          <a:prstGeom prst="rect">
            <a:avLst/>
          </a:prstGeom>
        </p:spPr>
      </p:pic>
    </p:spTree>
    <p:extLst>
      <p:ext uri="{BB962C8B-B14F-4D97-AF65-F5344CB8AC3E}">
        <p14:creationId xmlns:p14="http://schemas.microsoft.com/office/powerpoint/2010/main" val="26930035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78" y="-313151"/>
            <a:ext cx="10528400" cy="7171151"/>
          </a:xfrm>
          <a:prstGeom prst="rect">
            <a:avLst/>
          </a:prstGeom>
        </p:spPr>
      </p:pic>
    </p:spTree>
    <p:extLst>
      <p:ext uri="{BB962C8B-B14F-4D97-AF65-F5344CB8AC3E}">
        <p14:creationId xmlns:p14="http://schemas.microsoft.com/office/powerpoint/2010/main" val="3388767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1549400"/>
            <a:ext cx="8568542" cy="1508105"/>
          </a:xfrm>
          <a:prstGeom prst="rect">
            <a:avLst/>
          </a:prstGeom>
          <a:noFill/>
        </p:spPr>
        <p:txBody>
          <a:bodyPr wrap="square" rtlCol="0">
            <a:spAutoFit/>
          </a:bodyPr>
          <a:lstStyle/>
          <a:p>
            <a:r>
              <a:rPr lang="en-US" sz="4800" b="1" dirty="0" smtClean="0">
                <a:solidFill>
                  <a:prstClr val="black"/>
                </a:solidFill>
              </a:rPr>
              <a:t>THE MURPHY’S OF MONTESANO</a:t>
            </a:r>
          </a:p>
          <a:p>
            <a:pPr algn="ctr"/>
            <a:r>
              <a:rPr lang="en-US" sz="4400" dirty="0" smtClean="0">
                <a:solidFill>
                  <a:prstClr val="black"/>
                </a:solidFill>
              </a:rPr>
              <a:t>A Case Study</a:t>
            </a:r>
          </a:p>
        </p:txBody>
      </p:sp>
      <p:sp>
        <p:nvSpPr>
          <p:cNvPr id="7" name="TextBox 6"/>
          <p:cNvSpPr txBox="1"/>
          <p:nvPr/>
        </p:nvSpPr>
        <p:spPr>
          <a:xfrm>
            <a:off x="2360221" y="3975100"/>
            <a:ext cx="7353300" cy="1569660"/>
          </a:xfrm>
          <a:prstGeom prst="rect">
            <a:avLst/>
          </a:prstGeom>
          <a:noFill/>
        </p:spPr>
        <p:txBody>
          <a:bodyPr wrap="square" rtlCol="0">
            <a:spAutoFit/>
          </a:bodyPr>
          <a:lstStyle/>
          <a:p>
            <a:pPr algn="ctr"/>
            <a:r>
              <a:rPr lang="en-US" sz="3200" dirty="0" smtClean="0">
                <a:solidFill>
                  <a:prstClr val="black"/>
                </a:solidFill>
              </a:rPr>
              <a:t>Maggie </a:t>
            </a:r>
            <a:r>
              <a:rPr lang="en-US" sz="3200" dirty="0" err="1" smtClean="0">
                <a:solidFill>
                  <a:prstClr val="black"/>
                </a:solidFill>
              </a:rPr>
              <a:t>Cogswell</a:t>
            </a:r>
            <a:endParaRPr lang="en-US" sz="3200" dirty="0" smtClean="0">
              <a:solidFill>
                <a:prstClr val="black"/>
              </a:solidFill>
              <a:hlinkClick r:id="rId3"/>
            </a:endParaRPr>
          </a:p>
          <a:p>
            <a:pPr algn="ctr"/>
            <a:r>
              <a:rPr lang="en-US" sz="3200" dirty="0" smtClean="0">
                <a:solidFill>
                  <a:prstClr val="black"/>
                </a:solidFill>
              </a:rPr>
              <a:t>SWBranchArchives@sos.wa.gov</a:t>
            </a:r>
          </a:p>
          <a:p>
            <a:pPr algn="ctr"/>
            <a:r>
              <a:rPr lang="en-US" sz="3200" dirty="0" smtClean="0">
                <a:solidFill>
                  <a:prstClr val="black"/>
                </a:solidFill>
              </a:rPr>
              <a:t>(360) 753-1684</a:t>
            </a:r>
            <a:endParaRPr lang="en-US" sz="3200" dirty="0">
              <a:solidFill>
                <a:prstClr val="black"/>
              </a:solidFill>
            </a:endParaRPr>
          </a:p>
        </p:txBody>
      </p:sp>
    </p:spTree>
    <p:extLst>
      <p:ext uri="{BB962C8B-B14F-4D97-AF65-F5344CB8AC3E}">
        <p14:creationId xmlns:p14="http://schemas.microsoft.com/office/powerpoint/2010/main" val="8902070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p:txBody>
          <a:bodyPr/>
          <a:lstStyle/>
          <a:p>
            <a:r>
              <a:rPr lang="en-US" dirty="0" smtClean="0"/>
              <a:t>Trace ownership</a:t>
            </a:r>
          </a:p>
          <a:p>
            <a:r>
              <a:rPr lang="en-US" dirty="0" smtClean="0"/>
              <a:t>Map out property </a:t>
            </a:r>
          </a:p>
          <a:p>
            <a:r>
              <a:rPr lang="en-US" dirty="0" smtClean="0"/>
              <a:t>Learn about family</a:t>
            </a:r>
            <a:endParaRPr lang="en-US" dirty="0"/>
          </a:p>
        </p:txBody>
      </p:sp>
    </p:spTree>
    <p:extLst>
      <p:ext uri="{BB962C8B-B14F-4D97-AF65-F5344CB8AC3E}">
        <p14:creationId xmlns:p14="http://schemas.microsoft.com/office/powerpoint/2010/main" val="24321646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ORGANIZED</a:t>
            </a:r>
            <a:endParaRPr lang="en-US" dirty="0"/>
          </a:p>
        </p:txBody>
      </p:sp>
      <p:sp>
        <p:nvSpPr>
          <p:cNvPr id="3" name="Content Placeholder 2"/>
          <p:cNvSpPr>
            <a:spLocks noGrp="1"/>
          </p:cNvSpPr>
          <p:nvPr>
            <p:ph idx="1"/>
          </p:nvPr>
        </p:nvSpPr>
        <p:spPr/>
        <p:txBody>
          <a:bodyPr/>
          <a:lstStyle/>
          <a:p>
            <a:r>
              <a:rPr lang="en-US" dirty="0" smtClean="0"/>
              <a:t>Gather what you know</a:t>
            </a:r>
          </a:p>
          <a:p>
            <a:r>
              <a:rPr lang="en-US" dirty="0" smtClean="0"/>
              <a:t>Start digging</a:t>
            </a:r>
          </a:p>
          <a:p>
            <a:pPr lvl="1"/>
            <a:r>
              <a:rPr lang="en-US" dirty="0" smtClean="0"/>
              <a:t>Online Resources</a:t>
            </a:r>
          </a:p>
          <a:p>
            <a:pPr lvl="1"/>
            <a:r>
              <a:rPr lang="en-US" dirty="0" smtClean="0"/>
              <a:t>Archival Resources</a:t>
            </a:r>
          </a:p>
          <a:p>
            <a:r>
              <a:rPr lang="en-US" dirty="0" smtClean="0"/>
              <a:t>Map it out</a:t>
            </a:r>
          </a:p>
          <a:p>
            <a:r>
              <a:rPr lang="en-US" dirty="0" smtClean="0"/>
              <a:t>Fill in the gaps</a:t>
            </a:r>
            <a:endParaRPr lang="en-US" dirty="0"/>
          </a:p>
        </p:txBody>
      </p:sp>
    </p:spTree>
    <p:extLst>
      <p:ext uri="{BB962C8B-B14F-4D97-AF65-F5344CB8AC3E}">
        <p14:creationId xmlns:p14="http://schemas.microsoft.com/office/powerpoint/2010/main" val="17627820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83" y="0"/>
            <a:ext cx="8081234" cy="6858000"/>
          </a:xfrm>
          <a:prstGeom prst="rect">
            <a:avLst/>
          </a:prstGeom>
        </p:spPr>
      </p:pic>
    </p:spTree>
    <p:extLst>
      <p:ext uri="{BB962C8B-B14F-4D97-AF65-F5344CB8AC3E}">
        <p14:creationId xmlns:p14="http://schemas.microsoft.com/office/powerpoint/2010/main" val="6826448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descr="http://www.co.grays-harbor.wa.us/Images/Assessor/Parcels/170703430010A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953" y="0"/>
            <a:ext cx="9454093" cy="70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9246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ORGANIZED</a:t>
            </a:r>
            <a:endParaRPr lang="en-US" dirty="0"/>
          </a:p>
        </p:txBody>
      </p:sp>
      <p:sp>
        <p:nvSpPr>
          <p:cNvPr id="3" name="Content Placeholder 2"/>
          <p:cNvSpPr>
            <a:spLocks noGrp="1"/>
          </p:cNvSpPr>
          <p:nvPr>
            <p:ph idx="1"/>
          </p:nvPr>
        </p:nvSpPr>
        <p:spPr/>
        <p:txBody>
          <a:bodyPr/>
          <a:lstStyle/>
          <a:p>
            <a:r>
              <a:rPr lang="en-US" dirty="0" smtClean="0"/>
              <a:t>Gather what you know</a:t>
            </a:r>
          </a:p>
          <a:p>
            <a:r>
              <a:rPr lang="en-US" dirty="0" smtClean="0"/>
              <a:t>Start digging</a:t>
            </a:r>
          </a:p>
          <a:p>
            <a:pPr lvl="1"/>
            <a:r>
              <a:rPr lang="en-US" dirty="0" smtClean="0"/>
              <a:t>Online Resources</a:t>
            </a:r>
          </a:p>
          <a:p>
            <a:pPr lvl="1"/>
            <a:r>
              <a:rPr lang="en-US" dirty="0" smtClean="0"/>
              <a:t>Archival Resources</a:t>
            </a:r>
          </a:p>
          <a:p>
            <a:r>
              <a:rPr lang="en-US" dirty="0" smtClean="0"/>
              <a:t>Map it out</a:t>
            </a:r>
          </a:p>
          <a:p>
            <a:r>
              <a:rPr lang="en-US" dirty="0" smtClean="0"/>
              <a:t>Fill in the gaps</a:t>
            </a:r>
            <a:endParaRPr lang="en-US" dirty="0"/>
          </a:p>
        </p:txBody>
      </p:sp>
    </p:spTree>
    <p:extLst>
      <p:ext uri="{BB962C8B-B14F-4D97-AF65-F5344CB8AC3E}">
        <p14:creationId xmlns:p14="http://schemas.microsoft.com/office/powerpoint/2010/main" val="149276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0360" b="8274"/>
          <a:stretch/>
        </p:blipFill>
        <p:spPr>
          <a:xfrm>
            <a:off x="1905000" y="735496"/>
            <a:ext cx="8077200" cy="5970104"/>
          </a:xfrm>
          <a:prstGeom prst="rect">
            <a:avLst/>
          </a:prstGeom>
        </p:spPr>
      </p:pic>
      <p:pic>
        <p:nvPicPr>
          <p:cNvPr id="7" name="Picture 6" descr="OSOS-archives.jpg"/>
          <p:cNvPicPr>
            <a:picLocks noChangeAspect="1"/>
          </p:cNvPicPr>
          <p:nvPr/>
        </p:nvPicPr>
        <p:blipFill>
          <a:blip r:embed="rId3" cstate="print"/>
          <a:stretch>
            <a:fillRect/>
          </a:stretch>
        </p:blipFill>
        <p:spPr>
          <a:xfrm>
            <a:off x="1752600" y="5943600"/>
            <a:ext cx="1752600" cy="787400"/>
          </a:xfrm>
          <a:prstGeom prst="rect">
            <a:avLst/>
          </a:prstGeom>
        </p:spPr>
      </p:pic>
      <p:sp>
        <p:nvSpPr>
          <p:cNvPr id="8" name="Rectangle 9"/>
          <p:cNvSpPr txBox="1">
            <a:spLocks noChangeArrowheads="1"/>
          </p:cNvSpPr>
          <p:nvPr/>
        </p:nvSpPr>
        <p:spPr bwMode="auto">
          <a:xfrm>
            <a:off x="1752600" y="0"/>
            <a:ext cx="8229600" cy="533400"/>
          </a:xfrm>
          <a:prstGeom prst="rect">
            <a:avLst/>
          </a:prstGeom>
          <a:noFill/>
          <a:ln w="9525">
            <a:noFill/>
            <a:miter lim="800000"/>
            <a:headEnd/>
            <a:tailEnd/>
          </a:ln>
        </p:spPr>
        <p:txBody>
          <a:bodyPr/>
          <a:lstStyle/>
          <a:p>
            <a:pPr marL="342900" indent="-342900" algn="ctr">
              <a:defRPr/>
            </a:pPr>
            <a:r>
              <a:rPr lang="en-US" sz="3600" kern="0" dirty="0">
                <a:effectLst>
                  <a:outerShdw blurRad="38100" dist="38100" dir="2700000" algn="tl">
                    <a:srgbClr val="000000">
                      <a:alpha val="43137"/>
                    </a:srgbClr>
                  </a:outerShdw>
                </a:effectLst>
                <a:latin typeface="Hancock"/>
                <a:hlinkClick r:id="rId4"/>
              </a:rPr>
              <a:t>http://www.sos.wa.gov/library</a:t>
            </a:r>
            <a:r>
              <a:rPr lang="en-US" sz="3600" kern="0" dirty="0">
                <a:effectLst>
                  <a:outerShdw blurRad="38100" dist="38100" dir="2700000" algn="tl">
                    <a:srgbClr val="000000">
                      <a:alpha val="43137"/>
                    </a:srgbClr>
                  </a:outerShdw>
                </a:effectLst>
                <a:latin typeface="Hancock"/>
              </a:rPr>
              <a:t> </a:t>
            </a:r>
          </a:p>
        </p:txBody>
      </p:sp>
      <p:cxnSp>
        <p:nvCxnSpPr>
          <p:cNvPr id="10" name="Straight Arrow Connector 3"/>
          <p:cNvCxnSpPr>
            <a:cxnSpLocks noChangeShapeType="1"/>
          </p:cNvCxnSpPr>
          <p:nvPr/>
        </p:nvCxnSpPr>
        <p:spPr bwMode="auto">
          <a:xfrm flipH="1">
            <a:off x="4267200" y="1143000"/>
            <a:ext cx="1066800" cy="419100"/>
          </a:xfrm>
          <a:prstGeom prst="straightConnector1">
            <a:avLst/>
          </a:prstGeom>
          <a:noFill/>
          <a:ln w="57150" algn="ctr">
            <a:solidFill>
              <a:srgbClr val="FF000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16367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OWNERSHIP</a:t>
            </a:r>
            <a:endParaRPr lang="en-US" dirty="0"/>
          </a:p>
        </p:txBody>
      </p:sp>
      <p:sp>
        <p:nvSpPr>
          <p:cNvPr id="3" name="Content Placeholder 2"/>
          <p:cNvSpPr>
            <a:spLocks noGrp="1"/>
          </p:cNvSpPr>
          <p:nvPr>
            <p:ph idx="1"/>
          </p:nvPr>
        </p:nvSpPr>
        <p:spPr/>
        <p:txBody>
          <a:bodyPr/>
          <a:lstStyle/>
          <a:p>
            <a:r>
              <a:rPr lang="en-US" dirty="0" smtClean="0"/>
              <a:t>Online Resources</a:t>
            </a:r>
          </a:p>
          <a:p>
            <a:pPr lvl="1"/>
            <a:r>
              <a:rPr lang="en-US" dirty="0" smtClean="0"/>
              <a:t>Assessors Website</a:t>
            </a:r>
          </a:p>
          <a:p>
            <a:pPr lvl="1"/>
            <a:r>
              <a:rPr lang="en-US" dirty="0" smtClean="0"/>
              <a:t>Bureau of Land Management</a:t>
            </a:r>
          </a:p>
          <a:p>
            <a:pPr lvl="1"/>
            <a:r>
              <a:rPr lang="en-US" dirty="0" smtClean="0"/>
              <a:t>Washington State Digital Archives</a:t>
            </a:r>
          </a:p>
          <a:p>
            <a:pPr lvl="1"/>
            <a:r>
              <a:rPr lang="en-US" dirty="0" smtClean="0"/>
              <a:t>Genealogical Websites</a:t>
            </a:r>
          </a:p>
          <a:p>
            <a:pPr lvl="1"/>
            <a:r>
              <a:rPr lang="en-US" dirty="0" smtClean="0"/>
              <a:t>Online Newspapers</a:t>
            </a:r>
          </a:p>
          <a:p>
            <a:r>
              <a:rPr lang="en-US" dirty="0" smtClean="0"/>
              <a:t>Archived Resources</a:t>
            </a:r>
          </a:p>
          <a:p>
            <a:pPr lvl="1"/>
            <a:r>
              <a:rPr lang="en-US" dirty="0" smtClean="0"/>
              <a:t>Washington State Archives – Southwest Branch</a:t>
            </a:r>
          </a:p>
          <a:p>
            <a:pPr lvl="1"/>
            <a:r>
              <a:rPr lang="en-US" dirty="0" smtClean="0"/>
              <a:t>County Assessors Office</a:t>
            </a:r>
            <a:endParaRPr lang="en-US" dirty="0"/>
          </a:p>
        </p:txBody>
      </p:sp>
    </p:spTree>
    <p:extLst>
      <p:ext uri="{BB962C8B-B14F-4D97-AF65-F5344CB8AC3E}">
        <p14:creationId xmlns:p14="http://schemas.microsoft.com/office/powerpoint/2010/main" val="38294560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89777" y="0"/>
            <a:ext cx="10212447" cy="7467600"/>
          </a:xfrm>
        </p:spPr>
      </p:pic>
    </p:spTree>
    <p:extLst>
      <p:ext uri="{BB962C8B-B14F-4D97-AF65-F5344CB8AC3E}">
        <p14:creationId xmlns:p14="http://schemas.microsoft.com/office/powerpoint/2010/main" val="21654818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16" y="0"/>
            <a:ext cx="9952367" cy="6858000"/>
          </a:xfrm>
          <a:prstGeom prst="rect">
            <a:avLst/>
          </a:prstGeom>
        </p:spPr>
      </p:pic>
    </p:spTree>
    <p:extLst>
      <p:ext uri="{BB962C8B-B14F-4D97-AF65-F5344CB8AC3E}">
        <p14:creationId xmlns:p14="http://schemas.microsoft.com/office/powerpoint/2010/main" val="27684404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564" y="0"/>
            <a:ext cx="9906871" cy="6858000"/>
          </a:xfrm>
          <a:prstGeom prst="rect">
            <a:avLst/>
          </a:prstGeom>
        </p:spPr>
      </p:pic>
    </p:spTree>
    <p:extLst>
      <p:ext uri="{BB962C8B-B14F-4D97-AF65-F5344CB8AC3E}">
        <p14:creationId xmlns:p14="http://schemas.microsoft.com/office/powerpoint/2010/main" val="11834850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609600"/>
            <a:ext cx="10753433" cy="6484312"/>
          </a:xfrm>
        </p:spPr>
      </p:pic>
    </p:spTree>
    <p:extLst>
      <p:ext uri="{BB962C8B-B14F-4D97-AF65-F5344CB8AC3E}">
        <p14:creationId xmlns:p14="http://schemas.microsoft.com/office/powerpoint/2010/main" val="4296982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33600" y="0"/>
            <a:ext cx="7924800" cy="6606600"/>
          </a:xfrm>
        </p:spPr>
      </p:pic>
    </p:spTree>
    <p:extLst>
      <p:ext uri="{BB962C8B-B14F-4D97-AF65-F5344CB8AC3E}">
        <p14:creationId xmlns:p14="http://schemas.microsoft.com/office/powerpoint/2010/main" val="15556649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050" y="711200"/>
            <a:ext cx="8733901" cy="5435600"/>
          </a:xfrm>
          <a:prstGeom prst="rect">
            <a:avLst/>
          </a:prstGeom>
        </p:spPr>
      </p:pic>
    </p:spTree>
    <p:extLst>
      <p:ext uri="{BB962C8B-B14F-4D97-AF65-F5344CB8AC3E}">
        <p14:creationId xmlns:p14="http://schemas.microsoft.com/office/powerpoint/2010/main" val="34356124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65" y="1728550"/>
            <a:ext cx="11965070" cy="3400900"/>
          </a:xfrm>
          <a:prstGeom prst="rect">
            <a:avLst/>
          </a:prstGeom>
        </p:spPr>
      </p:pic>
    </p:spTree>
    <p:extLst>
      <p:ext uri="{BB962C8B-B14F-4D97-AF65-F5344CB8AC3E}">
        <p14:creationId xmlns:p14="http://schemas.microsoft.com/office/powerpoint/2010/main" val="13165115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753" y="0"/>
            <a:ext cx="8906494" cy="6858000"/>
          </a:xfrm>
          <a:prstGeom prst="rect">
            <a:avLst/>
          </a:prstGeom>
        </p:spPr>
      </p:pic>
    </p:spTree>
    <p:extLst>
      <p:ext uri="{BB962C8B-B14F-4D97-AF65-F5344CB8AC3E}">
        <p14:creationId xmlns:p14="http://schemas.microsoft.com/office/powerpoint/2010/main" val="27217991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398" y="0"/>
            <a:ext cx="9875204" cy="6858000"/>
          </a:xfrm>
          <a:prstGeom prst="rect">
            <a:avLst/>
          </a:prstGeom>
        </p:spPr>
      </p:pic>
    </p:spTree>
    <p:extLst>
      <p:ext uri="{BB962C8B-B14F-4D97-AF65-F5344CB8AC3E}">
        <p14:creationId xmlns:p14="http://schemas.microsoft.com/office/powerpoint/2010/main" val="3351561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1752600" y="5943600"/>
            <a:ext cx="1752600" cy="787400"/>
          </a:xfrm>
          <a:prstGeom prst="rect">
            <a:avLst/>
          </a:prstGeom>
        </p:spPr>
      </p:pic>
      <p:pic>
        <p:nvPicPr>
          <p:cNvPr id="6" name="Picture 5"/>
          <p:cNvPicPr>
            <a:picLocks noChangeAspect="1"/>
          </p:cNvPicPr>
          <p:nvPr/>
        </p:nvPicPr>
        <p:blipFill rotWithShape="1">
          <a:blip r:embed="rId3"/>
          <a:srcRect l="51350" r="2703" b="7657"/>
          <a:stretch/>
        </p:blipFill>
        <p:spPr>
          <a:xfrm>
            <a:off x="2416098" y="76200"/>
            <a:ext cx="7108902" cy="5715000"/>
          </a:xfrm>
          <a:prstGeom prst="rect">
            <a:avLst/>
          </a:prstGeom>
        </p:spPr>
      </p:pic>
      <p:sp>
        <p:nvSpPr>
          <p:cNvPr id="7" name="TextBox 6"/>
          <p:cNvSpPr txBox="1"/>
          <p:nvPr/>
        </p:nvSpPr>
        <p:spPr>
          <a:xfrm>
            <a:off x="3657600" y="6096001"/>
            <a:ext cx="6662978" cy="430887"/>
          </a:xfrm>
          <a:prstGeom prst="rect">
            <a:avLst/>
          </a:prstGeom>
          <a:noFill/>
        </p:spPr>
        <p:txBody>
          <a:bodyPr wrap="none" rtlCol="0">
            <a:spAutoFit/>
          </a:bodyPr>
          <a:lstStyle/>
          <a:p>
            <a:r>
              <a:rPr lang="en-US" sz="2200" dirty="0">
                <a:hlinkClick r:id="rId4"/>
              </a:rPr>
              <a:t>http://www.sos.wa.gov/library/libraries/interlibrary.aspx</a:t>
            </a:r>
            <a:r>
              <a:rPr lang="en-US" sz="2200" dirty="0"/>
              <a:t> </a:t>
            </a:r>
          </a:p>
        </p:txBody>
      </p:sp>
    </p:spTree>
    <p:extLst>
      <p:ext uri="{BB962C8B-B14F-4D97-AF65-F5344CB8AC3E}">
        <p14:creationId xmlns:p14="http://schemas.microsoft.com/office/powerpoint/2010/main" val="4184722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82" y="875943"/>
            <a:ext cx="10469436" cy="5106113"/>
          </a:xfrm>
          <a:prstGeom prst="rect">
            <a:avLst/>
          </a:prstGeom>
        </p:spPr>
      </p:pic>
    </p:spTree>
    <p:extLst>
      <p:ext uri="{BB962C8B-B14F-4D97-AF65-F5344CB8AC3E}">
        <p14:creationId xmlns:p14="http://schemas.microsoft.com/office/powerpoint/2010/main" val="8217167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6401" y="49968"/>
            <a:ext cx="8800817" cy="6823023"/>
          </a:xfrm>
        </p:spPr>
      </p:pic>
    </p:spTree>
    <p:extLst>
      <p:ext uri="{BB962C8B-B14F-4D97-AF65-F5344CB8AC3E}">
        <p14:creationId xmlns:p14="http://schemas.microsoft.com/office/powerpoint/2010/main" val="34271089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Newspapers.com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33" y="194811"/>
            <a:ext cx="11879333" cy="6468378"/>
          </a:xfrm>
          <a:prstGeom prst="rect">
            <a:avLst/>
          </a:prstGeom>
        </p:spPr>
      </p:pic>
    </p:spTree>
    <p:extLst>
      <p:ext uri="{BB962C8B-B14F-4D97-AF65-F5344CB8AC3E}">
        <p14:creationId xmlns:p14="http://schemas.microsoft.com/office/powerpoint/2010/main" val="15548331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365" y="0"/>
            <a:ext cx="7467270" cy="6858000"/>
          </a:xfrm>
          <a:prstGeom prst="rect">
            <a:avLst/>
          </a:prstGeom>
        </p:spPr>
      </p:pic>
    </p:spTree>
    <p:extLst>
      <p:ext uri="{BB962C8B-B14F-4D97-AF65-F5344CB8AC3E}">
        <p14:creationId xmlns:p14="http://schemas.microsoft.com/office/powerpoint/2010/main" val="29130514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1" y="139700"/>
            <a:ext cx="5940424" cy="6610397"/>
          </a:xfrm>
          <a:prstGeom prst="rect">
            <a:avLst/>
          </a:prstGeom>
        </p:spPr>
      </p:pic>
    </p:spTree>
    <p:extLst>
      <p:ext uri="{BB962C8B-B14F-4D97-AF65-F5344CB8AC3E}">
        <p14:creationId xmlns:p14="http://schemas.microsoft.com/office/powerpoint/2010/main" val="22606056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Archived Resources</a:t>
            </a:r>
            <a:endParaRPr lang="en-US" dirty="0"/>
          </a:p>
        </p:txBody>
      </p:sp>
      <p:sp>
        <p:nvSpPr>
          <p:cNvPr id="3" name="Content Placeholder 2"/>
          <p:cNvSpPr>
            <a:spLocks noGrp="1"/>
          </p:cNvSpPr>
          <p:nvPr>
            <p:ph idx="1"/>
          </p:nvPr>
        </p:nvSpPr>
        <p:spPr/>
        <p:txBody>
          <a:bodyPr>
            <a:normAutofit/>
          </a:bodyPr>
          <a:lstStyle/>
          <a:p>
            <a:r>
              <a:rPr lang="en-US" dirty="0"/>
              <a:t>County </a:t>
            </a:r>
            <a:r>
              <a:rPr lang="en-US" dirty="0" smtClean="0"/>
              <a:t>Auditor </a:t>
            </a:r>
            <a:r>
              <a:rPr lang="en-US" dirty="0"/>
              <a:t>Office</a:t>
            </a:r>
          </a:p>
          <a:p>
            <a:pPr lvl="1"/>
            <a:r>
              <a:rPr lang="en-US" dirty="0"/>
              <a:t>General </a:t>
            </a:r>
            <a:r>
              <a:rPr lang="en-US" dirty="0" smtClean="0"/>
              <a:t>Indexes</a:t>
            </a:r>
          </a:p>
          <a:p>
            <a:r>
              <a:rPr lang="en-US" dirty="0" smtClean="0"/>
              <a:t>State Archives</a:t>
            </a:r>
          </a:p>
          <a:p>
            <a:pPr marL="685800" lvl="2">
              <a:spcBef>
                <a:spcPts val="1000"/>
              </a:spcBef>
            </a:pPr>
            <a:r>
              <a:rPr lang="en-US" sz="2400" dirty="0" smtClean="0"/>
              <a:t>Deeds</a:t>
            </a:r>
          </a:p>
          <a:p>
            <a:pPr lvl="1"/>
            <a:r>
              <a:rPr lang="en-US" dirty="0" smtClean="0"/>
              <a:t>Maps and Surveys</a:t>
            </a:r>
          </a:p>
          <a:p>
            <a:pPr lvl="1"/>
            <a:r>
              <a:rPr lang="en-US" dirty="0" smtClean="0"/>
              <a:t>Log and Cattle Brands</a:t>
            </a:r>
          </a:p>
          <a:p>
            <a:r>
              <a:rPr lang="en-US" dirty="0" smtClean="0"/>
              <a:t>Other </a:t>
            </a:r>
          </a:p>
          <a:p>
            <a:pPr lvl="1"/>
            <a:r>
              <a:rPr lang="en-US" dirty="0"/>
              <a:t>Tax Assessor Rolls</a:t>
            </a:r>
          </a:p>
          <a:p>
            <a:pPr lvl="1"/>
            <a:r>
              <a:rPr lang="en-US" dirty="0"/>
              <a:t>Assessor Field </a:t>
            </a:r>
            <a:r>
              <a:rPr lang="en-US" dirty="0" smtClean="0"/>
              <a:t>Books</a:t>
            </a:r>
            <a:endParaRPr lang="en-US" dirty="0"/>
          </a:p>
        </p:txBody>
      </p:sp>
    </p:spTree>
    <p:extLst>
      <p:ext uri="{BB962C8B-B14F-4D97-AF65-F5344CB8AC3E}">
        <p14:creationId xmlns:p14="http://schemas.microsoft.com/office/powerpoint/2010/main" val="24951656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rotWithShape="1">
          <a:blip r:embed="rId3"/>
          <a:srcRect l="56629" t="23639" r="4808" b="6249"/>
          <a:stretch/>
        </p:blipFill>
        <p:spPr bwMode="auto">
          <a:xfrm>
            <a:off x="1473200" y="0"/>
            <a:ext cx="92456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12017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Descriptions</a:t>
            </a:r>
            <a:endParaRPr lang="en-US" dirty="0"/>
          </a:p>
        </p:txBody>
      </p:sp>
      <p:graphicFrame>
        <p:nvGraphicFramePr>
          <p:cNvPr id="4" name="Object 3"/>
          <p:cNvGraphicFramePr>
            <a:graphicFrameLocks noChangeAspect="1"/>
          </p:cNvGraphicFramePr>
          <p:nvPr>
            <p:extLst/>
          </p:nvPr>
        </p:nvGraphicFramePr>
        <p:xfrm>
          <a:off x="1231900" y="1"/>
          <a:ext cx="9491282" cy="7017710"/>
        </p:xfrm>
        <a:graphic>
          <a:graphicData uri="http://schemas.openxmlformats.org/presentationml/2006/ole">
            <mc:AlternateContent xmlns:mc="http://schemas.openxmlformats.org/markup-compatibility/2006">
              <mc:Choice xmlns:v="urn:schemas-microsoft-com:vml" Requires="v">
                <p:oleObj spid="_x0000_s1026" name="Acrobat Document" r:id="rId4" imgW="20716690" imgH="15316124" progId="AcroExch.Document.7">
                  <p:embed/>
                </p:oleObj>
              </mc:Choice>
              <mc:Fallback>
                <p:oleObj name="Acrobat Document" r:id="rId4" imgW="20716690" imgH="15316124" progId="AcroExch.Document.7">
                  <p:embed/>
                  <p:pic>
                    <p:nvPicPr>
                      <p:cNvPr id="0" name=""/>
                      <p:cNvPicPr/>
                      <p:nvPr/>
                    </p:nvPicPr>
                    <p:blipFill>
                      <a:blip r:embed="rId5"/>
                      <a:stretch>
                        <a:fillRect/>
                      </a:stretch>
                    </p:blipFill>
                    <p:spPr>
                      <a:xfrm>
                        <a:off x="1231900" y="1"/>
                        <a:ext cx="9491282" cy="7017710"/>
                      </a:xfrm>
                      <a:prstGeom prst="rect">
                        <a:avLst/>
                      </a:prstGeom>
                    </p:spPr>
                  </p:pic>
                </p:oleObj>
              </mc:Fallback>
            </mc:AlternateContent>
          </a:graphicData>
        </a:graphic>
      </p:graphicFrame>
    </p:spTree>
    <p:extLst>
      <p:ext uri="{BB962C8B-B14F-4D97-AF65-F5344CB8AC3E}">
        <p14:creationId xmlns:p14="http://schemas.microsoft.com/office/powerpoint/2010/main" val="20458913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743" y="0"/>
            <a:ext cx="9666514" cy="6858000"/>
          </a:xfrm>
          <a:prstGeom prst="rect">
            <a:avLst/>
          </a:prstGeom>
        </p:spPr>
      </p:pic>
    </p:spTree>
    <p:extLst>
      <p:ext uri="{BB962C8B-B14F-4D97-AF65-F5344CB8AC3E}">
        <p14:creationId xmlns:p14="http://schemas.microsoft.com/office/powerpoint/2010/main" val="24934122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nvPr>
        </p:nvGraphicFramePr>
        <p:xfrm>
          <a:off x="2082800" y="-2540998"/>
          <a:ext cx="7429500" cy="9576798"/>
        </p:xfrm>
        <a:graphic>
          <a:graphicData uri="http://schemas.openxmlformats.org/presentationml/2006/ole">
            <mc:AlternateContent xmlns:mc="http://schemas.openxmlformats.org/markup-compatibility/2006">
              <mc:Choice xmlns:v="urn:schemas-microsoft-com:vml" Requires="v">
                <p:oleObj spid="_x0000_s2050" name="Acrobat Document" r:id="rId4" imgW="5838673" imgH="7524592" progId="AcroExch.Document.7">
                  <p:embed/>
                </p:oleObj>
              </mc:Choice>
              <mc:Fallback>
                <p:oleObj name="Acrobat Document" r:id="rId4" imgW="5838673" imgH="7524592" progId="AcroExch.Document.7">
                  <p:embed/>
                  <p:pic>
                    <p:nvPicPr>
                      <p:cNvPr id="0" name=""/>
                      <p:cNvPicPr/>
                      <p:nvPr/>
                    </p:nvPicPr>
                    <p:blipFill>
                      <a:blip r:embed="rId5"/>
                      <a:stretch>
                        <a:fillRect/>
                      </a:stretch>
                    </p:blipFill>
                    <p:spPr>
                      <a:xfrm>
                        <a:off x="2082800" y="-2540998"/>
                        <a:ext cx="7429500" cy="9576798"/>
                      </a:xfrm>
                      <a:prstGeom prst="rect">
                        <a:avLst/>
                      </a:prstGeom>
                    </p:spPr>
                  </p:pic>
                </p:oleObj>
              </mc:Fallback>
            </mc:AlternateContent>
          </a:graphicData>
        </a:graphic>
      </p:graphicFrame>
    </p:spTree>
    <p:extLst>
      <p:ext uri="{BB962C8B-B14F-4D97-AF65-F5344CB8AC3E}">
        <p14:creationId xmlns:p14="http://schemas.microsoft.com/office/powerpoint/2010/main" val="3727966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OS-archives.jpg"/>
          <p:cNvPicPr>
            <a:picLocks noChangeAspect="1"/>
          </p:cNvPicPr>
          <p:nvPr/>
        </p:nvPicPr>
        <p:blipFill>
          <a:blip r:embed="rId2" cstate="print"/>
          <a:stretch>
            <a:fillRect/>
          </a:stretch>
        </p:blipFill>
        <p:spPr>
          <a:xfrm>
            <a:off x="9942871" y="5715000"/>
            <a:ext cx="1752600" cy="787400"/>
          </a:xfrm>
          <a:prstGeom prst="rect">
            <a:avLst/>
          </a:prstGeom>
        </p:spPr>
      </p:pic>
      <p:sp>
        <p:nvSpPr>
          <p:cNvPr id="6" name="Rectangle 7"/>
          <p:cNvSpPr>
            <a:spLocks noGrp="1" noChangeArrowheads="1"/>
          </p:cNvSpPr>
          <p:nvPr>
            <p:ph type="title" idx="4294967295"/>
          </p:nvPr>
        </p:nvSpPr>
        <p:spPr bwMode="auto">
          <a:xfrm>
            <a:off x="1889254" y="1295400"/>
            <a:ext cx="8397746" cy="762000"/>
          </a:xfrm>
          <a:prstGeom prst="rect">
            <a:avLst/>
          </a:prstGeom>
          <a:ln>
            <a:miter lim="800000"/>
            <a:headEnd/>
            <a:tailEnd/>
          </a:ln>
        </p:spPr>
        <p:txBody>
          <a:bodyPr anchor="ctr">
            <a:normAutofit fontScale="90000"/>
          </a:bodyPr>
          <a:lstStyle/>
          <a:p>
            <a:pPr eaLnBrk="1" hangingPunct="1">
              <a:defRPr/>
            </a:pPr>
            <a:r>
              <a:rPr lang="en-US" sz="5400" dirty="0">
                <a:effectLst>
                  <a:outerShdw blurRad="38100" dist="38100" dir="2700000" algn="tl">
                    <a:srgbClr val="000000">
                      <a:alpha val="43137"/>
                    </a:srgbClr>
                  </a:outerShdw>
                </a:effectLst>
              </a:rPr>
              <a:t>Goals for this workshop:</a:t>
            </a:r>
          </a:p>
        </p:txBody>
      </p:sp>
      <p:sp>
        <p:nvSpPr>
          <p:cNvPr id="7" name="Rectangle 10"/>
          <p:cNvSpPr txBox="1">
            <a:spLocks noChangeArrowheads="1"/>
          </p:cNvSpPr>
          <p:nvPr/>
        </p:nvSpPr>
        <p:spPr>
          <a:xfrm>
            <a:off x="1981200" y="2362200"/>
            <a:ext cx="8686800" cy="304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spcAft>
                <a:spcPct val="75000"/>
              </a:spcAft>
              <a:buFontTx/>
              <a:buNone/>
              <a:defRPr/>
            </a:pPr>
            <a:r>
              <a:rPr lang="en-US" sz="2400" dirty="0">
                <a:solidFill>
                  <a:srgbClr val="C00000"/>
                </a:solidFill>
                <a:effectLst>
                  <a:outerShdw blurRad="38100" dist="38100" dir="2700000" algn="tl">
                    <a:srgbClr val="000000">
                      <a:alpha val="43137"/>
                    </a:srgbClr>
                  </a:outerShdw>
                </a:effectLst>
              </a:rPr>
              <a:t>Understand basic concepts and key terms</a:t>
            </a:r>
          </a:p>
          <a:p>
            <a:pPr>
              <a:lnSpc>
                <a:spcPct val="90000"/>
              </a:lnSpc>
              <a:spcBef>
                <a:spcPct val="0"/>
              </a:spcBef>
              <a:spcAft>
                <a:spcPct val="75000"/>
              </a:spcAft>
              <a:buFontTx/>
              <a:buNone/>
              <a:defRPr/>
            </a:pPr>
            <a:r>
              <a:rPr lang="en-US" sz="2400" dirty="0">
                <a:solidFill>
                  <a:srgbClr val="C00000"/>
                </a:solidFill>
                <a:effectLst>
                  <a:outerShdw blurRad="38100" dist="38100" dir="2700000" algn="tl">
                    <a:srgbClr val="000000">
                      <a:alpha val="43137"/>
                    </a:srgbClr>
                  </a:outerShdw>
                </a:effectLst>
              </a:rPr>
              <a:t>Become familiar with types of sources</a:t>
            </a:r>
          </a:p>
          <a:p>
            <a:pPr>
              <a:lnSpc>
                <a:spcPct val="90000"/>
              </a:lnSpc>
              <a:spcBef>
                <a:spcPct val="0"/>
              </a:spcBef>
              <a:spcAft>
                <a:spcPct val="75000"/>
              </a:spcAft>
              <a:buFontTx/>
              <a:buNone/>
              <a:defRPr/>
            </a:pPr>
            <a:r>
              <a:rPr lang="en-US" sz="2400" dirty="0">
                <a:solidFill>
                  <a:srgbClr val="C00000"/>
                </a:solidFill>
                <a:effectLst>
                  <a:outerShdw blurRad="38100" dist="38100" dir="2700000" algn="tl">
                    <a:srgbClr val="000000">
                      <a:alpha val="43137"/>
                    </a:srgbClr>
                  </a:outerShdw>
                </a:effectLst>
              </a:rPr>
              <a:t>Develop research strategies</a:t>
            </a:r>
          </a:p>
          <a:p>
            <a:pPr>
              <a:lnSpc>
                <a:spcPct val="90000"/>
              </a:lnSpc>
              <a:spcBef>
                <a:spcPct val="0"/>
              </a:spcBef>
              <a:spcAft>
                <a:spcPct val="75000"/>
              </a:spcAft>
              <a:buFontTx/>
              <a:buNone/>
              <a:defRPr/>
            </a:pPr>
            <a:r>
              <a:rPr lang="en-US" sz="2400" dirty="0">
                <a:solidFill>
                  <a:srgbClr val="C00000"/>
                </a:solidFill>
                <a:effectLst>
                  <a:outerShdw blurRad="38100" dist="38100" dir="2700000" algn="tl">
                    <a:srgbClr val="000000">
                      <a:alpha val="43137"/>
                    </a:srgbClr>
                  </a:outerShdw>
                </a:effectLst>
              </a:rPr>
              <a:t>Locate collections of interest</a:t>
            </a:r>
          </a:p>
          <a:p>
            <a:pPr>
              <a:lnSpc>
                <a:spcPct val="90000"/>
              </a:lnSpc>
              <a:spcBef>
                <a:spcPct val="0"/>
              </a:spcBef>
              <a:buFontTx/>
              <a:buNone/>
              <a:defRPr/>
            </a:pPr>
            <a:r>
              <a:rPr lang="en-US" sz="2400" dirty="0">
                <a:solidFill>
                  <a:srgbClr val="C00000"/>
                </a:solidFill>
                <a:effectLst>
                  <a:outerShdw blurRad="38100" dist="38100" dir="2700000" algn="tl">
                    <a:srgbClr val="000000">
                      <a:alpha val="43137"/>
                    </a:srgbClr>
                  </a:outerShdw>
                </a:effectLst>
              </a:rPr>
              <a:t>Learn how to conduct research in archives and libraries</a:t>
            </a:r>
          </a:p>
        </p:txBody>
      </p:sp>
    </p:spTree>
    <p:extLst>
      <p:ext uri="{BB962C8B-B14F-4D97-AF65-F5344CB8AC3E}">
        <p14:creationId xmlns:p14="http://schemas.microsoft.com/office/powerpoint/2010/main" val="319578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9980" y="0"/>
            <a:ext cx="6892039" cy="6856831"/>
          </a:xfrm>
        </p:spPr>
      </p:pic>
    </p:spTree>
    <p:extLst>
      <p:ext uri="{BB962C8B-B14F-4D97-AF65-F5344CB8AC3E}">
        <p14:creationId xmlns:p14="http://schemas.microsoft.com/office/powerpoint/2010/main" val="21091648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41375"/>
          </a:xfrm>
        </p:spPr>
        <p:txBody>
          <a:bodyPr/>
          <a:lstStyle/>
          <a:p>
            <a:r>
              <a:rPr lang="en-US" dirty="0" err="1" smtClean="0"/>
              <a:t>Metsker</a:t>
            </a:r>
            <a:r>
              <a:rPr lang="en-US" dirty="0" smtClean="0"/>
              <a:t> Maps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50" y="841375"/>
            <a:ext cx="4879181" cy="6505575"/>
          </a:xfrm>
          <a:prstGeom prst="rect">
            <a:avLst/>
          </a:prstGeom>
        </p:spPr>
      </p:pic>
    </p:spTree>
    <p:extLst>
      <p:ext uri="{BB962C8B-B14F-4D97-AF65-F5344CB8AC3E}">
        <p14:creationId xmlns:p14="http://schemas.microsoft.com/office/powerpoint/2010/main" val="28752583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534" y="0"/>
            <a:ext cx="7132931" cy="6858000"/>
          </a:xfrm>
          <a:prstGeom prst="rect">
            <a:avLst/>
          </a:prstGeom>
        </p:spPr>
      </p:pic>
    </p:spTree>
    <p:extLst>
      <p:ext uri="{BB962C8B-B14F-4D97-AF65-F5344CB8AC3E}">
        <p14:creationId xmlns:p14="http://schemas.microsoft.com/office/powerpoint/2010/main" val="10073619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625"/>
            <a:ext cx="10515600" cy="981075"/>
          </a:xfrm>
        </p:spPr>
        <p:txBody>
          <a:bodyPr/>
          <a:lstStyle/>
          <a:p>
            <a:r>
              <a:rPr lang="en-US" dirty="0" smtClean="0"/>
              <a:t>Timber Cruises</a:t>
            </a:r>
            <a:endParaRPr lang="en-US" dirty="0"/>
          </a:p>
        </p:txBody>
      </p:sp>
      <p:graphicFrame>
        <p:nvGraphicFramePr>
          <p:cNvPr id="4" name="Object 3"/>
          <p:cNvGraphicFramePr>
            <a:graphicFrameLocks noChangeAspect="1"/>
          </p:cNvGraphicFramePr>
          <p:nvPr>
            <p:extLst/>
          </p:nvPr>
        </p:nvGraphicFramePr>
        <p:xfrm>
          <a:off x="3578392" y="1028700"/>
          <a:ext cx="5035216" cy="5829300"/>
        </p:xfrm>
        <a:graphic>
          <a:graphicData uri="http://schemas.openxmlformats.org/presentationml/2006/ole">
            <mc:AlternateContent xmlns:mc="http://schemas.openxmlformats.org/markup-compatibility/2006">
              <mc:Choice xmlns:v="urn:schemas-microsoft-com:vml" Requires="v">
                <p:oleObj spid="_x0000_s3074" name="Acrobat Document" r:id="rId4" imgW="5314849" imgH="6153144" progId="AcroExch.Document.7">
                  <p:embed/>
                </p:oleObj>
              </mc:Choice>
              <mc:Fallback>
                <p:oleObj name="Acrobat Document" r:id="rId4" imgW="5314849" imgH="6153144" progId="AcroExch.Document.7">
                  <p:embed/>
                  <p:pic>
                    <p:nvPicPr>
                      <p:cNvPr id="0" name=""/>
                      <p:cNvPicPr/>
                      <p:nvPr/>
                    </p:nvPicPr>
                    <p:blipFill>
                      <a:blip r:embed="rId5"/>
                      <a:stretch>
                        <a:fillRect/>
                      </a:stretch>
                    </p:blipFill>
                    <p:spPr>
                      <a:xfrm>
                        <a:off x="3578392" y="1028700"/>
                        <a:ext cx="5035216" cy="5829300"/>
                      </a:xfrm>
                      <a:prstGeom prst="rect">
                        <a:avLst/>
                      </a:prstGeom>
                    </p:spPr>
                  </p:pic>
                </p:oleObj>
              </mc:Fallback>
            </mc:AlternateContent>
          </a:graphicData>
        </a:graphic>
      </p:graphicFrame>
    </p:spTree>
    <p:extLst>
      <p:ext uri="{BB962C8B-B14F-4D97-AF65-F5344CB8AC3E}">
        <p14:creationId xmlns:p14="http://schemas.microsoft.com/office/powerpoint/2010/main" val="31234605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52" y="0"/>
            <a:ext cx="10515600" cy="752475"/>
          </a:xfrm>
        </p:spPr>
        <p:txBody>
          <a:bodyPr/>
          <a:lstStyle/>
          <a:p>
            <a:r>
              <a:rPr lang="en-US" dirty="0" smtClean="0"/>
              <a:t>Tax Assessor Rolls</a:t>
            </a:r>
            <a:endParaRPr lang="en-US" dirty="0"/>
          </a:p>
        </p:txBody>
      </p:sp>
      <p:pic>
        <p:nvPicPr>
          <p:cNvPr id="4" name="Content Placeholder 3"/>
          <p:cNvPicPr>
            <a:picLocks noGrp="1"/>
          </p:cNvPicPr>
          <p:nvPr>
            <p:ph idx="1"/>
          </p:nvPr>
        </p:nvPicPr>
        <p:blipFill rotWithShape="1">
          <a:blip r:embed="rId3"/>
          <a:srcRect l="52884" t="24237" b="7052"/>
          <a:stretch/>
        </p:blipFill>
        <p:spPr bwMode="auto">
          <a:xfrm>
            <a:off x="2015490" y="1100139"/>
            <a:ext cx="8407124" cy="5089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55166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78" y="0"/>
            <a:ext cx="10068644" cy="6858000"/>
          </a:xfrm>
          <a:prstGeom prst="rect">
            <a:avLst/>
          </a:prstGeom>
        </p:spPr>
      </p:pic>
    </p:spTree>
    <p:extLst>
      <p:ext uri="{BB962C8B-B14F-4D97-AF65-F5344CB8AC3E}">
        <p14:creationId xmlns:p14="http://schemas.microsoft.com/office/powerpoint/2010/main" val="11598033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487" y="0"/>
            <a:ext cx="7423026" cy="6858000"/>
          </a:xfrm>
          <a:prstGeom prst="rect">
            <a:avLst/>
          </a:prstGeom>
        </p:spPr>
      </p:pic>
    </p:spTree>
    <p:extLst>
      <p:ext uri="{BB962C8B-B14F-4D97-AF65-F5344CB8AC3E}">
        <p14:creationId xmlns:p14="http://schemas.microsoft.com/office/powerpoint/2010/main" val="24315563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21" y="365125"/>
            <a:ext cx="6408779" cy="495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933" y="365125"/>
            <a:ext cx="2156288" cy="6194425"/>
          </a:xfrm>
          <a:prstGeom prst="rect">
            <a:avLst/>
          </a:prstGeom>
        </p:spPr>
      </p:pic>
    </p:spTree>
    <p:extLst>
      <p:ext uri="{BB962C8B-B14F-4D97-AF65-F5344CB8AC3E}">
        <p14:creationId xmlns:p14="http://schemas.microsoft.com/office/powerpoint/2010/main" val="33982864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15" y="0"/>
            <a:ext cx="4560570" cy="6858000"/>
          </a:xfrm>
          <a:prstGeom prst="rect">
            <a:avLst/>
          </a:prstGeom>
        </p:spPr>
      </p:pic>
    </p:spTree>
    <p:extLst>
      <p:ext uri="{BB962C8B-B14F-4D97-AF65-F5344CB8AC3E}">
        <p14:creationId xmlns:p14="http://schemas.microsoft.com/office/powerpoint/2010/main" val="27989539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descr="http://www.co.grays-harbor.wa.us/Images/Assessor/Parcels/170703430010A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953" y="0"/>
            <a:ext cx="9454093" cy="70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10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4421</Words>
  <Application>Microsoft Office PowerPoint</Application>
  <PresentationFormat>Widescreen</PresentationFormat>
  <Paragraphs>430</Paragraphs>
  <Slides>99</Slides>
  <Notes>64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8" baseType="lpstr">
      <vt:lpstr>Arial</vt:lpstr>
      <vt:lpstr>Arial Narrow</vt:lpstr>
      <vt:lpstr>Calibri</vt:lpstr>
      <vt:lpstr>Calibri Light</vt:lpstr>
      <vt:lpstr>Century Gothic</vt:lpstr>
      <vt:lpstr>Hancock</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for this workshop:</vt:lpstr>
      <vt:lpstr>History is:</vt:lpstr>
      <vt:lpstr>PowerPoint Presentation</vt:lpstr>
      <vt:lpstr>PowerPoint Presentation</vt:lpstr>
      <vt:lpstr>PowerPoint Presentation</vt:lpstr>
      <vt:lpstr>Secondary Sources</vt:lpstr>
      <vt:lpstr>PowerPoint Presentation</vt:lpstr>
      <vt:lpstr>Introduction to a topic.  Historical context.  Historical analysis and interpretation.  Information on primary sources. Makes sense of primary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Sources</vt:lpstr>
      <vt:lpstr>Books, Magazines, Newspapers</vt:lpstr>
      <vt:lpstr>Where to Find</vt:lpstr>
      <vt:lpstr>Oral Histories</vt:lpstr>
      <vt:lpstr>Oral histories</vt:lpstr>
      <vt:lpstr>PowerPoint Presentation</vt:lpstr>
      <vt:lpstr>PowerPoint Presentation</vt:lpstr>
      <vt:lpstr>Where are they?</vt:lpstr>
      <vt:lpstr>Types of Archives</vt:lpstr>
      <vt:lpstr>How to get started</vt:lpstr>
      <vt:lpstr>Washington State Survey</vt:lpstr>
      <vt:lpstr>Online Guides to Archival Collections</vt:lpstr>
      <vt:lpstr>PowerPoint Presentation</vt:lpstr>
      <vt:lpstr>Finding Aids</vt:lpstr>
      <vt:lpstr>Using Primary Sources</vt:lpstr>
      <vt:lpstr>What?</vt:lpstr>
      <vt:lpstr>What?</vt:lpstr>
      <vt:lpstr>Using a Primary Source</vt:lpstr>
      <vt:lpstr>PowerPoint Presentation</vt:lpstr>
      <vt:lpstr>PowerPoint Presentation</vt:lpstr>
      <vt:lpstr>PowerPoint Presentation</vt:lpstr>
      <vt:lpstr>Map – Seattle Worlds Fair</vt:lpstr>
      <vt:lpstr>PowerPoint Presentation</vt:lpstr>
      <vt:lpstr>Cite your Sources</vt:lpstr>
      <vt:lpstr>Research Etiquette</vt:lpstr>
      <vt:lpstr>PowerPoint Presentation</vt:lpstr>
      <vt:lpstr>PowerPoint Presentation</vt:lpstr>
      <vt:lpstr>PowerPoint Presentation</vt:lpstr>
      <vt:lpstr>PowerPoint Presentation</vt:lpstr>
      <vt:lpstr>PowerPoint Presentation</vt:lpstr>
      <vt:lpstr>RESEARCH GOALS</vt:lpstr>
      <vt:lpstr>GETTING ORGANIZED</vt:lpstr>
      <vt:lpstr>PowerPoint Presentation</vt:lpstr>
      <vt:lpstr>PowerPoint Presentation</vt:lpstr>
      <vt:lpstr>GETTING ORGANIZED</vt:lpstr>
      <vt:lpstr>TRACING OWNERSHIP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Newspapers.com</vt:lpstr>
      <vt:lpstr>PowerPoint Presentation</vt:lpstr>
      <vt:lpstr>PowerPoint Presentation</vt:lpstr>
      <vt:lpstr>Archived Resources</vt:lpstr>
      <vt:lpstr>PowerPoint Presentation</vt:lpstr>
      <vt:lpstr>Property Descriptions</vt:lpstr>
      <vt:lpstr>PowerPoint Presentation</vt:lpstr>
      <vt:lpstr>PowerPoint Presentation</vt:lpstr>
      <vt:lpstr>PowerPoint Presentation</vt:lpstr>
      <vt:lpstr>Metsker Maps</vt:lpstr>
      <vt:lpstr>PowerPoint Presentation</vt:lpstr>
      <vt:lpstr>Timber Cruises</vt:lpstr>
      <vt:lpstr>Tax Assessor Rolls</vt:lpstr>
      <vt:lpstr>PowerPoint Presentation</vt:lpstr>
      <vt:lpstr>PowerPoint Presentation</vt:lpstr>
      <vt:lpstr>PowerPoint Presentation</vt:lpstr>
      <vt:lpstr>PowerPoint Presentation</vt:lpstr>
      <vt:lpstr>PowerPoint Presentation</vt:lpstr>
    </vt:vector>
  </TitlesOfParts>
  <Company>Secretary of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Rebstock, Tracy</dc:creator>
  <cp:lastModifiedBy>Rebstock, Tracy</cp:lastModifiedBy>
  <cp:revision>5</cp:revision>
  <dcterms:created xsi:type="dcterms:W3CDTF">2016-10-20T18:00:26Z</dcterms:created>
  <dcterms:modified xsi:type="dcterms:W3CDTF">2016-11-01T17:11:27Z</dcterms:modified>
</cp:coreProperties>
</file>